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41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437" r:id="rId7"/>
    <p:sldId id="429" r:id="rId8"/>
    <p:sldId id="261" r:id="rId9"/>
    <p:sldId id="376" r:id="rId10"/>
  </p:sldIdLst>
  <p:sldSz cx="9144000" cy="6858000" type="screen4x3"/>
  <p:notesSz cx="6858000" cy="96377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Windows" initials="UW" lastIdx="2" clrIdx="0">
    <p:extLst>
      <p:ext uri="{19B8F6BF-5375-455C-9EA6-DF929625EA0E}">
        <p15:presenceInfo xmlns:p15="http://schemas.microsoft.com/office/powerpoint/2012/main" userId="User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66FF"/>
    <a:srgbClr val="30FC52"/>
    <a:srgbClr val="FF3300"/>
    <a:srgbClr val="FFFF00"/>
    <a:srgbClr val="F9F9A5"/>
    <a:srgbClr val="3399FF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4" autoAdjust="0"/>
    <p:restoredTop sz="95503" autoAdjust="0"/>
  </p:normalViewPr>
  <p:slideViewPr>
    <p:cSldViewPr>
      <p:cViewPr varScale="1">
        <p:scale>
          <a:sx n="109" d="100"/>
          <a:sy n="109" d="100"/>
        </p:scale>
        <p:origin x="6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Лист1!$A$2:$A$22</c:f>
              <c:numCache>
                <c:formatCode>General</c:formatCode>
                <c:ptCount val="21"/>
                <c:pt idx="0">
                  <c:v>5.56</c:v>
                </c:pt>
                <c:pt idx="1">
                  <c:v>6.06</c:v>
                </c:pt>
                <c:pt idx="2">
                  <c:v>6.56</c:v>
                </c:pt>
                <c:pt idx="3">
                  <c:v>7.06</c:v>
                </c:pt>
                <c:pt idx="4">
                  <c:v>7.56</c:v>
                </c:pt>
                <c:pt idx="5">
                  <c:v>8.06</c:v>
                </c:pt>
                <c:pt idx="6">
                  <c:v>8.56</c:v>
                </c:pt>
                <c:pt idx="7">
                  <c:v>9.06</c:v>
                </c:pt>
                <c:pt idx="8">
                  <c:v>9.56</c:v>
                </c:pt>
                <c:pt idx="9">
                  <c:v>10.06</c:v>
                </c:pt>
                <c:pt idx="10">
                  <c:v>10.56</c:v>
                </c:pt>
                <c:pt idx="11">
                  <c:v>11.06</c:v>
                </c:pt>
                <c:pt idx="12">
                  <c:v>11.56</c:v>
                </c:pt>
                <c:pt idx="13">
                  <c:v>12.06</c:v>
                </c:pt>
                <c:pt idx="14">
                  <c:v>12.56</c:v>
                </c:pt>
                <c:pt idx="15">
                  <c:v>13.06</c:v>
                </c:pt>
                <c:pt idx="16">
                  <c:v>13.56</c:v>
                </c:pt>
              </c:numCache>
            </c:num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4.3899999999999997</c:v>
                </c:pt>
                <c:pt idx="1">
                  <c:v>5.78</c:v>
                </c:pt>
                <c:pt idx="2">
                  <c:v>7.07</c:v>
                </c:pt>
                <c:pt idx="3">
                  <c:v>8.18</c:v>
                </c:pt>
                <c:pt idx="4">
                  <c:v>9.07</c:v>
                </c:pt>
                <c:pt idx="5">
                  <c:v>9.73</c:v>
                </c:pt>
                <c:pt idx="6">
                  <c:v>10.16</c:v>
                </c:pt>
                <c:pt idx="7">
                  <c:v>10.41</c:v>
                </c:pt>
                <c:pt idx="8">
                  <c:v>10.48</c:v>
                </c:pt>
                <c:pt idx="9">
                  <c:v>10.42</c:v>
                </c:pt>
                <c:pt idx="10">
                  <c:v>10.24</c:v>
                </c:pt>
                <c:pt idx="11">
                  <c:v>9.98</c:v>
                </c:pt>
                <c:pt idx="12">
                  <c:v>9.66</c:v>
                </c:pt>
                <c:pt idx="13">
                  <c:v>9.3000000000000007</c:v>
                </c:pt>
                <c:pt idx="14">
                  <c:v>8.91</c:v>
                </c:pt>
                <c:pt idx="15">
                  <c:v>8.5</c:v>
                </c:pt>
                <c:pt idx="16">
                  <c:v>8.08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33-4022-8E76-A825F2926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7396896"/>
        <c:axId val="297395720"/>
      </c:lineChart>
      <c:catAx>
        <c:axId val="29739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prstDash val="solid"/>
              <a:round/>
              <a:headEnd type="none"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0" i="1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en-US" sz="1200" b="0" i="1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</a:t>
                </a:r>
                <a:r>
                  <a:rPr lang="ru-RU" sz="1200" b="0" i="1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мкм</a:t>
                </a:r>
                <a:endParaRPr lang="ru-RU" sz="1200" b="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395720"/>
        <c:crosses val="autoZero"/>
        <c:auto val="1"/>
        <c:lblAlgn val="ctr"/>
        <c:lblOffset val="100"/>
        <c:noMultiLvlLbl val="0"/>
      </c:catAx>
      <c:valAx>
        <c:axId val="29739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  <a:tailEnd type="none"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1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L, Вт/(м</a:t>
                </a:r>
                <a:r>
                  <a:rPr lang="en-US" sz="1200" b="0" i="1" u="none" strike="noStrike" baseline="3000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200" b="0" i="1" u="none" strike="noStrike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·ср·мкм)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396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78350"/>
            <a:ext cx="5486400" cy="433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0D6D26-AF4A-4739-860A-A4F6F62381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2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83852C-9048-4058-93EA-8A67C60B308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>
                <a:latin typeface="Arial" panose="020B0604020202020204" pitchFamily="34" charset="0"/>
              </a:rPr>
              <a:t>Круто!</a:t>
            </a:r>
          </a:p>
        </p:txBody>
      </p:sp>
    </p:spTree>
    <p:extLst>
      <p:ext uri="{BB962C8B-B14F-4D97-AF65-F5344CB8AC3E}">
        <p14:creationId xmlns:p14="http://schemas.microsoft.com/office/powerpoint/2010/main" val="383932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DDCD5-4688-4FFA-AE26-8287C3B62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02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2491-9037-48AE-95D1-B4AD7D18D3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15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055BD-9922-4E7A-BFE5-CFFAD65744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82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B972C-B67A-47D8-8D23-E1366C8518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819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2426910 h 640"/>
              <a:gd name="T6" fmla="*/ 2147483646 w 2706"/>
              <a:gd name="T7" fmla="*/ 47345203 h 640"/>
              <a:gd name="T8" fmla="*/ 2147483646 w 2706"/>
              <a:gd name="T9" fmla="*/ 74755995 h 640"/>
              <a:gd name="T10" fmla="*/ 2147483646 w 2706"/>
              <a:gd name="T11" fmla="*/ 102165671 h 640"/>
              <a:gd name="T12" fmla="*/ 2147483646 w 2706"/>
              <a:gd name="T13" fmla="*/ 134560345 h 640"/>
              <a:gd name="T14" fmla="*/ 2147483646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6 w 2706"/>
              <a:gd name="T79" fmla="*/ 737588839 h 640"/>
              <a:gd name="T80" fmla="*/ 2147483646 w 2706"/>
              <a:gd name="T81" fmla="*/ 722637193 h 640"/>
              <a:gd name="T82" fmla="*/ 2147483646 w 2706"/>
              <a:gd name="T83" fmla="*/ 707686664 h 640"/>
              <a:gd name="T84" fmla="*/ 2147483646 w 2706"/>
              <a:gd name="T85" fmla="*/ 690243636 h 640"/>
              <a:gd name="T86" fmla="*/ 2147483646 w 2706"/>
              <a:gd name="T87" fmla="*/ 672800607 h 640"/>
              <a:gd name="T88" fmla="*/ 2147483646 w 2706"/>
              <a:gd name="T89" fmla="*/ 652866196 h 640"/>
              <a:gd name="T90" fmla="*/ 2147483646 w 2706"/>
              <a:gd name="T91" fmla="*/ 632930669 h 640"/>
              <a:gd name="T92" fmla="*/ 2147483646 w 2706"/>
              <a:gd name="T93" fmla="*/ 610503759 h 640"/>
              <a:gd name="T94" fmla="*/ 2147483646 w 2706"/>
              <a:gd name="T95" fmla="*/ 588077965 h 640"/>
              <a:gd name="T96" fmla="*/ 2147483646 w 2706"/>
              <a:gd name="T97" fmla="*/ 538240263 h 640"/>
              <a:gd name="T98" fmla="*/ 2147483646 w 2706"/>
              <a:gd name="T99" fmla="*/ 485911178 h 640"/>
              <a:gd name="T100" fmla="*/ 2147483646 w 2706"/>
              <a:gd name="T101" fmla="*/ 485911178 h 640"/>
              <a:gd name="T102" fmla="*/ 2147483646 w 2706"/>
              <a:gd name="T103" fmla="*/ 483419795 h 640"/>
              <a:gd name="T104" fmla="*/ 2147483646 w 2706"/>
              <a:gd name="T105" fmla="*/ 483419795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890318333 h 762"/>
              <a:gd name="T2" fmla="*/ 2147483646 w 5216"/>
              <a:gd name="T3" fmla="*/ 855403517 h 762"/>
              <a:gd name="T4" fmla="*/ 2147483646 w 5216"/>
              <a:gd name="T5" fmla="*/ 760636483 h 762"/>
              <a:gd name="T6" fmla="*/ 2147483646 w 5216"/>
              <a:gd name="T7" fmla="*/ 633448150 h 762"/>
              <a:gd name="T8" fmla="*/ 2147483646 w 5216"/>
              <a:gd name="T9" fmla="*/ 466356850 h 762"/>
              <a:gd name="T10" fmla="*/ 2147483646 w 5216"/>
              <a:gd name="T11" fmla="*/ 369095183 h 762"/>
              <a:gd name="T12" fmla="*/ 2147483646 w 5216"/>
              <a:gd name="T13" fmla="*/ 294278517 h 762"/>
              <a:gd name="T14" fmla="*/ 2147483646 w 5216"/>
              <a:gd name="T15" fmla="*/ 229438150 h 762"/>
              <a:gd name="T16" fmla="*/ 2147483646 w 5216"/>
              <a:gd name="T17" fmla="*/ 174571850 h 762"/>
              <a:gd name="T18" fmla="*/ 2147483646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6 w 5216"/>
              <a:gd name="T45" fmla="*/ 643423333 h 762"/>
              <a:gd name="T46" fmla="*/ 2147483646 w 5216"/>
              <a:gd name="T47" fmla="*/ 713251850 h 762"/>
              <a:gd name="T48" fmla="*/ 2147483646 w 5216"/>
              <a:gd name="T49" fmla="*/ 773105183 h 762"/>
              <a:gd name="T50" fmla="*/ 2147483646 w 5216"/>
              <a:gd name="T51" fmla="*/ 825476850 h 762"/>
              <a:gd name="T52" fmla="*/ 2147483646 w 5216"/>
              <a:gd name="T53" fmla="*/ 865379817 h 762"/>
              <a:gd name="T54" fmla="*/ 2147483646 w 5216"/>
              <a:gd name="T55" fmla="*/ 900293517 h 762"/>
              <a:gd name="T56" fmla="*/ 2147483646 w 5216"/>
              <a:gd name="T57" fmla="*/ 922738517 h 762"/>
              <a:gd name="T58" fmla="*/ 2147483646 w 5216"/>
              <a:gd name="T59" fmla="*/ 940196483 h 762"/>
              <a:gd name="T60" fmla="*/ 2147483646 w 5216"/>
              <a:gd name="T61" fmla="*/ 950171667 h 762"/>
              <a:gd name="T62" fmla="*/ 2147483646 w 5216"/>
              <a:gd name="T63" fmla="*/ 950171667 h 762"/>
              <a:gd name="T64" fmla="*/ 2147483646 w 5216"/>
              <a:gd name="T65" fmla="*/ 945183517 h 762"/>
              <a:gd name="T66" fmla="*/ 2147483646 w 5216"/>
              <a:gd name="T67" fmla="*/ 932714817 h 762"/>
              <a:gd name="T68" fmla="*/ 2147483646 w 5216"/>
              <a:gd name="T69" fmla="*/ 912763333 h 762"/>
              <a:gd name="T70" fmla="*/ 2147483646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6 w 5144"/>
              <a:gd name="T37" fmla="*/ 72272589 h 694"/>
              <a:gd name="T38" fmla="*/ 2147483646 w 5144"/>
              <a:gd name="T39" fmla="*/ 99687369 h 694"/>
              <a:gd name="T40" fmla="*/ 2147483646 w 5144"/>
              <a:gd name="T41" fmla="*/ 132085234 h 694"/>
              <a:gd name="T42" fmla="*/ 2147483646 w 5144"/>
              <a:gd name="T43" fmla="*/ 171959958 h 694"/>
              <a:gd name="T44" fmla="*/ 2147483646 w 5144"/>
              <a:gd name="T45" fmla="*/ 216818883 h 694"/>
              <a:gd name="T46" fmla="*/ 2147483646 w 5144"/>
              <a:gd name="T47" fmla="*/ 269154668 h 694"/>
              <a:gd name="T48" fmla="*/ 2147483646 w 5144"/>
              <a:gd name="T49" fmla="*/ 331458855 h 694"/>
              <a:gd name="T50" fmla="*/ 2147483646 w 5144"/>
              <a:gd name="T51" fmla="*/ 398747244 h 694"/>
              <a:gd name="T52" fmla="*/ 2147483646 w 5144"/>
              <a:gd name="T53" fmla="*/ 473512491 h 694"/>
              <a:gd name="T54" fmla="*/ 2147483646 w 5144"/>
              <a:gd name="T55" fmla="*/ 558247257 h 694"/>
              <a:gd name="T56" fmla="*/ 2147483646 w 5144"/>
              <a:gd name="T57" fmla="*/ 650456650 h 694"/>
              <a:gd name="T58" fmla="*/ 2147483646 w 5144"/>
              <a:gd name="T59" fmla="*/ 752636678 h 694"/>
              <a:gd name="T60" fmla="*/ 2147483646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6 w 3112"/>
              <a:gd name="T21" fmla="*/ 192224091 h 584"/>
              <a:gd name="T22" fmla="*/ 2147483646 w 3112"/>
              <a:gd name="T23" fmla="*/ 134806230 h 584"/>
              <a:gd name="T24" fmla="*/ 2147483646 w 3112"/>
              <a:gd name="T25" fmla="*/ 109841699 h 584"/>
              <a:gd name="T26" fmla="*/ 2147483646 w 3112"/>
              <a:gd name="T27" fmla="*/ 84878286 h 584"/>
              <a:gd name="T28" fmla="*/ 2147483646 w 3112"/>
              <a:gd name="T29" fmla="*/ 64906662 h 584"/>
              <a:gd name="T30" fmla="*/ 2147483646 w 3112"/>
              <a:gd name="T31" fmla="*/ 44935037 h 584"/>
              <a:gd name="T32" fmla="*/ 2147483646 w 3112"/>
              <a:gd name="T33" fmla="*/ 29957436 h 584"/>
              <a:gd name="T34" fmla="*/ 2147483646 w 3112"/>
              <a:gd name="T35" fmla="*/ 17474613 h 584"/>
              <a:gd name="T36" fmla="*/ 2147483646 w 3112"/>
              <a:gd name="T37" fmla="*/ 7488800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636203066 h 1192"/>
              <a:gd name="T2" fmla="*/ 2147483646 w 8196"/>
              <a:gd name="T3" fmla="*/ 708272557 h 1192"/>
              <a:gd name="T4" fmla="*/ 2147483646 w 8196"/>
              <a:gd name="T5" fmla="*/ 770402158 h 1192"/>
              <a:gd name="T6" fmla="*/ 2147483646 w 8196"/>
              <a:gd name="T7" fmla="*/ 827560144 h 1192"/>
              <a:gd name="T8" fmla="*/ 2147483646 w 8196"/>
              <a:gd name="T9" fmla="*/ 872293546 h 1192"/>
              <a:gd name="T10" fmla="*/ 2147483646 w 8196"/>
              <a:gd name="T11" fmla="*/ 907085945 h 1192"/>
              <a:gd name="T12" fmla="*/ 2147483646 w 8196"/>
              <a:gd name="T13" fmla="*/ 931937340 h 1192"/>
              <a:gd name="T14" fmla="*/ 2147483646 w 8196"/>
              <a:gd name="T15" fmla="*/ 946848846 h 1192"/>
              <a:gd name="T16" fmla="*/ 2147483646 w 8196"/>
              <a:gd name="T17" fmla="*/ 944363037 h 1192"/>
              <a:gd name="T18" fmla="*/ 2147483646 w 8196"/>
              <a:gd name="T19" fmla="*/ 931937340 h 1192"/>
              <a:gd name="T20" fmla="*/ 2147483646 w 8196"/>
              <a:gd name="T21" fmla="*/ 902115443 h 1192"/>
              <a:gd name="T22" fmla="*/ 2147483646 w 8196"/>
              <a:gd name="T23" fmla="*/ 857382041 h 1192"/>
              <a:gd name="T24" fmla="*/ 2147483646 w 8196"/>
              <a:gd name="T25" fmla="*/ 797738247 h 1192"/>
              <a:gd name="T26" fmla="*/ 2147483646 w 8196"/>
              <a:gd name="T27" fmla="*/ 718213560 h 1192"/>
              <a:gd name="T28" fmla="*/ 2147483646 w 8196"/>
              <a:gd name="T29" fmla="*/ 621291560 h 1192"/>
              <a:gd name="T30" fmla="*/ 2147483646 w 8196"/>
              <a:gd name="T31" fmla="*/ 504488666 h 1192"/>
              <a:gd name="T32" fmla="*/ 2147483646 w 8196"/>
              <a:gd name="T33" fmla="*/ 367804880 h 1192"/>
              <a:gd name="T34" fmla="*/ 2147483646 w 8196"/>
              <a:gd name="T35" fmla="*/ 298220083 h 1192"/>
              <a:gd name="T36" fmla="*/ 2147483646 w 8196"/>
              <a:gd name="T37" fmla="*/ 183901883 h 1192"/>
              <a:gd name="T38" fmla="*/ 2147483646 w 8196"/>
              <a:gd name="T39" fmla="*/ 101891388 h 1192"/>
              <a:gd name="T40" fmla="*/ 2147483646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6 w 8196"/>
              <a:gd name="T65" fmla="*/ 1481159409 h 1192"/>
              <a:gd name="T66" fmla="*/ 2147483646 w 8196"/>
              <a:gd name="T67" fmla="*/ 1473704213 h 1192"/>
              <a:gd name="T68" fmla="*/ 2147483646 w 8196"/>
              <a:gd name="T69" fmla="*/ 633717257 h 1192"/>
              <a:gd name="T70" fmla="*/ 2147483646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3E3A9-8EFC-41E1-9E51-B410120096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320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AEE2553-2B4C-42C4-9405-0F2DDA5A10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718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4509-B4F2-441E-A51F-542BE82760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510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0D14-04E7-4BCA-8984-845D931538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5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B6CA-A449-47F1-A0B5-EA16B4291E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7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B28F9-A994-44F3-970C-39C7E5F881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09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048B3-81A1-4706-907B-8B35E42AC5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74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0B0B59EF-4F7F-4614-AB71-6FE2A1E740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87" r:id="rId2"/>
    <p:sldLayoutId id="2147484493" r:id="rId3"/>
    <p:sldLayoutId id="2147484488" r:id="rId4"/>
    <p:sldLayoutId id="2147484489" r:id="rId5"/>
    <p:sldLayoutId id="2147484490" r:id="rId6"/>
    <p:sldLayoutId id="2147484494" r:id="rId7"/>
    <p:sldLayoutId id="2147484495" r:id="rId8"/>
    <p:sldLayoutId id="2147484496" r:id="rId9"/>
    <p:sldLayoutId id="2147484491" r:id="rId10"/>
    <p:sldLayoutId id="21474844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403648" y="397567"/>
            <a:ext cx="7072362" cy="3790122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Казанский государственный энергетический университет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«Электрические станции им. В.К. Шибанова»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Курсовой проект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«Тепловизионное диагностирование электрооборудования.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Вентильные разрядники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4334" y="4545496"/>
            <a:ext cx="8103074" cy="2160105"/>
          </a:xfrm>
        </p:spPr>
        <p:txBody>
          <a:bodyPr>
            <a:noAutofit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 гр. ЗЭм-1-20 Гаранин В.Г.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Проверил: доцент, к. тех. н. Д.К.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Зарипов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Казань, 2021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34" y="397567"/>
            <a:ext cx="618909" cy="87119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Тепловизионный</a:t>
            </a:r>
            <a:r>
              <a:rPr lang="ru-RU" dirty="0"/>
              <a:t> контроль оборудования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26360" y="1916832"/>
            <a:ext cx="44176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 того, что современная версия термографической диагностики базируется на применении компактных переносных устройств, можно утверждать, что тепловизионный контроль применим к любой электротехнической системе, причём, как на стадии приёмосдаточных испытаний, так и в ходе эксплуатации.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тепловизор позволяет «увидеть», как распределены тепловые потоки на любом исследуемом объекте, то съемка электротехнического оборудования в этом спектре электромагнитного излучения сразу отображает его техническое состояние.</a:t>
            </a:r>
          </a:p>
          <a:p>
            <a:pPr algn="just"/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сегодняшний день термографический поиск неисправностей применяется в следующих областях электротехники: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исправности коммутирующих элементов (как в силовых, так и в распределительных сетях);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рабочих режимов трансформаторов;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 контроль баланса фаз в электрических сетях высокого напряжения;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проблемных соединений в скрытой проводке (актуально даже для домашних распределительных сетей);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режимов работы электрических генераторов тепловой энергии (тёплые полы, электрокотлы и т.д.).</a:t>
            </a:r>
          </a:p>
          <a:p>
            <a:endParaRPr lang="ru-RU" sz="12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епловизионный контроль трансформатора">
            <a:extLst>
              <a:ext uri="{FF2B5EF4-FFF2-40B4-BE49-F238E27FC236}">
                <a16:creationId xmlns:a16="http://schemas.microsoft.com/office/drawing/2014/main" id="{88870998-30EE-4C89-B319-035913B5E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50" y="2276872"/>
            <a:ext cx="422447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3300"/>
                </a:solidFill>
              </a:rPr>
              <a:t>Т</a:t>
            </a:r>
            <a:r>
              <a:rPr lang="ru-RU" dirty="0" err="1">
                <a:solidFill>
                  <a:srgbClr val="FFC000"/>
                </a:solidFill>
              </a:rPr>
              <a:t>е</a:t>
            </a:r>
            <a:r>
              <a:rPr lang="ru-RU" dirty="0" err="1">
                <a:solidFill>
                  <a:srgbClr val="FFFF00"/>
                </a:solidFill>
              </a:rPr>
              <a:t>п</a:t>
            </a:r>
            <a:r>
              <a:rPr lang="ru-RU" dirty="0" err="1">
                <a:solidFill>
                  <a:srgbClr val="30FC52"/>
                </a:solidFill>
              </a:rPr>
              <a:t>л</a:t>
            </a:r>
            <a:r>
              <a:rPr lang="ru-RU" dirty="0" err="1">
                <a:solidFill>
                  <a:srgbClr val="00B0F0"/>
                </a:solidFill>
              </a:rPr>
              <a:t>о</a:t>
            </a:r>
            <a:r>
              <a:rPr lang="ru-RU" dirty="0" err="1">
                <a:solidFill>
                  <a:srgbClr val="0066FF"/>
                </a:solidFill>
              </a:rPr>
              <a:t>в</a:t>
            </a:r>
            <a:r>
              <a:rPr lang="ru-RU" dirty="0" err="1">
                <a:solidFill>
                  <a:srgbClr val="7030A0"/>
                </a:solidFill>
              </a:rPr>
              <a:t>изор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46" name="Picture 6" descr="Устройство тепловизо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9095"/>
            <a:ext cx="4104456" cy="206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7364" y="4221088"/>
            <a:ext cx="4752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>
                <a:effectLst/>
                <a:latin typeface="PT Sans"/>
              </a:rPr>
              <a:t>Тепловизор</a:t>
            </a:r>
            <a:r>
              <a:rPr lang="ru-RU" b="0" i="0" dirty="0">
                <a:effectLst/>
                <a:latin typeface="PT Sans"/>
              </a:rPr>
              <a:t> – измерительный прибор, который позволяет видеть тепловое (инфракрасное) излучение окружающих объектов в любое время суток, измерять температуру в любой точке на поверхности с точностью 0,1°С и выше. </a:t>
            </a:r>
            <a:endParaRPr lang="ru-RU" dirty="0"/>
          </a:p>
        </p:txBody>
      </p:sp>
      <p:pic>
        <p:nvPicPr>
          <p:cNvPr id="10248" name="Picture 8" descr="https://tut.ru/upload/iblock/4a6/4a661f02f0992a7963e525f9fb4e191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00" y="1484784"/>
            <a:ext cx="316835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395" y="473075"/>
            <a:ext cx="8229600" cy="13716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n-ea"/>
                <a:cs typeface="+mn-cs"/>
              </a:rPr>
              <a:t>Тепловизионный контроль</a:t>
            </a:r>
            <a:r>
              <a:rPr lang="en-US" sz="28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n-ea"/>
                <a:cs typeface="+mn-cs"/>
              </a:rPr>
              <a:t> </a:t>
            </a:r>
            <a:r>
              <a:rPr lang="ru-RU" sz="2800" b="1" spc="-100" dirty="0">
                <a:ln w="3200">
                  <a:solidFill>
                    <a:srgbClr val="FEFAC9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n-ea"/>
                <a:cs typeface="+mn-cs"/>
              </a:rPr>
              <a:t>вентильных разрядников</a:t>
            </a:r>
            <a:br>
              <a:rPr lang="ru-RU" sz="32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703" y="4509120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i="0" dirty="0">
                <a:solidFill>
                  <a:srgbClr val="8888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Тепловизионный контроль разрядников типа РВС основан на выявлении температурных аномалий в тепловом поле элементов разрядника. В процессе работы разрядника ток проводимости, протекающий по сопротивлениям, которые шунтируют искровые промежутки, вызывает их заметный нагрев. По внутренней и внешней поверхностям фарфоровой покрышки разрядника протекают также очень незначительные токи утечки, не оказывающие заметного влияния на тепловую картину.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0" dirty="0">
                <a:solidFill>
                  <a:srgbClr val="88888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тепловизионном контроле сравниваются температуры соответствующих элементов разных фаз разрядника и элементов одной фазы. В разряднике, не имеющем дефектов, нижние части элементов имеют температуру окружающей среды. Их нагрев не обнаруживается тепловизором с чувствительностью 0,1 °С. Верхние части элементов в месте расположения шунтирующих сопротивлений нагреваются одинаково во всех фазах разрядника.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нагрев элемента правой фазы вентильного разрядника РВС-35">
            <a:extLst>
              <a:ext uri="{FF2B5EF4-FFF2-40B4-BE49-F238E27FC236}">
                <a16:creationId xmlns:a16="http://schemas.microsoft.com/office/drawing/2014/main" id="{330C384A-9977-4D49-9C88-9084937A7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41" y="1496433"/>
            <a:ext cx="3937198" cy="2633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брыв шунтирующих сопротивлений вентильного разрядника РВС-110">
            <a:extLst>
              <a:ext uri="{FF2B5EF4-FFF2-40B4-BE49-F238E27FC236}">
                <a16:creationId xmlns:a16="http://schemas.microsoft.com/office/drawing/2014/main" id="{31A842B2-4B4C-4819-A672-98AB98E8B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746" y="1496434"/>
            <a:ext cx="3544191" cy="263326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140968"/>
            <a:ext cx="8116804" cy="3306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дефектации разрядников с активной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шунтировкой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искровых промежутков (РВС, РВО, РВМ, РВМГ и т. п.) следует руководствоваться следующей последовательностью сравнения температур и критериями определения дефектов: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производится сравнение температур наиболее нагретых точек элементов разрядника одной фазы. Если разница температур нагрева между элементами менее 3°С, то фазу следует считать бездефектной, при определении разницы температур в 3°С и более — фаза разрядника дефектная. При этом поврежденный элемент имеет меньшую температуру нагрева;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определения вида дефекта сравниваются температуры нагрева соответствующих элементов с другими двумя фазами разрядника. Если элементы забракованной фазы нагреты сильнее соответствующих элементов других фаз разрядника, то элемент с меньшей температурой в дефектной фазе имеет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закорачивание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искровых промежутков из-за их увлажнения, и/или загрязнения и окисления.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увлажнение элементов вентильного разрядника РВМГ-220">
            <a:extLst>
              <a:ext uri="{FF2B5EF4-FFF2-40B4-BE49-F238E27FC236}">
                <a16:creationId xmlns:a16="http://schemas.microsoft.com/office/drawing/2014/main" id="{BC3C4AFC-9116-4A37-8C42-32B07C757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817" y="388243"/>
            <a:ext cx="3457319" cy="2619181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7CF5CFB-1323-488E-B9E8-920E08E36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5005387"/>
            <a:ext cx="7408862" cy="1120776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увлажнение верхнего элемента вентильного разрядника РВМГ-220.</a:t>
            </a:r>
            <a:endParaRPr lang="ru-RU" dirty="0"/>
          </a:p>
        </p:txBody>
      </p:sp>
      <p:pic>
        <p:nvPicPr>
          <p:cNvPr id="4" name="Рисунок 3" descr="увлажнение верхнего элемента вентильного разрядника РВМГ-220">
            <a:extLst>
              <a:ext uri="{FF2B5EF4-FFF2-40B4-BE49-F238E27FC236}">
                <a16:creationId xmlns:a16="http://schemas.microsoft.com/office/drawing/2014/main" id="{751A3431-AA53-4707-B06E-5F02C679E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1852612"/>
            <a:ext cx="4057650" cy="3152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25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40960" cy="1150938"/>
          </a:xfrm>
        </p:spPr>
        <p:txBody>
          <a:bodyPr/>
          <a:lstStyle/>
          <a:p>
            <a:pPr lvl="0" eaLnBrk="1" hangingPunct="1"/>
            <a:r>
              <a:rPr lang="ru-RU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Расчет спектральной плотности излучения энергии нагретого тела при температуре 30 °С.</a:t>
            </a:r>
            <a:br>
              <a:rPr lang="ru-RU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endParaRPr lang="ru-RU" altLang="ru-RU" sz="2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21978"/>
              </p:ext>
            </p:extLst>
          </p:nvPr>
        </p:nvGraphicFramePr>
        <p:xfrm>
          <a:off x="3027393" y="4365104"/>
          <a:ext cx="5934075" cy="2235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695">
                  <a:extLst>
                    <a:ext uri="{9D8B030D-6E8A-4147-A177-3AD203B41FA5}">
                      <a16:colId xmlns:a16="http://schemas.microsoft.com/office/drawing/2014/main" val="797441087"/>
                    </a:ext>
                  </a:extLst>
                </a:gridCol>
                <a:gridCol w="988695">
                  <a:extLst>
                    <a:ext uri="{9D8B030D-6E8A-4147-A177-3AD203B41FA5}">
                      <a16:colId xmlns:a16="http://schemas.microsoft.com/office/drawing/2014/main" val="1410628066"/>
                    </a:ext>
                  </a:extLst>
                </a:gridCol>
                <a:gridCol w="988695">
                  <a:extLst>
                    <a:ext uri="{9D8B030D-6E8A-4147-A177-3AD203B41FA5}">
                      <a16:colId xmlns:a16="http://schemas.microsoft.com/office/drawing/2014/main" val="3373048486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731071123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61326484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1389779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2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L, Вт/(м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·ср·мкм)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2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L, </a:t>
                      </a:r>
                      <a:r>
                        <a:rPr lang="en-US" sz="1200" dirty="0" err="1">
                          <a:effectLst/>
                        </a:rPr>
                        <a:t>Вт</a:t>
                      </a:r>
                      <a:r>
                        <a:rPr lang="en-US" sz="1200" dirty="0">
                          <a:effectLst/>
                        </a:rPr>
                        <a:t>/(м</a:t>
                      </a:r>
                      <a:r>
                        <a:rPr lang="en-US" sz="1200" baseline="30000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·ср·мкм)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sym typeface="Symbol" panose="05050102010706020507" pitchFamily="18" charset="2"/>
                        </a:rPr>
                        <a:t></a:t>
                      </a:r>
                      <a:r>
                        <a:rPr lang="ru-RU" sz="1200">
                          <a:effectLst/>
                        </a:rPr>
                        <a:t>, мкм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L, Вт/(м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·ср·мкм)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407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4,39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10,41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8,91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849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10,48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41985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6871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10,56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10,24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2940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8865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0846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12,06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05154720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2060848"/>
            <a:ext cx="263185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того, чтобы рассчитать  спектральную плотность излучения энергии нагретого тела необходим знать несколько величин, а именно: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абсолютная температура, К. Для этого берём температуру, которая дана в исходных данных (в нашем случае это 50 °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переводим её в градусы по Кельвину по следующей формуле:  К = С + 273, следовательно 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°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303,15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°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ru-RU" altLang="ru-RU" sz="14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алее по формуле Вина находим длину волны максимального излучения(</a:t>
            </a:r>
            <a:r>
              <a:rPr kumimoji="0" lang="ru-RU" altLang="ru-RU" sz="1400" b="0" i="0" u="none" strike="noStrike" cap="none" normalizeH="0" baseline="0" dirty="0" bmk="_Hlk57280016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altLang="ru-RU" sz="1400" b="0" i="0" u="none" strike="noStrike" cap="none" normalizeH="0" baseline="-30000" dirty="0" bmk="_Hlk57280016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kumimoji="0" lang="ru-RU" altLang="ru-RU" sz="1400" b="0" i="0" u="none" strike="noStrike" cap="none" normalizeH="0" baseline="0" dirty="0" bmk="_Hlk57280016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):</a:t>
            </a:r>
            <a:endParaRPr kumimoji="0" lang="ru-RU" altLang="ru-RU" sz="600" b="0" i="0" u="none" strike="noStrike" cap="none" normalizeH="0" baseline="0" dirty="0" bmk="_Hlk57280016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bmk="_Hlk57280016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kumimoji="0" lang="en-US" altLang="ru-RU" sz="1400" b="0" i="0" u="none" strike="noStrike" cap="none" normalizeH="0" baseline="-30000" dirty="0" bmk="_Hlk57280016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=2898/Т, мкм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</a:t>
            </a:r>
            <a:r>
              <a:rPr kumimoji="0" lang="en-US" altLang="ru-RU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 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2898/303,15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ru-RU" alt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9,56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мкм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722366"/>
            <a:ext cx="1743075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2132856"/>
            <a:ext cx="5472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Затем, по формуле Планка, производим расчёт спектральной плотности излучения энергии нагретого тела: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 – длина волны, мкм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температура тела, К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первая постоянная Планка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вторая постоянная Планка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 rtlCol="0">
            <a:normAutofit fontScale="9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br>
              <a:rPr lang="ru-RU" sz="4000" dirty="0">
                <a:solidFill>
                  <a:srgbClr val="089100"/>
                </a:solidFill>
                <a:cs typeface="Times New Roman" pitchFamily="18" charset="0"/>
              </a:rPr>
            </a:br>
            <a:r>
              <a:rPr lang="ru-RU" sz="4000" dirty="0">
                <a:solidFill>
                  <a:srgbClr val="089100"/>
                </a:solidFill>
                <a:cs typeface="Times New Roman" pitchFamily="18" charset="0"/>
              </a:rPr>
              <a:t>График</a:t>
            </a:r>
            <a:endParaRPr lang="ru-RU" sz="3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Rectangle 34"/>
          <p:cNvSpPr>
            <a:spLocks noChangeArrowheads="1"/>
          </p:cNvSpPr>
          <p:nvPr/>
        </p:nvSpPr>
        <p:spPr bwMode="auto">
          <a:xfrm>
            <a:off x="4140200" y="15859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4340" name="Rectangle 35"/>
          <p:cNvSpPr>
            <a:spLocks noChangeArrowheads="1"/>
          </p:cNvSpPr>
          <p:nvPr/>
        </p:nvSpPr>
        <p:spPr bwMode="auto">
          <a:xfrm>
            <a:off x="4140200" y="15859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06313673"/>
              </p:ext>
            </p:extLst>
          </p:nvPr>
        </p:nvGraphicFramePr>
        <p:xfrm>
          <a:off x="1043608" y="1801110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916832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2381</TotalTime>
  <Words>773</Words>
  <Application>Microsoft Office PowerPoint</Application>
  <PresentationFormat>Экран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Candara</vt:lpstr>
      <vt:lpstr>PT Sans</vt:lpstr>
      <vt:lpstr>Symbol</vt:lpstr>
      <vt:lpstr>Times New Roman</vt:lpstr>
      <vt:lpstr>Волна</vt:lpstr>
      <vt:lpstr>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 Казанский государственный энергетический университет   Кафедра «Электрические станции им. В.К. Шибанова»  Курсовой проект «Тепловизионное диагностирование электрооборудования. Вентильные разрядники»  </vt:lpstr>
      <vt:lpstr>Тепловизионный контроль оборудования</vt:lpstr>
      <vt:lpstr>Тепловизор</vt:lpstr>
      <vt:lpstr>Тепловизионный контроль вентильных разрядников </vt:lpstr>
      <vt:lpstr>Презентация PowerPoint</vt:lpstr>
      <vt:lpstr>Презентация PowerPoint</vt:lpstr>
      <vt:lpstr>Расчет спектральной плотности излучения энергии нагретого тела при температуре 30 °С. </vt:lpstr>
      <vt:lpstr> График</vt:lpstr>
      <vt:lpstr>Презентация PowerPoint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СВАРКА МЕТАЛЛОВ</dc:title>
  <dc:creator>user</dc:creator>
  <cp:lastModifiedBy>Hi</cp:lastModifiedBy>
  <cp:revision>257</cp:revision>
  <dcterms:created xsi:type="dcterms:W3CDTF">2006-09-19T11:24:50Z</dcterms:created>
  <dcterms:modified xsi:type="dcterms:W3CDTF">2021-12-18T14:59:52Z</dcterms:modified>
</cp:coreProperties>
</file>