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13565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85598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233072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192862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349379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8BE6FD-ABC7-4BD5-A370-D0F54E177C57}"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103757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8BE6FD-ABC7-4BD5-A370-D0F54E177C57}" type="datetimeFigureOut">
              <a:rPr lang="ru-RU" smtClean="0"/>
              <a:t>03.04.2020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70720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8BE6FD-ABC7-4BD5-A370-D0F54E177C57}" type="datetimeFigureOut">
              <a:rPr lang="ru-RU" smtClean="0"/>
              <a:t>03.04.2020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35653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8BE6FD-ABC7-4BD5-A370-D0F54E177C57}" type="datetimeFigureOut">
              <a:rPr lang="ru-RU" smtClean="0"/>
              <a:t>03.04.2020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344882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8BE6FD-ABC7-4BD5-A370-D0F54E177C57}"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322164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8BE6FD-ABC7-4BD5-A370-D0F54E177C57}"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F0578-213B-4B32-B10E-4E6A690617D2}" type="slidenum">
              <a:rPr lang="ru-RU" smtClean="0"/>
              <a:t>‹#›</a:t>
            </a:fld>
            <a:endParaRPr lang="ru-RU"/>
          </a:p>
        </p:txBody>
      </p:sp>
    </p:spTree>
    <p:extLst>
      <p:ext uri="{BB962C8B-B14F-4D97-AF65-F5344CB8AC3E}">
        <p14:creationId xmlns:p14="http://schemas.microsoft.com/office/powerpoint/2010/main" val="153711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BE6FD-ABC7-4BD5-A370-D0F54E177C57}" type="datetimeFigureOut">
              <a:rPr lang="ru-RU" smtClean="0"/>
              <a:t>03.04.2020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F0578-213B-4B32-B10E-4E6A690617D2}" type="slidenum">
              <a:rPr lang="ru-RU" smtClean="0"/>
              <a:t>‹#›</a:t>
            </a:fld>
            <a:endParaRPr lang="ru-RU"/>
          </a:p>
        </p:txBody>
      </p:sp>
    </p:spTree>
    <p:extLst>
      <p:ext uri="{BB962C8B-B14F-4D97-AF65-F5344CB8AC3E}">
        <p14:creationId xmlns:p14="http://schemas.microsoft.com/office/powerpoint/2010/main" val="391575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culture.ru/persons/9414/mikhail-lomonosov" TargetMode="External"/><Relationship Id="rId2" Type="http://schemas.openxmlformats.org/officeDocument/2006/relationships/hyperlink" Target="https://uznayvse.ru/znamenitosti/biografiya-mihail-lomonosov.html" TargetMode="External"/><Relationship Id="rId1" Type="http://schemas.openxmlformats.org/officeDocument/2006/relationships/slideLayout" Target="../slideLayouts/slideLayout2.xml"/><Relationship Id="rId4" Type="http://schemas.openxmlformats.org/officeDocument/2006/relationships/hyperlink" Target="https://ria.ru/20111119/49104052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9472" y="2766951"/>
            <a:ext cx="3922216" cy="1021276"/>
          </a:xfrm>
        </p:spPr>
        <p:style>
          <a:lnRef idx="1">
            <a:schemeClr val="accent1"/>
          </a:lnRef>
          <a:fillRef idx="2">
            <a:schemeClr val="accent1"/>
          </a:fillRef>
          <a:effectRef idx="1">
            <a:schemeClr val="accent1"/>
          </a:effectRef>
          <a:fontRef idx="minor">
            <a:schemeClr val="dk1"/>
          </a:fontRef>
        </p:style>
        <p:txBody>
          <a:bodyPr/>
          <a:lstStyle/>
          <a:p>
            <a:r>
              <a:rPr lang="ru-RU" b="1" dirty="0" smtClean="0">
                <a:ln w="9525">
                  <a:solidFill>
                    <a:schemeClr val="bg1"/>
                  </a:solidFill>
                  <a:prstDash val="solid"/>
                </a:ln>
                <a:effectLst>
                  <a:outerShdw blurRad="12700" dist="38100" dir="2700000" algn="tl" rotWithShape="0">
                    <a:schemeClr val="bg1">
                      <a:lumMod val="50000"/>
                    </a:schemeClr>
                  </a:outerShdw>
                </a:effectLst>
              </a:rPr>
              <a:t>Михаил Васильевич Ломоносов</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1688" y="1192957"/>
            <a:ext cx="3262633" cy="3949057"/>
          </a:xfrm>
        </p:spPr>
      </p:pic>
      <p:sp>
        <p:nvSpPr>
          <p:cNvPr id="4" name="Rectangle 3"/>
          <p:cNvSpPr>
            <a:spLocks noChangeArrowheads="1"/>
          </p:cNvSpPr>
          <p:nvPr/>
        </p:nvSpPr>
        <p:spPr bwMode="auto">
          <a:xfrm>
            <a:off x="1963387" y="342215"/>
            <a:ext cx="826522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altLang="ru-RU"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КГЭУ </a:t>
            </a: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МИНИСТЕРСТВО ОБРАЗОВАНИЯ И НАУКИ РОССИЙСКОЙ ФЕДЕРАЦИИ</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профессионального образования</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«КАЗАНСКИЙ ГОСУДАРСТВЕННЫЙ ЭНЕРГЕТИЧЕСКИЙ УНИВЕРСИТЕТ»</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(ФГБОУ ВПО «КГЭУ»)</a:t>
            </a:r>
            <a:endParaRPr kumimoji="0" lang="ru-RU" altLang="ru-RU" sz="11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1200" b="0" i="0" u="none" strike="noStrike" cap="none" normalizeH="0" baseline="0" dirty="0" smtClean="0">
              <a:ln>
                <a:noFill/>
              </a:ln>
              <a:solidFill>
                <a:schemeClr val="tx1"/>
              </a:solidFill>
              <a:effectLst/>
            </a:endParaRPr>
          </a:p>
        </p:txBody>
      </p:sp>
      <p:sp>
        <p:nvSpPr>
          <p:cNvPr id="9" name="Заголовок 1"/>
          <p:cNvSpPr txBox="1">
            <a:spLocks/>
          </p:cNvSpPr>
          <p:nvPr/>
        </p:nvSpPr>
        <p:spPr>
          <a:xfrm>
            <a:off x="5214752" y="6274450"/>
            <a:ext cx="1762496" cy="216766"/>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200" dirty="0" smtClean="0">
                <a:latin typeface="Times New Roman" panose="02020603050405020304" pitchFamily="18" charset="0"/>
                <a:cs typeface="Times New Roman" panose="02020603050405020304" pitchFamily="18" charset="0"/>
              </a:rPr>
              <a:t>Казань 2020</a:t>
            </a:r>
            <a:endParaRPr lang="ru-RU" sz="1200" dirty="0">
              <a:latin typeface="Times New Roman" panose="02020603050405020304" pitchFamily="18" charset="0"/>
              <a:cs typeface="Times New Roman" panose="02020603050405020304" pitchFamily="18" charset="0"/>
            </a:endParaRPr>
          </a:p>
        </p:txBody>
      </p:sp>
      <p:sp>
        <p:nvSpPr>
          <p:cNvPr id="10" name="Подзаголовок 2"/>
          <p:cNvSpPr txBox="1">
            <a:spLocks/>
          </p:cNvSpPr>
          <p:nvPr/>
        </p:nvSpPr>
        <p:spPr>
          <a:xfrm>
            <a:off x="6977248" y="5134419"/>
            <a:ext cx="4844533" cy="99324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3200" i="1" dirty="0" smtClean="0">
                <a:solidFill>
                  <a:schemeClr val="bg1"/>
                </a:solidFill>
                <a:effectLst>
                  <a:outerShdw blurRad="38100" dist="38100" dir="2700000" algn="tl">
                    <a:srgbClr val="000000">
                      <a:alpha val="43137"/>
                    </a:srgbClr>
                  </a:outerShdw>
                </a:effectLst>
              </a:rPr>
              <a:t>Выполнила: </a:t>
            </a:r>
            <a:r>
              <a:rPr lang="ru-RU" sz="3200" dirty="0" smtClean="0">
                <a:solidFill>
                  <a:schemeClr val="bg1"/>
                </a:solidFill>
                <a:effectLst>
                  <a:outerShdw blurRad="38100" dist="38100" dir="2700000" algn="tl">
                    <a:srgbClr val="000000">
                      <a:alpha val="43137"/>
                    </a:srgbClr>
                  </a:outerShdw>
                </a:effectLst>
              </a:rPr>
              <a:t>студентка </a:t>
            </a:r>
            <a:r>
              <a:rPr lang="ru-RU" sz="3200" dirty="0" smtClean="0">
                <a:solidFill>
                  <a:schemeClr val="bg1"/>
                </a:solidFill>
                <a:effectLst>
                  <a:outerShdw blurRad="38100" dist="38100" dir="2700000" algn="tl">
                    <a:srgbClr val="000000">
                      <a:alpha val="43137"/>
                    </a:srgbClr>
                  </a:outerShdw>
                </a:effectLst>
              </a:rPr>
              <a:t>группы </a:t>
            </a:r>
            <a:r>
              <a:rPr lang="ru-RU" sz="3200" dirty="0" smtClean="0">
                <a:solidFill>
                  <a:schemeClr val="bg1"/>
                </a:solidFill>
                <a:effectLst>
                  <a:outerShdw blurRad="38100" dist="38100" dir="2700000" algn="tl">
                    <a:srgbClr val="000000">
                      <a:alpha val="43137"/>
                    </a:srgbClr>
                  </a:outerShdw>
                </a:effectLst>
              </a:rPr>
              <a:t>ЭЭ-12-19 Иванова Ольга</a:t>
            </a:r>
            <a:endParaRPr lang="ru-RU" sz="3200" dirty="0" smtClean="0">
              <a:solidFill>
                <a:schemeClr val="bg1"/>
              </a:solidFill>
              <a:effectLst>
                <a:outerShdw blurRad="38100" dist="38100" dir="2700000" algn="tl">
                  <a:srgbClr val="000000">
                    <a:alpha val="43137"/>
                  </a:srgbClr>
                </a:outerShdw>
              </a:effectLst>
            </a:endParaRPr>
          </a:p>
          <a:p>
            <a:pPr algn="r"/>
            <a:r>
              <a:rPr lang="ru-RU" sz="3200" i="1" dirty="0" smtClean="0">
                <a:solidFill>
                  <a:schemeClr val="bg1"/>
                </a:solidFill>
                <a:effectLst>
                  <a:outerShdw blurRad="38100" dist="38100" dir="2700000" algn="tl">
                    <a:srgbClr val="000000">
                      <a:alpha val="43137"/>
                    </a:srgbClr>
                  </a:outerShdw>
                </a:effectLst>
              </a:rPr>
              <a:t>Проверила: </a:t>
            </a:r>
            <a:r>
              <a:rPr lang="ru-RU" sz="3200" dirty="0" smtClean="0">
                <a:solidFill>
                  <a:schemeClr val="bg1"/>
                </a:solidFill>
                <a:effectLst>
                  <a:outerShdw blurRad="38100" dist="38100" dir="2700000" algn="tl">
                    <a:srgbClr val="000000">
                      <a:alpha val="43137"/>
                    </a:srgbClr>
                  </a:outerShdw>
                </a:effectLst>
              </a:rPr>
              <a:t>Максимова А.Б.</a:t>
            </a:r>
            <a:endParaRPr lang="ru-RU"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477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Текст 3"/>
          <p:cNvSpPr>
            <a:spLocks noGrp="1"/>
          </p:cNvSpPr>
          <p:nvPr>
            <p:ph type="body" sz="half" idx="2"/>
          </p:nvPr>
        </p:nvSpPr>
        <p:spPr>
          <a:xfrm>
            <a:off x="851662" y="2380693"/>
            <a:ext cx="3932237" cy="1906299"/>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de-DE" sz="2400" dirty="0" smtClean="0">
                <a:ln w="0"/>
                <a:solidFill>
                  <a:schemeClr val="tx1"/>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Michail Wassiljewitsch Lomonossow war ein hervorragender russischer Wissenschaftler, dichter Reformer der Russischen Sprache, Künstler und Historiker</a:t>
            </a:r>
            <a:r>
              <a:rPr lang="ru-RU" sz="2400" dirty="0" smtClean="0">
                <a:ln w="0"/>
                <a:solidFill>
                  <a:schemeClr val="tx1"/>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a:t>
            </a:r>
            <a:endParaRPr lang="ru-RU" sz="2400" dirty="0">
              <a:ln w="0"/>
              <a:solidFill>
                <a:schemeClr val="tx1"/>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2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4685" y="987425"/>
            <a:ext cx="5289205" cy="4873625"/>
          </a:xfrm>
        </p:spPr>
      </p:pic>
      <p:sp>
        <p:nvSpPr>
          <p:cNvPr id="4" name="Текст 3"/>
          <p:cNvSpPr>
            <a:spLocks noGrp="1"/>
          </p:cNvSpPr>
          <p:nvPr>
            <p:ph type="body" sz="half" idx="2"/>
          </p:nvPr>
        </p:nvSpPr>
        <p:spPr>
          <a:xfrm>
            <a:off x="839788" y="2057401"/>
            <a:ext cx="3932237" cy="2146464"/>
          </a:xfrm>
        </p:spPr>
        <p:style>
          <a:lnRef idx="1">
            <a:schemeClr val="accent1"/>
          </a:lnRef>
          <a:fillRef idx="2">
            <a:schemeClr val="accent1"/>
          </a:fillRef>
          <a:effectRef idx="1">
            <a:schemeClr val="accent1"/>
          </a:effectRef>
          <a:fontRef idx="minor">
            <a:schemeClr val="dk1"/>
          </a:fontRef>
        </p:style>
        <p:txBody>
          <a:bodyPr>
            <a:noAutofit/>
          </a:bodyPr>
          <a:lstStyle/>
          <a:p>
            <a:r>
              <a:rPr lang="de-DE" sz="2200" dirty="0" smtClean="0">
                <a:latin typeface="Times New Roman" panose="02020603050405020304" pitchFamily="18" charset="0"/>
                <a:cs typeface="Times New Roman" panose="02020603050405020304" pitchFamily="18" charset="0"/>
              </a:rPr>
              <a:t>November 1711 wurde in einem kleinen Dorf namens </a:t>
            </a:r>
            <a:r>
              <a:rPr lang="de-DE" sz="2200" dirty="0" err="1" smtClean="0">
                <a:latin typeface="Times New Roman" panose="02020603050405020304" pitchFamily="18" charset="0"/>
                <a:cs typeface="Times New Roman" panose="02020603050405020304" pitchFamily="18" charset="0"/>
              </a:rPr>
              <a:t>Mishaninskaya</a:t>
            </a:r>
            <a:r>
              <a:rPr lang="de-DE" sz="2200" dirty="0" smtClean="0">
                <a:latin typeface="Times New Roman" panose="02020603050405020304" pitchFamily="18" charset="0"/>
                <a:cs typeface="Times New Roman" panose="02020603050405020304" pitchFamily="18" charset="0"/>
              </a:rPr>
              <a:t> geboren, das dem </a:t>
            </a:r>
            <a:r>
              <a:rPr lang="de-DE" sz="2200" dirty="0" err="1" smtClean="0">
                <a:latin typeface="Times New Roman" panose="02020603050405020304" pitchFamily="18" charset="0"/>
                <a:cs typeface="Times New Roman" panose="02020603050405020304" pitchFamily="18" charset="0"/>
              </a:rPr>
              <a:t>Dwinsky</a:t>
            </a:r>
            <a:r>
              <a:rPr lang="de-DE" sz="2200" dirty="0" smtClean="0">
                <a:latin typeface="Times New Roman" panose="02020603050405020304" pitchFamily="18" charset="0"/>
                <a:cs typeface="Times New Roman" panose="02020603050405020304" pitchFamily="18" charset="0"/>
              </a:rPr>
              <a:t>-Kreis des </a:t>
            </a:r>
            <a:r>
              <a:rPr lang="de-DE" sz="2200" dirty="0" err="1" smtClean="0">
                <a:latin typeface="Times New Roman" panose="02020603050405020304" pitchFamily="18" charset="0"/>
                <a:cs typeface="Times New Roman" panose="02020603050405020304" pitchFamily="18" charset="0"/>
              </a:rPr>
              <a:t>Archangelogorod</a:t>
            </a:r>
            <a:r>
              <a:rPr lang="de-DE" sz="2200" dirty="0" smtClean="0">
                <a:latin typeface="Times New Roman" panose="02020603050405020304" pitchFamily="18" charset="0"/>
                <a:cs typeface="Times New Roman" panose="02020603050405020304" pitchFamily="18" charset="0"/>
              </a:rPr>
              <a:t>-Gouvernements gehörte (jetzt ist es das Gebiet Archangelsk).</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6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4354" y="987425"/>
            <a:ext cx="5769868" cy="4873625"/>
          </a:xfrm>
        </p:spPr>
      </p:pic>
      <p:sp>
        <p:nvSpPr>
          <p:cNvPr id="4" name="Текст 3"/>
          <p:cNvSpPr>
            <a:spLocks noGrp="1"/>
          </p:cNvSpPr>
          <p:nvPr>
            <p:ph type="body" sz="half" idx="2"/>
          </p:nvPr>
        </p:nvSpPr>
        <p:spPr>
          <a:xfrm>
            <a:off x="839788" y="2057401"/>
            <a:ext cx="3932237" cy="1576448"/>
          </a:xfrm>
        </p:spPr>
        <p:style>
          <a:lnRef idx="1">
            <a:schemeClr val="accent1"/>
          </a:lnRef>
          <a:fillRef idx="2">
            <a:schemeClr val="accent1"/>
          </a:fillRef>
          <a:effectRef idx="1">
            <a:schemeClr val="accent1"/>
          </a:effectRef>
          <a:fontRef idx="minor">
            <a:schemeClr val="dk1"/>
          </a:fontRef>
        </p:style>
        <p:txBody>
          <a:bodyPr>
            <a:noAutofit/>
          </a:bodyPr>
          <a:lstStyle/>
          <a:p>
            <a:r>
              <a:rPr lang="de-DE" sz="2200" dirty="0" smtClean="0">
                <a:latin typeface="Times New Roman" panose="02020603050405020304" pitchFamily="18" charset="0"/>
                <a:cs typeface="Times New Roman" panose="02020603050405020304" pitchFamily="18" charset="0"/>
              </a:rPr>
              <a:t>Er studierte an der </a:t>
            </a:r>
            <a:r>
              <a:rPr lang="de-DE" sz="2200" dirty="0" err="1" smtClean="0">
                <a:latin typeface="Times New Roman" panose="02020603050405020304" pitchFamily="18" charset="0"/>
                <a:cs typeface="Times New Roman" panose="02020603050405020304" pitchFamily="18" charset="0"/>
              </a:rPr>
              <a:t>Kyiv</a:t>
            </a:r>
            <a:r>
              <a:rPr lang="de-DE" sz="2200" dirty="0" smtClean="0">
                <a:latin typeface="Times New Roman" panose="02020603050405020304" pitchFamily="18" charset="0"/>
                <a:cs typeface="Times New Roman" panose="02020603050405020304" pitchFamily="18" charset="0"/>
              </a:rPr>
              <a:t>-</a:t>
            </a:r>
            <a:r>
              <a:rPr lang="de-DE" sz="2200" dirty="0" err="1" smtClean="0">
                <a:latin typeface="Times New Roman" panose="02020603050405020304" pitchFamily="18" charset="0"/>
                <a:cs typeface="Times New Roman" panose="02020603050405020304" pitchFamily="18" charset="0"/>
              </a:rPr>
              <a:t>mogilyan</a:t>
            </a:r>
            <a:r>
              <a:rPr lang="de-DE" sz="2200" dirty="0" smtClean="0">
                <a:latin typeface="Times New Roman" panose="02020603050405020304" pitchFamily="18" charset="0"/>
                <a:cs typeface="Times New Roman" panose="02020603050405020304" pitchFamily="18" charset="0"/>
              </a:rPr>
              <a:t>-Akademie, der Slawisch-Griechisch-lateinischen Akademie, studierte in Deutschland Bergbau.</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26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14341" t="29317" r="10624"/>
          <a:stretch/>
        </p:blipFill>
        <p:spPr>
          <a:xfrm>
            <a:off x="5723906" y="1067110"/>
            <a:ext cx="5976088" cy="4222048"/>
          </a:xfrm>
        </p:spPr>
      </p:pic>
      <p:sp>
        <p:nvSpPr>
          <p:cNvPr id="4" name="Текст 3"/>
          <p:cNvSpPr>
            <a:spLocks noGrp="1"/>
          </p:cNvSpPr>
          <p:nvPr>
            <p:ph type="body" sz="half" idx="2"/>
          </p:nvPr>
        </p:nvSpPr>
        <p:spPr>
          <a:xfrm>
            <a:off x="839788" y="2057400"/>
            <a:ext cx="3932237" cy="2241468"/>
          </a:xfrm>
        </p:spPr>
        <p:style>
          <a:lnRef idx="1">
            <a:schemeClr val="accent1"/>
          </a:lnRef>
          <a:fillRef idx="2">
            <a:schemeClr val="accent1"/>
          </a:fillRef>
          <a:effectRef idx="1">
            <a:schemeClr val="accent1"/>
          </a:effectRef>
          <a:fontRef idx="minor">
            <a:schemeClr val="dk1"/>
          </a:fontRef>
        </p:style>
        <p:txBody>
          <a:bodyPr>
            <a:normAutofit/>
          </a:bodyPr>
          <a:lstStyle/>
          <a:p>
            <a:r>
              <a:rPr lang="de-DE" sz="2200" dirty="0" smtClean="0"/>
              <a:t>In 1741 kehrt Lomonossow nach Russland zurück und beginnt an der Akademie der Wissenschaften zu arbeiten. 1745 wurde er bereits Chemieprofessor und Akademiker.</a:t>
            </a:r>
            <a:endParaRPr lang="ru-RU" sz="2200" dirty="0"/>
          </a:p>
        </p:txBody>
      </p:sp>
    </p:spTree>
    <p:extLst>
      <p:ext uri="{BB962C8B-B14F-4D97-AF65-F5344CB8AC3E}">
        <p14:creationId xmlns:p14="http://schemas.microsoft.com/office/powerpoint/2010/main" val="200589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8847"/>
            <a:ext cx="6172200" cy="4110781"/>
          </a:xfrm>
        </p:spPr>
      </p:pic>
      <p:sp>
        <p:nvSpPr>
          <p:cNvPr id="4" name="Текст 3"/>
          <p:cNvSpPr>
            <a:spLocks noGrp="1"/>
          </p:cNvSpPr>
          <p:nvPr>
            <p:ph type="body" sz="half" idx="2"/>
          </p:nvPr>
        </p:nvSpPr>
        <p:spPr>
          <a:xfrm>
            <a:off x="839788" y="2057400"/>
            <a:ext cx="3932237" cy="2740231"/>
          </a:xfrm>
        </p:spPr>
        <p:style>
          <a:lnRef idx="1">
            <a:schemeClr val="accent1"/>
          </a:lnRef>
          <a:fillRef idx="2">
            <a:schemeClr val="accent1"/>
          </a:fillRef>
          <a:effectRef idx="1">
            <a:schemeClr val="accent1"/>
          </a:effectRef>
          <a:fontRef idx="minor">
            <a:schemeClr val="dk1"/>
          </a:fontRef>
        </p:style>
        <p:txBody>
          <a:bodyPr>
            <a:normAutofit/>
          </a:bodyPr>
          <a:lstStyle/>
          <a:p>
            <a:r>
              <a:rPr lang="de-DE" sz="2200" dirty="0" smtClean="0">
                <a:latin typeface="Times New Roman" panose="02020603050405020304" pitchFamily="18" charset="0"/>
                <a:cs typeface="Times New Roman" panose="02020603050405020304" pitchFamily="18" charset="0"/>
              </a:rPr>
              <a:t>Entdeckte neues in der Physik, Chemie, Naturwissenschaft, Literatur, Astronomie, Geologie. Er hat in Russland die alte Kunst des Mosaiks wiederbelebt. M. W. Lomonossow schuf die russische Schule für wissenschaftliche und angewandte Optik.</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16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Текст 3"/>
          <p:cNvSpPr>
            <a:spLocks noGrp="1"/>
          </p:cNvSpPr>
          <p:nvPr>
            <p:ph type="body" sz="half" idx="2"/>
          </p:nvPr>
        </p:nvSpPr>
        <p:spPr>
          <a:xfrm>
            <a:off x="839788" y="2057400"/>
            <a:ext cx="3932237" cy="1362694"/>
          </a:xfrm>
        </p:spPr>
        <p:style>
          <a:lnRef idx="1">
            <a:schemeClr val="accent1"/>
          </a:lnRef>
          <a:fillRef idx="2">
            <a:schemeClr val="accent1"/>
          </a:fillRef>
          <a:effectRef idx="1">
            <a:schemeClr val="accent1"/>
          </a:effectRef>
          <a:fontRef idx="minor">
            <a:schemeClr val="dk1"/>
          </a:fontRef>
        </p:style>
        <p:txBody>
          <a:bodyPr>
            <a:normAutofit/>
          </a:bodyPr>
          <a:lstStyle/>
          <a:p>
            <a:r>
              <a:rPr lang="de-DE" sz="2200" dirty="0" smtClean="0">
                <a:latin typeface="Times New Roman" panose="02020603050405020304" pitchFamily="18" charset="0"/>
                <a:cs typeface="Times New Roman" panose="02020603050405020304" pitchFamily="18" charset="0"/>
              </a:rPr>
              <a:t>Der größte Wissenschaftler in der Stadt an der </a:t>
            </a:r>
            <a:r>
              <a:rPr lang="de-DE" sz="2200" dirty="0" err="1" smtClean="0">
                <a:latin typeface="Times New Roman" panose="02020603050405020304" pitchFamily="18" charset="0"/>
                <a:cs typeface="Times New Roman" panose="02020603050405020304" pitchFamily="18" charset="0"/>
              </a:rPr>
              <a:t>Newa</a:t>
            </a:r>
            <a:r>
              <a:rPr lang="de-DE" sz="2200" dirty="0" smtClean="0">
                <a:latin typeface="Times New Roman" panose="02020603050405020304" pitchFamily="18" charset="0"/>
                <a:cs typeface="Times New Roman" panose="02020603050405020304" pitchFamily="18" charset="0"/>
              </a:rPr>
              <a:t> starb im 54. Lebensjahr an einer Lungenentzündung.</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13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0178" y="1190725"/>
            <a:ext cx="3286046" cy="3977396"/>
          </a:xfrm>
        </p:spPr>
      </p:pic>
      <p:sp>
        <p:nvSpPr>
          <p:cNvPr id="4" name="Текст 3"/>
          <p:cNvSpPr>
            <a:spLocks noGrp="1"/>
          </p:cNvSpPr>
          <p:nvPr>
            <p:ph type="body" sz="half" idx="2"/>
          </p:nvPr>
        </p:nvSpPr>
        <p:spPr>
          <a:xfrm>
            <a:off x="994167" y="1273629"/>
            <a:ext cx="3932237" cy="3811588"/>
          </a:xfrm>
        </p:spPr>
        <p:style>
          <a:lnRef idx="1">
            <a:schemeClr val="accent1"/>
          </a:lnRef>
          <a:fillRef idx="2">
            <a:schemeClr val="accent1"/>
          </a:fillRef>
          <a:effectRef idx="1">
            <a:schemeClr val="accent1"/>
          </a:effectRef>
          <a:fontRef idx="minor">
            <a:schemeClr val="dk1"/>
          </a:fontRef>
        </p:style>
        <p:txBody>
          <a:bodyPr>
            <a:normAutofit/>
          </a:bodyPr>
          <a:lstStyle/>
          <a:p>
            <a:r>
              <a:rPr lang="de-DE" sz="2200" dirty="0" smtClean="0">
                <a:latin typeface="Times New Roman" panose="02020603050405020304" pitchFamily="18" charset="0"/>
                <a:cs typeface="Times New Roman" panose="02020603050405020304" pitchFamily="18" charset="0"/>
              </a:rPr>
              <a:t>Der </a:t>
            </a:r>
            <a:r>
              <a:rPr lang="de-DE" sz="2200" dirty="0" err="1" smtClean="0">
                <a:latin typeface="Times New Roman" panose="02020603050405020304" pitchFamily="18" charset="0"/>
                <a:cs typeface="Times New Roman" panose="02020603050405020304" pitchFamily="18" charset="0"/>
              </a:rPr>
              <a:t>name</a:t>
            </a:r>
            <a:r>
              <a:rPr lang="de-DE" sz="2200" dirty="0" smtClean="0">
                <a:latin typeface="Times New Roman" panose="02020603050405020304" pitchFamily="18" charset="0"/>
                <a:cs typeface="Times New Roman" panose="02020603050405020304" pitchFamily="18" charset="0"/>
              </a:rPr>
              <a:t> </a:t>
            </a:r>
            <a:r>
              <a:rPr lang="de-DE" sz="2200" dirty="0" err="1" smtClean="0">
                <a:latin typeface="Times New Roman" panose="02020603050405020304" pitchFamily="18" charset="0"/>
                <a:cs typeface="Times New Roman" panose="02020603050405020304" pitchFamily="18" charset="0"/>
              </a:rPr>
              <a:t>Lomonosov</a:t>
            </a:r>
            <a:r>
              <a:rPr lang="de-DE" sz="2200" dirty="0" smtClean="0">
                <a:latin typeface="Times New Roman" panose="02020603050405020304" pitchFamily="18" charset="0"/>
                <a:cs typeface="Times New Roman" panose="02020603050405020304" pitchFamily="18" charset="0"/>
              </a:rPr>
              <a:t> wird auch von vielen Institutionen der Wissenschaft, Bildung und Kultur Russlands getragen. Seinem Namen benannt eine Stadt in der Oblast Leningrad, während im Atlantischen Ozean, eine Bergkette auf der Neuen Erde, Unterwasser-Gebirge im arktischen Ozean, Hügel auf der Insel Spitzbergen, Krater auf dem Mond usw.</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66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sz="66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Literaturliste</a:t>
            </a:r>
            <a:endParaRPr lang="ru-RU"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Объект 5"/>
          <p:cNvSpPr>
            <a:spLocks noGrp="1"/>
          </p:cNvSpPr>
          <p:nvPr>
            <p:ph idx="1"/>
          </p:nvPr>
        </p:nvSpPr>
        <p:spPr/>
        <p:txBody>
          <a:bodyPr/>
          <a:lstStyle/>
          <a:p>
            <a:pPr marL="514350" indent="-514350">
              <a:buAutoNum type="arabicPeriod"/>
            </a:pPr>
            <a:r>
              <a:rPr lang="en-US" dirty="0" smtClean="0">
                <a:hlinkClick r:id="rId2"/>
              </a:rPr>
              <a:t>https://uznayvse.ru/znamenitosti/biografiya-mihail-lomonosov.html</a:t>
            </a:r>
            <a:endParaRPr lang="ru-RU" dirty="0" smtClean="0"/>
          </a:p>
          <a:p>
            <a:pPr marL="514350" indent="-514350">
              <a:buAutoNum type="arabicPeriod"/>
            </a:pPr>
            <a:r>
              <a:rPr lang="en-US" dirty="0" smtClean="0">
                <a:hlinkClick r:id="rId3"/>
              </a:rPr>
              <a:t>https://www.culture.ru/persons/9414/mikhail-lomonosov</a:t>
            </a:r>
            <a:endParaRPr lang="ru-RU" dirty="0" smtClean="0"/>
          </a:p>
          <a:p>
            <a:pPr marL="514350" indent="-514350">
              <a:buAutoNum type="arabicPeriod"/>
            </a:pPr>
            <a:r>
              <a:rPr lang="en-US" dirty="0" smtClean="0">
                <a:hlinkClick r:id="rId4"/>
              </a:rPr>
              <a:t>https://ria.ru/20111119/491040523.html</a:t>
            </a:r>
            <a:endParaRPr lang="ru-RU" dirty="0" smtClean="0"/>
          </a:p>
          <a:p>
            <a:pPr marL="514350" indent="-514350">
              <a:buAutoNum type="arabicPeriod"/>
            </a:pPr>
            <a:endParaRPr lang="ru-RU" dirty="0"/>
          </a:p>
        </p:txBody>
      </p:sp>
    </p:spTree>
    <p:extLst>
      <p:ext uri="{BB962C8B-B14F-4D97-AF65-F5344CB8AC3E}">
        <p14:creationId xmlns:p14="http://schemas.microsoft.com/office/powerpoint/2010/main" val="13985218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229</Words>
  <Application>Microsoft Office PowerPoint</Application>
  <PresentationFormat>Широкоэкранный</PresentationFormat>
  <Paragraphs>20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Михаил Васильевич Ломоносов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Literaturliste</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Михаил Васильевич Ломоносов</dc:title>
  <dc:creator>Home</dc:creator>
  <cp:lastModifiedBy>Home</cp:lastModifiedBy>
  <cp:revision>5</cp:revision>
  <dcterms:created xsi:type="dcterms:W3CDTF">2020-04-03T08:32:30Z</dcterms:created>
  <dcterms:modified xsi:type="dcterms:W3CDTF">2020-04-03T09:21:44Z</dcterms:modified>
</cp:coreProperties>
</file>