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s/slide47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s/slide54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4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0.xml" ContentType="application/vnd.openxmlformats-officedocument.presentationml.slideLayout+xml"/>
  <Default Extension="gif" ContentType="image/gif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58"/>
  </p:notesMasterIdLst>
  <p:sldIdLst>
    <p:sldId id="300" r:id="rId2"/>
    <p:sldId id="301" r:id="rId3"/>
    <p:sldId id="257" r:id="rId4"/>
    <p:sldId id="258" r:id="rId5"/>
    <p:sldId id="259" r:id="rId6"/>
    <p:sldId id="260" r:id="rId7"/>
    <p:sldId id="261" r:id="rId8"/>
    <p:sldId id="262" r:id="rId9"/>
    <p:sldId id="263" r:id="rId10"/>
    <p:sldId id="299" r:id="rId11"/>
    <p:sldId id="264" r:id="rId12"/>
    <p:sldId id="265" r:id="rId13"/>
    <p:sldId id="266" r:id="rId14"/>
    <p:sldId id="267" r:id="rId15"/>
    <p:sldId id="268" r:id="rId16"/>
    <p:sldId id="269" r:id="rId17"/>
    <p:sldId id="270" r:id="rId18"/>
    <p:sldId id="271" r:id="rId19"/>
    <p:sldId id="272" r:id="rId20"/>
    <p:sldId id="273" r:id="rId21"/>
    <p:sldId id="274" r:id="rId22"/>
    <p:sldId id="275" r:id="rId23"/>
    <p:sldId id="276" r:id="rId24"/>
    <p:sldId id="277" r:id="rId25"/>
    <p:sldId id="278" r:id="rId26"/>
    <p:sldId id="279" r:id="rId27"/>
    <p:sldId id="280" r:id="rId28"/>
    <p:sldId id="282" r:id="rId29"/>
    <p:sldId id="283" r:id="rId30"/>
    <p:sldId id="284" r:id="rId31"/>
    <p:sldId id="285" r:id="rId32"/>
    <p:sldId id="286" r:id="rId33"/>
    <p:sldId id="287" r:id="rId34"/>
    <p:sldId id="288" r:id="rId35"/>
    <p:sldId id="289" r:id="rId36"/>
    <p:sldId id="290" r:id="rId37"/>
    <p:sldId id="291" r:id="rId38"/>
    <p:sldId id="292" r:id="rId39"/>
    <p:sldId id="311" r:id="rId40"/>
    <p:sldId id="312" r:id="rId41"/>
    <p:sldId id="313" r:id="rId42"/>
    <p:sldId id="293" r:id="rId43"/>
    <p:sldId id="294" r:id="rId44"/>
    <p:sldId id="295" r:id="rId45"/>
    <p:sldId id="296" r:id="rId46"/>
    <p:sldId id="297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298" r:id="rId5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6" d="100"/>
          <a:sy n="66" d="100"/>
        </p:scale>
        <p:origin x="-1282" y="-77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3A995B-A727-4574-95EB-0BE50CA51C3C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FB120B-1D5B-4A0A-A537-E547DB1D4B32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18064423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FB120B-1D5B-4A0A-A537-E547DB1D4B32}" type="slidenum">
              <a:rPr lang="ru-RU" smtClean="0"/>
              <a:pPr/>
              <a:t>39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xmlns="" val="34549198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ru-RU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ru-RU"/>
              <a:t>Образец заголовка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ru-RU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pPr/>
              <a:t>23.10.2023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://wiki-org.ru/wiki/%D0%9D%D0%B5%D0%BC%D0%B5%D1%86%D0%BA%D0%B8%D0%B9_%D1%8F%D0%B7%D1%8B%D0%BA" TargetMode="External"/><Relationship Id="rId2" Type="http://schemas.openxmlformats.org/officeDocument/2006/relationships/hyperlink" Target="http://wiki-org.ru/wiki/%D0%90%D0%BD%D0%B3%D0%BB%D0%B8%D0%B9%D1%81%D0%BA%D0%B8%D0%B9_%D1%8F%D0%B7%D1%8B%D0%BA" TargetMode="Externa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jpeg"/><Relationship Id="rId4" Type="http://schemas.openxmlformats.org/officeDocument/2006/relationships/hyperlink" Target="http://wiki-org.ru/wiki/%D0%9A%D0%BE%D0%BD%D1%82%D0%B5%D0%B9%D0%BD%D0%B5%D1%80" TargetMode="Externa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A%D0%BE%D0%BD%D1%82%D0%B5%D0%B9%D0%BD%D0%B5%D1%80" TargetMode="External"/><Relationship Id="rId2" Type="http://schemas.openxmlformats.org/officeDocument/2006/relationships/hyperlink" Target="http://ru.wikipedia.org/w/index.php?title=%D0%9A%D1%80%D0%B0%D0%BD_%D0%BA%D0%BE%D0%B7%D0%BB%D0%BE%D0%B2%D0%BE%D0%B9&amp;action=edit&amp;redlink=1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ru.wikipedia.org/wiki/%D0%93%D0%B8%D0%B4%D1%80%D0%BE%D1%8D%D0%BB%D0%B5%D0%BA%D1%82%D1%80%D0%BE%D1%81%D1%82%D0%B0%D0%BD%D1%86%D0%B8%D1%8F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http://www.tdnovatek.ru/images/f_476.jpg" TargetMode="External"/><Relationship Id="rId7" Type="http://schemas.openxmlformats.org/officeDocument/2006/relationships/image" Target="http://www.tdnovatek.ru/images/f_477.jpg" TargetMode="External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2.jpeg"/><Relationship Id="rId5" Type="http://schemas.openxmlformats.org/officeDocument/2006/relationships/image" Target="http://www.tdnovatek.ru/images/f_474.jpg" TargetMode="External"/><Relationship Id="rId4" Type="http://schemas.openxmlformats.org/officeDocument/2006/relationships/image" Target="../media/image21.jpeg"/><Relationship Id="rId9" Type="http://schemas.openxmlformats.org/officeDocument/2006/relationships/image" Target="http://www.tdnovatek.ru/images/f_478.jpg" TargetMode="Externa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gif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1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A%D0%BE%D0%BD%D1%82%D0%B0%D0%BA%D1%82%D0%BD%D1%8B%D0%B9_%D1%80%D0%B5%D0%BB%D1%8C%D1%81" TargetMode="External"/><Relationship Id="rId7" Type="http://schemas.openxmlformats.org/officeDocument/2006/relationships/image" Target="../media/image11.jpeg"/><Relationship Id="rId2" Type="http://schemas.openxmlformats.org/officeDocument/2006/relationships/hyperlink" Target="http://ru.wikipedia.org/w/index.php?title=%D0%A2%D1%80%D0%BE%D0%BB%D0%BB%D0%B5%D0%B9%D0%BD%D1%8B%D0%B9_%D1%88%D0%B8%D0%BD%D0%BE%D0%BF%D1%80%D0%BE%D0%B2%D0%BE%D0%B4&amp;action=edit&amp;redlink=1" TargetMode="Externa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ru.wikipedia.org/w/index.php?title=%D0%A1%D0%B8%D1%81%D1%82%D0%B5%D0%BC%D0%B0_%D0%B1%D0%B5%D1%81%D0%BA%D0%BE%D0%BD%D1%82%D0%B0%D0%BA%D1%82%D0%BD%D0%BE%D0%B9_%D0%BF%D0%B5%D1%80%D0%B5%D0%B4%D0%B0%D1%87%D0%B8_%D1%8D%D0%BD%D0%B5%D1%80%D0%B3%D0%B8%D0%B8&amp;action=edit&amp;redlink=1" TargetMode="External"/><Relationship Id="rId5" Type="http://schemas.openxmlformats.org/officeDocument/2006/relationships/hyperlink" Target="http://ru.wikipedia.org/w/index.php?title=%D0%9A%D0%B0%D0%B1%D0%B5%D0%BB%D1%8C%D0%BD%D1%8B%D0%B9_%D0%B1%D0%B0%D1%80%D0%B0%D0%B1%D0%B0%D0%BD_%D1%81_%D0%BF%D1%80%D1%83%D0%B6%D0%B8%D0%BD%D0%BD%D1%8B%D0%BC_%D0%B8%D0%BB%D0%B8_%D0%BC%D0%BE%D1%82%D0%BE%D1%80%D0%BD%D1%8B%D0%BC_%D0%BF%D1%80%D0%B8%D0%B2%D0%BE%D0%B4%D0%BE%D0%BC&amp;action=edit&amp;redlink=1" TargetMode="External"/><Relationship Id="rId4" Type="http://schemas.openxmlformats.org/officeDocument/2006/relationships/hyperlink" Target="http://ru.wikipedia.org/w/index.php?title=%D0%9F%D0%BE%D0%B4%D0%B2%D0%B5%D1%81%D0%BD%D1%8B%D0%B5_%D0%BA%D0%B0%D0%B1%D0%B5%D0%BB%D1%8C%D0%BD%D1%8B%D0%B5_%D1%81%D0%B8%D1%81%D1%82%D0%B5%D0%BC%D1%8B&amp;action=edit&amp;redlink=1" TargetMode="Externa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://ru.wikipedia.org/wiki/%D0%93%D1%80%D0%B5%D0%B9%D1%84%D0%B5%D1%80" TargetMode="External"/><Relationship Id="rId2" Type="http://schemas.openxmlformats.org/officeDocument/2006/relationships/hyperlink" Target="http://ru.wikipedia.org/wiki/%D0%9A%D1%80%D1%8E%D0%BA_(%D0%B3%D1%80%D1%83%D0%B7%D0%BE%D0%B2%D0%BE%D0%B9)" TargetMode="External"/><Relationship Id="rId1" Type="http://schemas.openxmlformats.org/officeDocument/2006/relationships/slideLayout" Target="../slideLayouts/slideLayout2.xml"/><Relationship Id="rId5" Type="http://schemas.openxmlformats.org/officeDocument/2006/relationships/hyperlink" Target="http://ru.wikipedia.org/wiki/%D0%9A%D1%80%D0%B0%D0%BD-%D1%88%D1%82%D0%B0%D0%B1%D0%B5%D0%BB%D1%91%D1%80" TargetMode="External"/><Relationship Id="rId4" Type="http://schemas.openxmlformats.org/officeDocument/2006/relationships/hyperlink" Target="http://ru.wikipedia.org/wiki/%D0%A1%D0%BF%D1%80%D0%B5%D0%B4%D0%B5%D1%80" TargetMode="Externa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3140968"/>
            <a:ext cx="7406208" cy="1503040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Электрооборудование промышленности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851920" y="5301208"/>
            <a:ext cx="5032648" cy="1386488"/>
          </a:xfrm>
        </p:spPr>
        <p:txBody>
          <a:bodyPr>
            <a:normAutofit fontScale="92500"/>
          </a:bodyPr>
          <a:lstStyle/>
          <a:p>
            <a:pPr marL="0" lvl="0" indent="0" algn="r">
              <a:buClr>
                <a:srgbClr val="F14124">
                  <a:lumMod val="75000"/>
                </a:srgbClr>
              </a:buClr>
              <a:buNone/>
            </a:pPr>
            <a:r>
              <a:rPr lang="ru-RU" sz="2400" b="1" dirty="0">
                <a:solidFill>
                  <a:srgbClr val="212745"/>
                </a:solidFill>
                <a:latin typeface="Times New Roman" pitchFamily="18" charset="0"/>
                <a:cs typeface="Times New Roman" pitchFamily="18" charset="0"/>
              </a:rPr>
              <a:t>ЛЕКЦИЯ № 4  Электрооборудование крановых установок</a:t>
            </a:r>
          </a:p>
          <a:p>
            <a:pPr marL="0" lvl="0" indent="0">
              <a:buClr>
                <a:srgbClr val="F14124">
                  <a:lumMod val="75000"/>
                </a:srgbClr>
              </a:buClr>
              <a:buNone/>
            </a:pPr>
            <a:r>
              <a:rPr lang="ru-RU" sz="2400" b="1" dirty="0">
                <a:solidFill>
                  <a:srgbClr val="212745"/>
                </a:solidFill>
                <a:latin typeface="Times New Roman" pitchFamily="18" charset="0"/>
                <a:cs typeface="Times New Roman" pitchFamily="18" charset="0"/>
              </a:rPr>
              <a:t>Автор к.т.н., доцент Сидоров А.Е.</a:t>
            </a:r>
            <a:endParaRPr lang="ru-RU" sz="2400" b="1" dirty="0">
              <a:solidFill>
                <a:srgbClr val="212745"/>
              </a:solidFill>
            </a:endParaRPr>
          </a:p>
          <a:p>
            <a:endParaRPr lang="ru-RU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260648"/>
            <a:ext cx="3563150" cy="2448272"/>
          </a:xfrm>
          <a:prstGeom prst="rect">
            <a:avLst/>
          </a:prstGeom>
          <a:noFill/>
          <a:ln w="28575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4" name="Picture 2" descr="https://www.agenor.hr/wp-content/uploads/2014/06/page-rjesenja-projektiranje-el-teh-sustav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4649480"/>
            <a:ext cx="2952328" cy="1966297"/>
          </a:xfrm>
          <a:prstGeom prst="rect">
            <a:avLst/>
          </a:prstGeom>
          <a:noFill/>
          <a:ln w="28575">
            <a:solidFill>
              <a:srgbClr val="00B05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s://energydiscuss.com/wp-content/uploads/2018/09/electricity-distributio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19964" y="692696"/>
            <a:ext cx="3400435" cy="2266390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570211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568951" cy="2304256"/>
          </a:xfrm>
        </p:spPr>
        <p:txBody>
          <a:bodyPr/>
          <a:lstStyle/>
          <a:p>
            <a:pPr marL="0" indent="0" algn="just"/>
            <a:r>
              <a:rPr lang="ru-RU" sz="2800" dirty="0">
                <a:solidFill>
                  <a:srgbClr val="252525"/>
                </a:solidFill>
                <a:effectLst/>
                <a:latin typeface="Arial"/>
              </a:rPr>
              <a:t>Спредер</a:t>
            </a:r>
            <a:r>
              <a:rPr lang="ru-RU" sz="2800" b="0" dirty="0">
                <a:solidFill>
                  <a:srgbClr val="252525"/>
                </a:solidFill>
                <a:effectLst/>
                <a:latin typeface="Arial"/>
              </a:rPr>
              <a:t> (</a:t>
            </a:r>
            <a:r>
              <a:rPr lang="ru-RU" sz="2800" b="0" dirty="0">
                <a:solidFill>
                  <a:srgbClr val="0B0080"/>
                </a:solidFill>
                <a:effectLst/>
                <a:latin typeface="Arial"/>
                <a:hlinkClick r:id="rId2" tooltip="Английский язык"/>
              </a:rPr>
              <a:t>англ.</a:t>
            </a:r>
            <a:r>
              <a:rPr lang="ru-RU" sz="2800" b="0" dirty="0">
                <a:solidFill>
                  <a:srgbClr val="252525"/>
                </a:solidFill>
                <a:effectLst/>
                <a:latin typeface="Arial"/>
              </a:rPr>
              <a:t> </a:t>
            </a:r>
            <a:r>
              <a:rPr lang="ru-RU" sz="2800" b="0" i="1" dirty="0" err="1">
                <a:solidFill>
                  <a:srgbClr val="252525"/>
                </a:solidFill>
                <a:effectLst/>
                <a:latin typeface="Arial"/>
              </a:rPr>
              <a:t>Spreader</a:t>
            </a:r>
            <a:r>
              <a:rPr lang="ru-RU" sz="2800" b="0" i="1" dirty="0">
                <a:solidFill>
                  <a:srgbClr val="252525"/>
                </a:solidFill>
                <a:effectLst/>
                <a:latin typeface="Arial"/>
              </a:rPr>
              <a:t> - раскладное приспособление, распорка</a:t>
            </a:r>
            <a:r>
              <a:rPr lang="ru-RU" sz="2800" b="0" dirty="0">
                <a:solidFill>
                  <a:srgbClr val="252525"/>
                </a:solidFill>
                <a:effectLst/>
                <a:latin typeface="Arial"/>
              </a:rPr>
              <a:t>; </a:t>
            </a:r>
            <a:r>
              <a:rPr lang="ru-RU" sz="2800" b="0" dirty="0">
                <a:solidFill>
                  <a:srgbClr val="0B0080"/>
                </a:solidFill>
                <a:effectLst/>
                <a:latin typeface="Arial"/>
                <a:hlinkClick r:id="rId3" tooltip="Немецкий язык"/>
              </a:rPr>
              <a:t>нем.</a:t>
            </a:r>
            <a:r>
              <a:rPr lang="ru-RU" sz="2800" b="0" dirty="0">
                <a:solidFill>
                  <a:srgbClr val="252525"/>
                </a:solidFill>
                <a:effectLst/>
                <a:latin typeface="Arial"/>
              </a:rPr>
              <a:t> </a:t>
            </a:r>
            <a:r>
              <a:rPr lang="ru-RU" sz="2800" b="0" i="1" dirty="0" err="1">
                <a:solidFill>
                  <a:srgbClr val="252525"/>
                </a:solidFill>
                <a:effectLst/>
                <a:latin typeface="Arial"/>
              </a:rPr>
              <a:t>Containergeschirr</a:t>
            </a:r>
            <a:r>
              <a:rPr lang="ru-RU" sz="2800" b="0" i="1" dirty="0">
                <a:solidFill>
                  <a:srgbClr val="252525"/>
                </a:solidFill>
                <a:effectLst/>
                <a:latin typeface="Arial"/>
              </a:rPr>
              <a:t> - контейнерная оснастка</a:t>
            </a:r>
            <a:r>
              <a:rPr lang="ru-RU" sz="2800" b="0" dirty="0">
                <a:solidFill>
                  <a:srgbClr val="252525"/>
                </a:solidFill>
                <a:effectLst/>
                <a:latin typeface="Arial"/>
              </a:rPr>
              <a:t>) — специальное навесное устройство для автоматического захвата транспортных </a:t>
            </a:r>
            <a:r>
              <a:rPr lang="ru-RU" sz="2800" b="0" dirty="0">
                <a:solidFill>
                  <a:srgbClr val="0B0080"/>
                </a:solidFill>
                <a:effectLst/>
                <a:latin typeface="Arial"/>
                <a:hlinkClick r:id="rId4" tooltip="Контейнер"/>
              </a:rPr>
              <a:t>контейнеров</a:t>
            </a:r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87624" y="2708920"/>
            <a:ext cx="6400800" cy="34747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upload.wikimedia.org/wikipedia/commons/7/71/Ristelhueber_Kombiverkehr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63688" y="2564904"/>
            <a:ext cx="5454485" cy="4090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6069450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776864" cy="998984"/>
          </a:xfrm>
        </p:spPr>
        <p:txBody>
          <a:bodyPr/>
          <a:lstStyle/>
          <a:p>
            <a:r>
              <a:rPr lang="ru-RU" altLang="ru-RU" sz="3200" kern="0" dirty="0">
                <a:solidFill>
                  <a:srgbClr val="C00000"/>
                </a:solidFill>
                <a:effectLst/>
                <a:latin typeface="Arial"/>
              </a:rPr>
              <a:t>1.2	 Конструктивные схемы кранов</a:t>
            </a:r>
            <a:endParaRPr lang="ru-RU" dirty="0">
              <a:solidFill>
                <a:srgbClr val="C0000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196752"/>
            <a:ext cx="8568952" cy="5328592"/>
          </a:xfrm>
        </p:spPr>
        <p:txBody>
          <a:bodyPr>
            <a:normAutofit/>
          </a:bodyPr>
          <a:lstStyle/>
          <a:p>
            <a:pPr marL="342900" lvl="0" indent="-342900" algn="just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2800" kern="0" dirty="0">
                <a:solidFill>
                  <a:schemeClr val="tx1"/>
                </a:solidFill>
                <a:latin typeface="Times New Roman"/>
              </a:rPr>
              <a:t>Независимо от конструкции все краны состоят из одинаковых узлов и деталей.</a:t>
            </a:r>
          </a:p>
          <a:p>
            <a:pPr marL="342900" lvl="0" indent="-342900" algn="just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2800" kern="0" dirty="0">
                <a:solidFill>
                  <a:schemeClr val="tx1"/>
                </a:solidFill>
                <a:latin typeface="Times New Roman"/>
              </a:rPr>
              <a:t>Основной из них является металлоконструкция, служащая опорой для всех механизмов крана.</a:t>
            </a:r>
          </a:p>
          <a:p>
            <a:pPr marL="342900" lvl="0" indent="-342900" algn="just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2800" kern="0" dirty="0">
                <a:solidFill>
                  <a:schemeClr val="tx1"/>
                </a:solidFill>
                <a:latin typeface="Times New Roman"/>
              </a:rPr>
              <a:t>На металлоконструкции располагаются механизмы главного и вспомогательного подъема, механизмы передвижения крана и тележки.</a:t>
            </a:r>
          </a:p>
          <a:p>
            <a:pPr marL="342900" lvl="0" indent="-342900" algn="just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2800" kern="0" dirty="0">
                <a:solidFill>
                  <a:schemeClr val="tx1"/>
                </a:solidFill>
                <a:latin typeface="Times New Roman"/>
              </a:rPr>
              <a:t>Любой механизм состоит из привода, как правило, электрического и исполнительного органа (канат, ходовые колеса).</a:t>
            </a:r>
          </a:p>
          <a:p>
            <a:pPr marL="342900" lvl="0" indent="-342900" algn="just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2800" kern="0" dirty="0">
                <a:solidFill>
                  <a:schemeClr val="tx1"/>
                </a:solidFill>
                <a:latin typeface="Times New Roman"/>
              </a:rPr>
              <a:t>Кроме того, на каждом кране имеются приборы, обеспечивающие безопасность работы механизмов, и вспомогательное оборудование, включающее отопительное, осветительное и монтажную оснастку. 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229084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6512511" cy="1143000"/>
          </a:xfrm>
        </p:spPr>
        <p:txBody>
          <a:bodyPr/>
          <a:lstStyle/>
          <a:p>
            <a:r>
              <a:rPr lang="ru-RU" altLang="ru-RU" sz="3200" kern="0" dirty="0">
                <a:solidFill>
                  <a:srgbClr val="C00000"/>
                </a:solidFill>
                <a:effectLst/>
                <a:latin typeface="Arial"/>
              </a:rPr>
              <a:t>Структурные схемы кранов</a:t>
            </a:r>
            <a:r>
              <a:rPr lang="ru-RU" altLang="ru-RU" sz="4000" b="0" kern="0" dirty="0">
                <a:solidFill>
                  <a:srgbClr val="C00000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Arial"/>
              </a:rPr>
              <a:t> 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4" name="Picture 4" descr="1"/>
          <p:cNvPicPr>
            <a:picLocks noGrp="1" noChangeAspect="1" noChangeArrowheads="1"/>
          </p:cNvPicPr>
          <p:nvPr>
            <p:ph sz="quarter" idx="13"/>
          </p:nvPr>
        </p:nvPicPr>
        <p:blipFill>
          <a:blip r:embed="rId2" cstate="print">
            <a:lum bright="-24000" contrast="60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950869"/>
            <a:ext cx="8280920" cy="5735648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xmlns="" val="369553247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260648"/>
            <a:ext cx="6512511" cy="1143000"/>
          </a:xfrm>
        </p:spPr>
        <p:txBody>
          <a:bodyPr/>
          <a:lstStyle/>
          <a:p>
            <a:pPr algn="ctr"/>
            <a:r>
              <a:rPr lang="ru-RU" altLang="ru-RU" sz="4000" kern="0" dirty="0">
                <a:solidFill>
                  <a:srgbClr val="C00000"/>
                </a:solidFill>
                <a:effectLst/>
                <a:latin typeface="Arial"/>
              </a:rPr>
              <a:t>Мостовой кран</a:t>
            </a:r>
            <a:r>
              <a:rPr lang="en-US" altLang="ru-RU" sz="4000" kern="0" dirty="0">
                <a:solidFill>
                  <a:srgbClr val="C00000"/>
                </a:solidFill>
                <a:effectLst/>
                <a:latin typeface="Arial"/>
              </a:rPr>
              <a:t>-</a:t>
            </a:r>
            <a:endParaRPr lang="ru-RU" dirty="0">
              <a:solidFill>
                <a:srgbClr val="C0000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412776"/>
            <a:ext cx="8424936" cy="5112568"/>
          </a:xfrm>
        </p:spPr>
        <p:txBody>
          <a:bodyPr>
            <a:normAutofit/>
          </a:bodyPr>
          <a:lstStyle/>
          <a:p>
            <a:pPr marL="0" lvl="0" indent="0" algn="just" fontAlgn="base">
              <a:lnSpc>
                <a:spcPct val="90000"/>
              </a:lnSpc>
              <a:spcAft>
                <a:spcPct val="0"/>
              </a:spcAft>
              <a:buClr>
                <a:srgbClr val="FFCC66"/>
              </a:buClr>
              <a:buSzPct val="75000"/>
              <a:buNone/>
            </a:pPr>
            <a:r>
              <a:rPr lang="ru-RU" altLang="ru-RU" sz="4000" kern="0" dirty="0">
                <a:solidFill>
                  <a:schemeClr val="tx1"/>
                </a:solidFill>
                <a:latin typeface="Times New Roman"/>
              </a:rPr>
              <a:t>подъемный кран, предназначенный для подъема, опускания и горизонтального перемещения различных грузов. Он состоит из мостовой фермы, передвигающейся по рельсам, уложенным на подкрановые балки, и грузовой тележки, перемещающейся вдоль фермы.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09088520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24935" cy="1143000"/>
          </a:xfrm>
        </p:spPr>
        <p:txBody>
          <a:bodyPr/>
          <a:lstStyle/>
          <a:p>
            <a:r>
              <a:rPr lang="ru-RU" altLang="ru-RU" sz="3200" b="0" kern="0" dirty="0">
                <a:solidFill>
                  <a:srgbClr val="C00000"/>
                </a:solidFill>
                <a:effectLst/>
                <a:latin typeface="Arial"/>
              </a:rPr>
              <a:t>Мостовой </a:t>
            </a:r>
            <a:r>
              <a:rPr lang="ru-RU" altLang="ru-RU" sz="3200" b="0" kern="0" dirty="0" err="1">
                <a:solidFill>
                  <a:srgbClr val="C00000"/>
                </a:solidFill>
                <a:effectLst/>
                <a:latin typeface="Arial"/>
              </a:rPr>
              <a:t>двухбалочный</a:t>
            </a:r>
            <a:r>
              <a:rPr lang="ru-RU" altLang="ru-RU" sz="3200" b="0" kern="0" dirty="0">
                <a:solidFill>
                  <a:srgbClr val="C00000"/>
                </a:solidFill>
                <a:effectLst/>
                <a:latin typeface="Arial"/>
              </a:rPr>
              <a:t> опорный кран:</a:t>
            </a:r>
            <a:endParaRPr lang="ru-RU" dirty="0">
              <a:solidFill>
                <a:srgbClr val="C0000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5436096" y="908720"/>
            <a:ext cx="3520480" cy="5949280"/>
          </a:xfrm>
        </p:spPr>
        <p:txBody>
          <a:bodyPr>
            <a:normAutofit/>
          </a:bodyPr>
          <a:lstStyle/>
          <a:p>
            <a:pPr marL="0" lvl="0" indent="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None/>
            </a:pPr>
            <a:r>
              <a:rPr lang="ru-RU" altLang="ru-RU" sz="2100" kern="0" dirty="0">
                <a:solidFill>
                  <a:schemeClr val="tx1"/>
                </a:solidFill>
                <a:latin typeface="Times New Roman"/>
              </a:rPr>
              <a:t>1 — кабина крановщика, </a:t>
            </a:r>
          </a:p>
          <a:p>
            <a:pPr marL="0" lvl="0" indent="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None/>
            </a:pPr>
            <a:r>
              <a:rPr lang="ru-RU" altLang="ru-RU" sz="2100" kern="0" dirty="0">
                <a:solidFill>
                  <a:schemeClr val="tx1"/>
                </a:solidFill>
                <a:latin typeface="Times New Roman"/>
              </a:rPr>
              <a:t>2 — крановые рельсы, </a:t>
            </a:r>
          </a:p>
          <a:p>
            <a:pPr marL="0" lvl="0" indent="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None/>
            </a:pPr>
            <a:r>
              <a:rPr lang="ru-RU" altLang="ru-RU" sz="2100" kern="0" dirty="0">
                <a:solidFill>
                  <a:schemeClr val="tx1"/>
                </a:solidFill>
                <a:latin typeface="Times New Roman"/>
              </a:rPr>
              <a:t>3 — ходовые колеса,</a:t>
            </a:r>
          </a:p>
          <a:p>
            <a:pPr marL="0" lvl="0" indent="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None/>
            </a:pPr>
            <a:r>
              <a:rPr lang="ru-RU" altLang="ru-RU" sz="2100" kern="0" dirty="0">
                <a:solidFill>
                  <a:schemeClr val="tx1"/>
                </a:solidFill>
                <a:latin typeface="Times New Roman"/>
              </a:rPr>
              <a:t>4 — концевая балка, </a:t>
            </a:r>
          </a:p>
          <a:p>
            <a:pPr marL="0" lvl="0" indent="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None/>
            </a:pPr>
            <a:r>
              <a:rPr lang="ru-RU" altLang="ru-RU" sz="2100" kern="0" dirty="0">
                <a:solidFill>
                  <a:schemeClr val="tx1"/>
                </a:solidFill>
                <a:latin typeface="Times New Roman"/>
              </a:rPr>
              <a:t>5 — гибкий кабель для </a:t>
            </a:r>
            <a:r>
              <a:rPr lang="ru-RU" altLang="ru-RU" sz="2100" kern="0" dirty="0" err="1">
                <a:solidFill>
                  <a:schemeClr val="tx1"/>
                </a:solidFill>
                <a:latin typeface="Times New Roman"/>
              </a:rPr>
              <a:t>токоподвода</a:t>
            </a:r>
            <a:r>
              <a:rPr lang="ru-RU" altLang="ru-RU" sz="2100" kern="0" dirty="0">
                <a:solidFill>
                  <a:schemeClr val="tx1"/>
                </a:solidFill>
                <a:latin typeface="Times New Roman"/>
              </a:rPr>
              <a:t> к тележке кранам</a:t>
            </a:r>
          </a:p>
          <a:p>
            <a:pPr marL="0" lvl="0" indent="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None/>
            </a:pPr>
            <a:r>
              <a:rPr lang="ru-RU" altLang="ru-RU" sz="2100" kern="0" dirty="0">
                <a:solidFill>
                  <a:schemeClr val="tx1"/>
                </a:solidFill>
                <a:latin typeface="Times New Roman"/>
              </a:rPr>
              <a:t>6 — вспомогательный механизм подъема груза,</a:t>
            </a:r>
          </a:p>
          <a:p>
            <a:pPr marL="0" lvl="0" indent="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None/>
            </a:pPr>
            <a:r>
              <a:rPr lang="ru-RU" altLang="ru-RU" sz="2100" kern="0" dirty="0">
                <a:solidFill>
                  <a:schemeClr val="tx1"/>
                </a:solidFill>
                <a:latin typeface="Times New Roman"/>
              </a:rPr>
              <a:t>7 — главный механизм подъема груза,</a:t>
            </a:r>
          </a:p>
          <a:p>
            <a:pPr marL="0" lvl="0" indent="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None/>
            </a:pPr>
            <a:r>
              <a:rPr lang="ru-RU" altLang="ru-RU" sz="2100" kern="0" dirty="0">
                <a:solidFill>
                  <a:schemeClr val="tx1"/>
                </a:solidFill>
                <a:latin typeface="Times New Roman"/>
              </a:rPr>
              <a:t>8 — крановая тележка,</a:t>
            </a:r>
          </a:p>
          <a:p>
            <a:pPr marL="0" lvl="0" indent="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None/>
            </a:pPr>
            <a:r>
              <a:rPr lang="ru-RU" altLang="ru-RU" sz="2100" kern="0" dirty="0">
                <a:solidFill>
                  <a:schemeClr val="tx1"/>
                </a:solidFill>
                <a:latin typeface="Times New Roman"/>
              </a:rPr>
              <a:t>9 — проволока для подвески гибкого кабеля, </a:t>
            </a:r>
          </a:p>
          <a:p>
            <a:pPr marL="0" lvl="0" indent="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None/>
            </a:pPr>
            <a:r>
              <a:rPr lang="ru-RU" altLang="ru-RU" sz="2100" kern="0" dirty="0">
                <a:solidFill>
                  <a:schemeClr val="tx1"/>
                </a:solidFill>
                <a:latin typeface="Times New Roman"/>
              </a:rPr>
              <a:t>10 — площадка для обслуживания цеховых троллеев, </a:t>
            </a:r>
          </a:p>
          <a:p>
            <a:pPr marL="0" lvl="0" indent="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None/>
            </a:pPr>
            <a:r>
              <a:rPr lang="ru-RU" altLang="ru-RU" sz="2100" kern="0" dirty="0">
                <a:solidFill>
                  <a:schemeClr val="tx1"/>
                </a:solidFill>
                <a:latin typeface="Times New Roman"/>
              </a:rPr>
              <a:t>11— главная балка, </a:t>
            </a:r>
          </a:p>
          <a:p>
            <a:pPr marL="0" lvl="0" indent="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None/>
            </a:pPr>
            <a:r>
              <a:rPr lang="ru-RU" altLang="ru-RU" sz="2100" kern="0" dirty="0">
                <a:solidFill>
                  <a:schemeClr val="tx1"/>
                </a:solidFill>
                <a:latin typeface="Times New Roman"/>
              </a:rPr>
              <a:t>12 — механизм передвижения тележки, 13 - — механизм передвижения моста крана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Picture 6" descr="2"/>
          <p:cNvPicPr>
            <a:picLocks noChangeAspect="1" noChangeArrowheads="1"/>
          </p:cNvPicPr>
          <p:nvPr/>
        </p:nvPicPr>
        <p:blipFill>
          <a:blip r:embed="rId2" cstate="print">
            <a:lum bright="-30000" contrast="7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421" y="1447800"/>
            <a:ext cx="5359242" cy="4501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5812726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f_233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283121"/>
            <a:ext cx="3995005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8" descr="f_22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283121"/>
            <a:ext cx="3996484" cy="29298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10" descr="f_22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583544"/>
            <a:ext cx="3995004" cy="3001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 descr="f_22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16016" y="3532497"/>
            <a:ext cx="3994624" cy="3053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012059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56376" y="4372168"/>
            <a:ext cx="349424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731520"/>
            <a:ext cx="8712968" cy="5577800"/>
          </a:xfrm>
        </p:spPr>
        <p:txBody>
          <a:bodyPr>
            <a:normAutofit/>
          </a:bodyPr>
          <a:lstStyle/>
          <a:p>
            <a:pPr marL="342900" lvl="0" indent="-34290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2400" kern="0" dirty="0">
                <a:solidFill>
                  <a:schemeClr val="tx1"/>
                </a:solidFill>
                <a:latin typeface="Times New Roman"/>
              </a:rPr>
              <a:t>По конструкции моста краны подразделяют на </a:t>
            </a:r>
            <a:r>
              <a:rPr lang="ru-RU" altLang="ru-RU" sz="2400" i="1" kern="0" dirty="0">
                <a:solidFill>
                  <a:schemeClr val="tx1"/>
                </a:solidFill>
                <a:latin typeface="Times New Roman"/>
              </a:rPr>
              <a:t>однобалочные</a:t>
            </a:r>
            <a:r>
              <a:rPr lang="ru-RU" altLang="ru-RU" sz="2400" kern="0" dirty="0">
                <a:solidFill>
                  <a:schemeClr val="tx1"/>
                </a:solidFill>
                <a:latin typeface="Times New Roman"/>
              </a:rPr>
              <a:t> и </a:t>
            </a:r>
            <a:r>
              <a:rPr lang="ru-RU" altLang="ru-RU" sz="2400" i="1" kern="0" dirty="0" err="1">
                <a:solidFill>
                  <a:schemeClr val="tx1"/>
                </a:solidFill>
                <a:latin typeface="Times New Roman"/>
              </a:rPr>
              <a:t>двухбалочные</a:t>
            </a:r>
            <a:r>
              <a:rPr lang="ru-RU" altLang="ru-RU" sz="2400" kern="0" dirty="0">
                <a:solidFill>
                  <a:schemeClr val="tx1"/>
                </a:solidFill>
                <a:latin typeface="Times New Roman"/>
              </a:rPr>
              <a:t>.</a:t>
            </a:r>
          </a:p>
          <a:p>
            <a:pPr marL="342900" lvl="0" indent="-34290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None/>
            </a:pPr>
            <a:endParaRPr lang="ru-RU" altLang="ru-RU" sz="2400" kern="0" dirty="0">
              <a:solidFill>
                <a:schemeClr val="tx1"/>
              </a:solidFill>
              <a:latin typeface="Times New Roman"/>
            </a:endParaRPr>
          </a:p>
          <a:p>
            <a:pPr marL="342900" lvl="0" indent="-34290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2400" kern="0" dirty="0">
                <a:solidFill>
                  <a:schemeClr val="tx1"/>
                </a:solidFill>
                <a:latin typeface="Times New Roman"/>
              </a:rPr>
              <a:t>Мостовой кран, опирающийся ходовыми колесами на рельсовый путь, называют </a:t>
            </a:r>
            <a:r>
              <a:rPr lang="ru-RU" altLang="ru-RU" sz="2400" i="1" kern="0" dirty="0">
                <a:solidFill>
                  <a:schemeClr val="tx1"/>
                </a:solidFill>
                <a:latin typeface="Times New Roman"/>
              </a:rPr>
              <a:t>опорным</a:t>
            </a:r>
            <a:r>
              <a:rPr lang="ru-RU" altLang="ru-RU" sz="2400" kern="0" dirty="0">
                <a:solidFill>
                  <a:schemeClr val="tx1"/>
                </a:solidFill>
                <a:latin typeface="Times New Roman"/>
              </a:rPr>
              <a:t> в отличие от подвесного крана, </a:t>
            </a:r>
            <a:r>
              <a:rPr lang="ru-RU" altLang="ru-RU" sz="2400" kern="0" dirty="0" err="1">
                <a:solidFill>
                  <a:schemeClr val="tx1"/>
                </a:solidFill>
                <a:latin typeface="Times New Roman"/>
              </a:rPr>
              <a:t>переметающегося</a:t>
            </a:r>
            <a:r>
              <a:rPr lang="ru-RU" altLang="ru-RU" sz="2400" kern="0" dirty="0">
                <a:solidFill>
                  <a:schemeClr val="tx1"/>
                </a:solidFill>
                <a:latin typeface="Times New Roman"/>
              </a:rPr>
              <a:t> по подвесному крановому пути.</a:t>
            </a:r>
          </a:p>
          <a:p>
            <a:pPr marL="342900" lvl="0" indent="-34290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None/>
            </a:pPr>
            <a:endParaRPr lang="ru-RU" altLang="ru-RU" sz="2400" kern="0" dirty="0">
              <a:solidFill>
                <a:schemeClr val="tx1"/>
              </a:solidFill>
              <a:latin typeface="Times New Roman"/>
            </a:endParaRPr>
          </a:p>
          <a:p>
            <a:pPr marL="342900" lvl="0" indent="-34290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2400" kern="0" dirty="0">
                <a:solidFill>
                  <a:schemeClr val="tx1"/>
                </a:solidFill>
                <a:latin typeface="Times New Roman"/>
              </a:rPr>
              <a:t>Однопролетный мостовой кран перемещается по двум рельсам, тогда как двух- и многопролетные краны двигаются по трем и более рельсам.</a:t>
            </a:r>
          </a:p>
          <a:p>
            <a:pPr marL="342900" lvl="0" indent="-34290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None/>
            </a:pPr>
            <a:endParaRPr lang="ru-RU" altLang="ru-RU" sz="2400" kern="0" dirty="0">
              <a:solidFill>
                <a:schemeClr val="tx1"/>
              </a:solidFill>
              <a:latin typeface="Times New Roman"/>
            </a:endParaRPr>
          </a:p>
          <a:p>
            <a:pPr marL="342900" lvl="0" indent="-34290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2400" kern="0" dirty="0">
                <a:solidFill>
                  <a:schemeClr val="tx1"/>
                </a:solidFill>
                <a:latin typeface="Times New Roman"/>
              </a:rPr>
              <a:t>Опорный кран передвигается по рельсам, уложенным на металлических или железобетонных подкрановых балках, опирающихся на колонны здания или открытую эстакаду.</a:t>
            </a:r>
          </a:p>
          <a:p>
            <a:pPr marL="342900" lvl="0" indent="-34290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endParaRPr lang="ru-RU" altLang="ru-RU" sz="2400" kern="0" dirty="0">
              <a:solidFill>
                <a:schemeClr val="tx1"/>
              </a:solidFill>
              <a:latin typeface="Times New Roman"/>
            </a:endParaRPr>
          </a:p>
          <a:p>
            <a:pPr marL="342900" lvl="0" indent="-34290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2400" kern="0" dirty="0">
                <a:solidFill>
                  <a:schemeClr val="tx1"/>
                </a:solidFill>
                <a:latin typeface="Times New Roman"/>
              </a:rPr>
              <a:t>Подвесной кран передвигается по нижним полкам двутавровых балок, закрепленных под нижними поясами строительных ферм здания. Мостовые краны выполняют с </a:t>
            </a:r>
            <a:r>
              <a:rPr lang="ru-RU" altLang="ru-RU" sz="2400" i="1" kern="0" dirty="0">
                <a:solidFill>
                  <a:schemeClr val="tx1"/>
                </a:solidFill>
                <a:latin typeface="Times New Roman"/>
              </a:rPr>
              <a:t>гибкой (на канатах)</a:t>
            </a:r>
            <a:r>
              <a:rPr lang="ru-RU" altLang="ru-RU" sz="2400" kern="0" dirty="0">
                <a:solidFill>
                  <a:schemeClr val="tx1"/>
                </a:solidFill>
                <a:latin typeface="Times New Roman"/>
              </a:rPr>
              <a:t> и </a:t>
            </a:r>
            <a:r>
              <a:rPr lang="ru-RU" altLang="ru-RU" sz="2400" i="1" kern="0" dirty="0">
                <a:solidFill>
                  <a:schemeClr val="tx1"/>
                </a:solidFill>
                <a:latin typeface="Times New Roman"/>
              </a:rPr>
              <a:t>жесткой подвеской</a:t>
            </a:r>
            <a:r>
              <a:rPr lang="ru-RU" altLang="ru-RU" sz="2400" kern="0" dirty="0">
                <a:solidFill>
                  <a:schemeClr val="tx1"/>
                </a:solidFill>
                <a:latin typeface="Times New Roman"/>
              </a:rPr>
              <a:t> груза.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8141991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11560" y="260648"/>
            <a:ext cx="7920879" cy="1143000"/>
          </a:xfrm>
        </p:spPr>
        <p:txBody>
          <a:bodyPr/>
          <a:lstStyle/>
          <a:p>
            <a:r>
              <a:rPr lang="ru-RU" altLang="ru-RU" sz="2800" kern="0" dirty="0">
                <a:solidFill>
                  <a:srgbClr val="C00000"/>
                </a:solidFill>
                <a:effectLst/>
                <a:latin typeface="Arial"/>
              </a:rPr>
              <a:t>Общий вид грузовых крановых тележек:</a:t>
            </a:r>
            <a:r>
              <a:rPr lang="ru-RU" altLang="ru-RU" sz="4000" b="0" kern="0" dirty="0">
                <a:solidFill>
                  <a:srgbClr val="C00000"/>
                </a:solidFill>
                <a:effectLst/>
                <a:latin typeface="Arial"/>
              </a:rPr>
              <a:t> </a:t>
            </a:r>
            <a:endParaRPr lang="ru-RU" dirty="0">
              <a:solidFill>
                <a:srgbClr val="C0000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5229200"/>
            <a:ext cx="8640960" cy="720080"/>
          </a:xfrm>
        </p:spPr>
        <p:txBody>
          <a:bodyPr/>
          <a:lstStyle/>
          <a:p>
            <a:pPr marL="342900" lvl="0" indent="-342900" fontAlgn="base">
              <a:lnSpc>
                <a:spcPct val="90000"/>
              </a:lnSpc>
              <a:spcAft>
                <a:spcPct val="0"/>
              </a:spcAft>
              <a:buClr>
                <a:srgbClr val="FFCC66"/>
              </a:buClr>
              <a:buSzPct val="75000"/>
              <a:buNone/>
            </a:pPr>
            <a:r>
              <a:rPr lang="ru-RU" altLang="ru-RU" sz="2800" kern="0" dirty="0">
                <a:solidFill>
                  <a:schemeClr val="tx1"/>
                </a:solidFill>
                <a:latin typeface="Times New Roman"/>
              </a:rPr>
              <a:t>а — крюковой,      б — грейферной,       в — магнитной</a:t>
            </a:r>
          </a:p>
          <a:p>
            <a:endParaRPr lang="ru-RU" dirty="0"/>
          </a:p>
        </p:txBody>
      </p:sp>
      <p:pic>
        <p:nvPicPr>
          <p:cNvPr id="4" name="Picture 4" descr="4"/>
          <p:cNvPicPr>
            <a:picLocks noChangeAspect="1" noChangeArrowheads="1"/>
          </p:cNvPicPr>
          <p:nvPr/>
        </p:nvPicPr>
        <p:blipFill>
          <a:blip r:embed="rId2" cstate="print">
            <a:lum bright="-12000" contrast="48000"/>
            <a:grayscl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215" y="1052736"/>
            <a:ext cx="8972281" cy="4014624"/>
          </a:xfrm>
          <a:prstGeom prst="rect">
            <a:avLst/>
          </a:prstGeom>
          <a:noFill/>
          <a:ln w="28575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3221223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028384" y="4372168"/>
            <a:ext cx="277416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731520"/>
            <a:ext cx="8496944" cy="5721816"/>
          </a:xfrm>
        </p:spPr>
        <p:txBody>
          <a:bodyPr>
            <a:normAutofit/>
          </a:bodyPr>
          <a:lstStyle/>
          <a:p>
            <a:pPr marL="342900" lvl="0" indent="-342900" algn="just" fontAlgn="base">
              <a:lnSpc>
                <a:spcPct val="8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3200" i="1" kern="0" dirty="0">
                <a:solidFill>
                  <a:schemeClr val="tx1"/>
                </a:solidFill>
                <a:latin typeface="Times New Roman"/>
              </a:rPr>
              <a:t>Талью</a:t>
            </a:r>
            <a:r>
              <a:rPr lang="ru-RU" altLang="ru-RU" sz="3200" kern="0" dirty="0">
                <a:solidFill>
                  <a:schemeClr val="tx1"/>
                </a:solidFill>
                <a:latin typeface="Times New Roman"/>
              </a:rPr>
              <a:t> называется подвесное грузоподъемное устройство с ручным, электрическим или пневматическим приводом; состоит из лебедки и тележки. </a:t>
            </a:r>
            <a:r>
              <a:rPr lang="ru-RU" altLang="ru-RU" sz="3200" kern="0" dirty="0" err="1">
                <a:solidFill>
                  <a:schemeClr val="tx1"/>
                </a:solidFill>
                <a:latin typeface="Times New Roman"/>
              </a:rPr>
              <a:t>Электротали</a:t>
            </a:r>
            <a:r>
              <a:rPr lang="ru-RU" altLang="ru-RU" sz="3200" kern="0" dirty="0">
                <a:solidFill>
                  <a:schemeClr val="tx1"/>
                </a:solidFill>
                <a:latin typeface="Times New Roman"/>
              </a:rPr>
              <a:t> с однорельсовыми тележками называются тельферами.</a:t>
            </a:r>
          </a:p>
          <a:p>
            <a:pPr marL="342900" lvl="0" indent="-342900" algn="just" fontAlgn="base">
              <a:lnSpc>
                <a:spcPct val="8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3200" kern="0" dirty="0">
                <a:solidFill>
                  <a:schemeClr val="tx1"/>
                </a:solidFill>
                <a:latin typeface="Times New Roman"/>
              </a:rPr>
              <a:t>Краны мостовые опорные однобалочные с электрической талью имеют грузоподъемность до 5 т и длину пролетов до 28,5 м.</a:t>
            </a:r>
          </a:p>
          <a:p>
            <a:pPr marL="342900" lvl="0" indent="-342900" algn="just" fontAlgn="base">
              <a:lnSpc>
                <a:spcPct val="8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3200" kern="0" dirty="0">
                <a:solidFill>
                  <a:schemeClr val="tx1"/>
                </a:solidFill>
                <a:latin typeface="Times New Roman"/>
              </a:rPr>
              <a:t>Скорость передвижения кранов, управляемых с пола не превышает 32 м/мин, а управляемых из кабины – до 60 м/мин.</a:t>
            </a:r>
          </a:p>
          <a:p>
            <a:pPr algn="just"/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2200159175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260648"/>
            <a:ext cx="6512511" cy="1143000"/>
          </a:xfrm>
        </p:spPr>
        <p:txBody>
          <a:bodyPr/>
          <a:lstStyle/>
          <a:p>
            <a:pPr algn="ctr"/>
            <a:r>
              <a:rPr lang="ru-RU" altLang="ru-RU" sz="4400" kern="0" dirty="0">
                <a:solidFill>
                  <a:srgbClr val="C00000"/>
                </a:solidFill>
                <a:effectLst/>
                <a:latin typeface="Arial"/>
              </a:rPr>
              <a:t>Кран козловой:</a:t>
            </a:r>
            <a:endParaRPr lang="ru-RU" dirty="0">
              <a:solidFill>
                <a:srgbClr val="C0000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124744"/>
            <a:ext cx="8424936" cy="5256584"/>
          </a:xfrm>
        </p:spPr>
        <p:txBody>
          <a:bodyPr>
            <a:normAutofit lnSpcReduction="10000"/>
          </a:bodyPr>
          <a:lstStyle/>
          <a:p>
            <a:pPr marL="342900" lvl="0" indent="-342900" algn="just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2800" b="1" kern="0" dirty="0">
                <a:solidFill>
                  <a:schemeClr val="tx1"/>
                </a:solidFill>
                <a:latin typeface="Times New Roman"/>
                <a:hlinkClick r:id="rId2" tooltip="Кран козловой (страница отсутствует)"/>
              </a:rPr>
              <a:t>Кран козловой</a:t>
            </a:r>
            <a:r>
              <a:rPr lang="ru-RU" altLang="ru-RU" sz="2800" kern="0" dirty="0">
                <a:solidFill>
                  <a:schemeClr val="tx1"/>
                </a:solidFill>
                <a:latin typeface="Times New Roman"/>
              </a:rPr>
              <a:t>: применяется обычно для обслуживания складов, главным образом штучных грузов, </a:t>
            </a:r>
            <a:r>
              <a:rPr lang="ru-RU" altLang="ru-RU" sz="2800" kern="0" dirty="0">
                <a:solidFill>
                  <a:schemeClr val="tx1"/>
                </a:solidFill>
                <a:latin typeface="Times New Roman"/>
                <a:hlinkClick r:id="rId3" tooltip="Контейнер"/>
              </a:rPr>
              <a:t>контейнеров</a:t>
            </a:r>
            <a:r>
              <a:rPr lang="ru-RU" altLang="ru-RU" sz="2800" kern="0" dirty="0">
                <a:solidFill>
                  <a:schemeClr val="tx1"/>
                </a:solidFill>
                <a:latin typeface="Times New Roman"/>
              </a:rPr>
              <a:t> и лесных грузов, для монтажа сборных промышленных и гражданских сооружений, обслуживания </a:t>
            </a:r>
            <a:r>
              <a:rPr lang="ru-RU" altLang="ru-RU" sz="2800" kern="0" dirty="0">
                <a:solidFill>
                  <a:schemeClr val="tx1"/>
                </a:solidFill>
                <a:latin typeface="Times New Roman"/>
                <a:hlinkClick r:id="rId4" tooltip="Гидроэлектростанция"/>
              </a:rPr>
              <a:t>гидроэлектростанций</a:t>
            </a:r>
            <a:r>
              <a:rPr lang="ru-RU" altLang="ru-RU" sz="2800" kern="0" dirty="0">
                <a:solidFill>
                  <a:schemeClr val="tx1"/>
                </a:solidFill>
                <a:latin typeface="Times New Roman"/>
              </a:rPr>
              <a:t> и секционного монтажа в судостроении.</a:t>
            </a:r>
          </a:p>
          <a:p>
            <a:pPr marL="342900" lvl="0" indent="-342900" algn="just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endParaRPr lang="ru-RU" altLang="ru-RU" sz="2800" kern="0" dirty="0">
              <a:solidFill>
                <a:schemeClr val="tx1"/>
              </a:solidFill>
              <a:latin typeface="Times New Roman"/>
            </a:endParaRPr>
          </a:p>
          <a:p>
            <a:pPr marL="342900" lvl="0" indent="-342900" algn="just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2800" kern="0" dirty="0">
                <a:solidFill>
                  <a:schemeClr val="tx1"/>
                </a:solidFill>
                <a:latin typeface="Times New Roman"/>
              </a:rPr>
              <a:t>Козловой кран — кран, у которого несущие элементы конструкции опираются на крановый путь при помощи двух опорных стоек. Козловые краны относятся к категории подъемных устройств мостового типа.</a:t>
            </a:r>
          </a:p>
          <a:p>
            <a:pPr marL="342900" lvl="0" indent="-342900" algn="just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endParaRPr lang="ru-RU" altLang="ru-RU" sz="2800" kern="0" dirty="0">
              <a:solidFill>
                <a:schemeClr val="tx1"/>
              </a:solidFill>
              <a:latin typeface="Times New Roman"/>
            </a:endParaRPr>
          </a:p>
          <a:p>
            <a:pPr marL="342900" lvl="0" indent="-342900" algn="just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2800" kern="0" dirty="0">
                <a:solidFill>
                  <a:schemeClr val="tx1"/>
                </a:solidFill>
                <a:latin typeface="Times New Roman"/>
              </a:rPr>
              <a:t>Средний срок службы козловых кранов — приблизительно 20 лет без учета режима работы и условий эксплуатации. Наработка на отказ — примерно 3 000 циклов. Грузоподъемность козловых кранов достигает 1000т.</a:t>
            </a:r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34454729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 idx="4294967295"/>
          </p:nvPr>
        </p:nvSpPr>
        <p:spPr>
          <a:xfrm>
            <a:off x="0" y="0"/>
            <a:ext cx="8280400" cy="1793875"/>
          </a:xfrm>
        </p:spPr>
        <p:txBody>
          <a:bodyPr/>
          <a:lstStyle/>
          <a:p>
            <a:r>
              <a:rPr lang="ru-RU" dirty="0">
                <a:solidFill>
                  <a:srgbClr val="C00000"/>
                </a:solidFill>
              </a:rPr>
              <a:t> Электрооборудование</a:t>
            </a:r>
            <a:br>
              <a:rPr lang="ru-RU" dirty="0">
                <a:solidFill>
                  <a:srgbClr val="C00000"/>
                </a:solidFill>
              </a:rPr>
            </a:br>
            <a:r>
              <a:rPr lang="en-US" dirty="0">
                <a:solidFill>
                  <a:srgbClr val="C00000"/>
                </a:solidFill>
              </a:rPr>
              <a:t>???????????????</a:t>
            </a:r>
            <a:endParaRPr lang="ru-RU" dirty="0">
              <a:solidFill>
                <a:srgbClr val="C00000"/>
              </a:solidFill>
            </a:endParaRPr>
          </a:p>
        </p:txBody>
      </p:sp>
      <p:pic>
        <p:nvPicPr>
          <p:cNvPr id="1026" name="Picture 2" descr="http://spez-tech.com/wp-content/uploads/2014/07/bashennyie-krany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85959" y="1556792"/>
            <a:ext cx="3901443" cy="2924363"/>
          </a:xfrm>
          <a:prstGeom prst="rect">
            <a:avLst/>
          </a:prstGeom>
          <a:noFill/>
          <a:ln w="38100">
            <a:solidFill>
              <a:schemeClr val="accent3">
                <a:lumMod val="50000"/>
              </a:schemeClr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s://www.fantasianew.ru/wa-data/public/shop/products/24/88/28824/images/15454/15454.97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835" y="3731788"/>
            <a:ext cx="3096344" cy="309634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im0-tub-ru.yandex.net/i?id=f14f5afb1753c7fb9461bf283e1de596&amp;n=1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234" y="907076"/>
            <a:ext cx="3449693" cy="2585251"/>
          </a:xfrm>
          <a:prstGeom prst="rect">
            <a:avLst/>
          </a:prstGeom>
          <a:noFill/>
          <a:ln w="38100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 descr="http://alstroyservice.ru/userfiles/filebrowser/sertif/eok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64494" y="4242257"/>
            <a:ext cx="3642930" cy="2427103"/>
          </a:xfrm>
          <a:prstGeom prst="rect">
            <a:avLst/>
          </a:prstGeom>
          <a:noFill/>
          <a:ln w="38100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123589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6" descr="http://www.tdnovatek.ru/images/f_476.jpg"/>
          <p:cNvPicPr>
            <a:picLocks noChangeAspect="1" noChangeArrowheads="1"/>
          </p:cNvPicPr>
          <p:nvPr/>
        </p:nvPicPr>
        <p:blipFill>
          <a:blip r:embed="rId2" r:link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332656"/>
            <a:ext cx="3960440" cy="322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7" descr="http://www.tdnovatek.ru/images/f_474.jpg"/>
          <p:cNvPicPr>
            <a:picLocks noChangeAspect="1" noChangeArrowheads="1"/>
          </p:cNvPicPr>
          <p:nvPr/>
        </p:nvPicPr>
        <p:blipFill>
          <a:blip r:embed="rId4" r:link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9429" y="332656"/>
            <a:ext cx="3975843" cy="32213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http://www.tdnovatek.ru/images/f_477.jpg"/>
          <p:cNvPicPr>
            <a:picLocks noChangeAspect="1" noChangeArrowheads="1"/>
          </p:cNvPicPr>
          <p:nvPr/>
        </p:nvPicPr>
        <p:blipFill>
          <a:blip r:embed="rId6" r:link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0624" y="3689666"/>
            <a:ext cx="3965351" cy="29532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 descr="http://www.tdnovatek.ru/images/f_478.jpg"/>
          <p:cNvPicPr>
            <a:picLocks noChangeAspect="1" noChangeArrowheads="1"/>
          </p:cNvPicPr>
          <p:nvPr/>
        </p:nvPicPr>
        <p:blipFill>
          <a:blip r:embed="rId8" r:link="rId9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749429" y="3658013"/>
            <a:ext cx="3969319" cy="29662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427074336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7956376" y="4372168"/>
            <a:ext cx="349424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395536" y="404664"/>
            <a:ext cx="8280920" cy="6120680"/>
          </a:xfrm>
        </p:spPr>
        <p:txBody>
          <a:bodyPr>
            <a:normAutofit lnSpcReduction="10000"/>
          </a:bodyPr>
          <a:lstStyle/>
          <a:p>
            <a:pPr marL="342900" lvl="0" indent="-342900" algn="just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3200" i="1" kern="0" dirty="0">
                <a:solidFill>
                  <a:schemeClr val="tx1"/>
                </a:solidFill>
                <a:latin typeface="Times New Roman"/>
              </a:rPr>
              <a:t>Козловый кран</a:t>
            </a:r>
            <a:r>
              <a:rPr lang="ru-RU" altLang="ru-RU" sz="3200" kern="0" dirty="0">
                <a:solidFill>
                  <a:schemeClr val="tx1"/>
                </a:solidFill>
                <a:latin typeface="Times New Roman"/>
              </a:rPr>
              <a:t> — </a:t>
            </a:r>
            <a:r>
              <a:rPr lang="ru-RU" altLang="ru-RU" sz="3200" kern="0" dirty="0" err="1">
                <a:solidFill>
                  <a:schemeClr val="tx1"/>
                </a:solidFill>
                <a:latin typeface="Times New Roman"/>
              </a:rPr>
              <a:t>катучий</a:t>
            </a:r>
            <a:r>
              <a:rPr lang="ru-RU" altLang="ru-RU" sz="3200" kern="0" dirty="0">
                <a:solidFill>
                  <a:schemeClr val="tx1"/>
                </a:solidFill>
                <a:latin typeface="Times New Roman"/>
              </a:rPr>
              <a:t> подъемный кран, передвигающийся по наземному рельсовому пути.</a:t>
            </a:r>
          </a:p>
          <a:p>
            <a:pPr marL="342900" lvl="0" indent="-342900" algn="just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endParaRPr lang="ru-RU" altLang="ru-RU" sz="3200" kern="0" dirty="0">
              <a:solidFill>
                <a:schemeClr val="tx1"/>
              </a:solidFill>
              <a:latin typeface="Times New Roman"/>
            </a:endParaRPr>
          </a:p>
          <a:p>
            <a:pPr marL="342900" lvl="0" indent="-342900" algn="just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3200" kern="0" dirty="0">
                <a:solidFill>
                  <a:schemeClr val="tx1"/>
                </a:solidFill>
                <a:latin typeface="Times New Roman"/>
              </a:rPr>
              <a:t> Козловый кран состоит из фермы, перекрывающей при движении крана всю площадь, на которой производят погрузочно-разгрузочные работы, и двух ног опорных стоек.</a:t>
            </a:r>
          </a:p>
          <a:p>
            <a:pPr marL="342900" lvl="0" indent="-342900" algn="just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endParaRPr lang="ru-RU" altLang="ru-RU" sz="3200" kern="0" dirty="0">
              <a:solidFill>
                <a:schemeClr val="tx1"/>
              </a:solidFill>
              <a:latin typeface="Times New Roman"/>
            </a:endParaRPr>
          </a:p>
          <a:p>
            <a:pPr marL="342900" lvl="0" indent="-342900" algn="just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3200" kern="0" dirty="0">
                <a:solidFill>
                  <a:schemeClr val="tx1"/>
                </a:solidFill>
                <a:latin typeface="Times New Roman"/>
              </a:rPr>
              <a:t>Краны, у которых ферма (мост) одной стороной опирается на опорную стопку, а другой — непосредственно на ходовые тележки, называются </a:t>
            </a:r>
            <a:r>
              <a:rPr lang="ru-RU" altLang="ru-RU" sz="3200" i="1" kern="0" dirty="0">
                <a:solidFill>
                  <a:schemeClr val="tx1"/>
                </a:solidFill>
                <a:latin typeface="Times New Roman"/>
              </a:rPr>
              <a:t>полукозловыми</a:t>
            </a:r>
            <a:r>
              <a:rPr lang="ru-RU" altLang="ru-RU" sz="3200" kern="0" dirty="0">
                <a:solidFill>
                  <a:schemeClr val="tx1"/>
                </a:solidFill>
                <a:latin typeface="Times New Roman"/>
              </a:rPr>
              <a:t>. Опорная стойка передвигается по наземным рельсовым путям, а ходовые тележки — по путям, установленным на специальной эстакаде или колоннах здания.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16236443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59632" y="260648"/>
            <a:ext cx="6512511" cy="1143000"/>
          </a:xfrm>
        </p:spPr>
        <p:txBody>
          <a:bodyPr/>
          <a:lstStyle/>
          <a:p>
            <a:r>
              <a:rPr lang="ru-RU" altLang="ru-RU" sz="4400" kern="0" dirty="0">
                <a:solidFill>
                  <a:srgbClr val="C00000"/>
                </a:solidFill>
                <a:effectLst/>
                <a:latin typeface="Arial"/>
              </a:rPr>
              <a:t>Полукозловой кран</a:t>
            </a:r>
            <a:endParaRPr lang="ru-RU" dirty="0">
              <a:solidFill>
                <a:srgbClr val="C0000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611560" y="1844824"/>
            <a:ext cx="6976864" cy="34747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5122" name="Picture 2" descr="http://www.bci.lt/wp-content/uploads/2015/08/Pusiau-ozinis-kranas-Statybos-pramone-Betonik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1340767"/>
            <a:ext cx="7848872" cy="5232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65771284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6512511" cy="1143000"/>
          </a:xfrm>
        </p:spPr>
        <p:txBody>
          <a:bodyPr/>
          <a:lstStyle/>
          <a:p>
            <a:pPr algn="ctr"/>
            <a:r>
              <a:rPr lang="ru-RU" altLang="ru-RU" sz="4400" kern="0" dirty="0">
                <a:solidFill>
                  <a:srgbClr val="C00000"/>
                </a:solidFill>
                <a:effectLst/>
                <a:latin typeface="Arial"/>
              </a:rPr>
              <a:t>Консольный кран:</a:t>
            </a:r>
            <a:endParaRPr lang="ru-RU" dirty="0">
              <a:solidFill>
                <a:srgbClr val="C0000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196752"/>
            <a:ext cx="8568952" cy="5328592"/>
          </a:xfrm>
        </p:spPr>
        <p:txBody>
          <a:bodyPr>
            <a:normAutofit lnSpcReduction="10000"/>
          </a:bodyPr>
          <a:lstStyle/>
          <a:p>
            <a:pPr marL="342900" lvl="0" indent="-342900" algn="just" fontAlgn="base">
              <a:lnSpc>
                <a:spcPct val="8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2400" i="1" kern="0" dirty="0">
                <a:solidFill>
                  <a:schemeClr val="tx1"/>
                </a:solidFill>
                <a:latin typeface="Times New Roman"/>
              </a:rPr>
              <a:t>Консольный кран</a:t>
            </a:r>
            <a:r>
              <a:rPr lang="ru-RU" altLang="ru-RU" sz="2400" kern="0" dirty="0">
                <a:solidFill>
                  <a:schemeClr val="tx1"/>
                </a:solidFill>
                <a:latin typeface="Times New Roman"/>
              </a:rPr>
              <a:t> — подъемный кран с неповоротной или поворотной консольной фермой, предназначенный для перемещения грузов в вертикальном и горизонтальном направлениях. У консольного крана с неповоротной фермой грузовая тележка передвигается но консоли, подкрановый путь не занимает площади цеха, поэтому такие краны нашли применение в цехах различных промышленных предприятий.</a:t>
            </a:r>
          </a:p>
          <a:p>
            <a:pPr marL="342900" lvl="0" indent="-342900" algn="just" fontAlgn="base">
              <a:lnSpc>
                <a:spcPct val="8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endParaRPr lang="ru-RU" altLang="ru-RU" sz="2400" kern="0" dirty="0">
              <a:solidFill>
                <a:schemeClr val="tx1"/>
              </a:solidFill>
              <a:latin typeface="Times New Roman"/>
            </a:endParaRPr>
          </a:p>
          <a:p>
            <a:pPr marL="342900" lvl="0" indent="-342900" algn="just" fontAlgn="base">
              <a:lnSpc>
                <a:spcPct val="8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2400" kern="0" dirty="0">
                <a:solidFill>
                  <a:schemeClr val="tx1"/>
                </a:solidFill>
                <a:latin typeface="Times New Roman"/>
              </a:rPr>
              <a:t> По конструкции консольные краны делят на </a:t>
            </a:r>
            <a:r>
              <a:rPr lang="ru-RU" altLang="ru-RU" sz="2400" i="1" kern="0" dirty="0">
                <a:solidFill>
                  <a:schemeClr val="tx1"/>
                </a:solidFill>
                <a:latin typeface="Times New Roman"/>
              </a:rPr>
              <a:t>стационарные</a:t>
            </a:r>
            <a:r>
              <a:rPr lang="ru-RU" altLang="ru-RU" sz="2400" kern="0" dirty="0">
                <a:solidFill>
                  <a:schemeClr val="tx1"/>
                </a:solidFill>
                <a:latin typeface="Times New Roman"/>
              </a:rPr>
              <a:t> и </a:t>
            </a:r>
            <a:r>
              <a:rPr lang="ru-RU" altLang="ru-RU" sz="2400" i="1" kern="0" dirty="0">
                <a:solidFill>
                  <a:schemeClr val="tx1"/>
                </a:solidFill>
                <a:latin typeface="Times New Roman"/>
              </a:rPr>
              <a:t>передвижные</a:t>
            </a:r>
            <a:r>
              <a:rPr lang="ru-RU" altLang="ru-RU" sz="2400" kern="0" dirty="0">
                <a:solidFill>
                  <a:schemeClr val="tx1"/>
                </a:solidFill>
                <a:latin typeface="Times New Roman"/>
              </a:rPr>
              <a:t>.</a:t>
            </a:r>
          </a:p>
          <a:p>
            <a:pPr marL="342900" lvl="0" indent="-342900" algn="just" fontAlgn="base">
              <a:lnSpc>
                <a:spcPct val="8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endParaRPr lang="ru-RU" altLang="ru-RU" sz="2400" kern="0" dirty="0">
              <a:solidFill>
                <a:schemeClr val="tx1"/>
              </a:solidFill>
              <a:latin typeface="Times New Roman"/>
            </a:endParaRPr>
          </a:p>
          <a:p>
            <a:pPr marL="342900" lvl="0" indent="-342900" algn="just" fontAlgn="base">
              <a:lnSpc>
                <a:spcPct val="8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2400" kern="0" dirty="0">
                <a:solidFill>
                  <a:schemeClr val="tx1"/>
                </a:solidFill>
                <a:latin typeface="Times New Roman"/>
              </a:rPr>
              <a:t>По существу передвижной консольный кран представляет собой часть мостового крана, мост которого выполнен в виде консоли. Передвижной консольный кран двигается аналогично мостовому по крановому пути (одному рельсу). Устойчивость крана обеспечивают верхние и нижние горизонтальные опорные ролики, катящиеся по специальным продольным направляющим.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0758603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280919" cy="1143000"/>
          </a:xfrm>
        </p:spPr>
        <p:txBody>
          <a:bodyPr/>
          <a:lstStyle/>
          <a:p>
            <a:r>
              <a:rPr lang="ru-RU" altLang="ru-RU" sz="4000" kern="0" dirty="0">
                <a:solidFill>
                  <a:srgbClr val="C00000"/>
                </a:solidFill>
                <a:effectLst/>
                <a:latin typeface="Arial"/>
              </a:rPr>
              <a:t>Консольный кран с тележкой:</a:t>
            </a:r>
            <a:endParaRPr lang="ru-RU" dirty="0">
              <a:solidFill>
                <a:srgbClr val="C0000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331640" y="1988840"/>
            <a:ext cx="6400800" cy="34747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2290" name="Picture 2" descr="http://voroneg.pzpo.ru/upload/medialibrary/50b/50bad5d63b6c4d9e47c282ce9e004a25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5"/>
            <a:ext cx="8712968" cy="4943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97132954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260648"/>
            <a:ext cx="8424935" cy="1143000"/>
          </a:xfrm>
        </p:spPr>
        <p:txBody>
          <a:bodyPr/>
          <a:lstStyle/>
          <a:p>
            <a:r>
              <a:rPr lang="ru-RU" altLang="ru-RU" sz="3200" kern="0" dirty="0">
                <a:solidFill>
                  <a:srgbClr val="C00000"/>
                </a:solidFill>
                <a:effectLst/>
                <a:latin typeface="Arial"/>
              </a:rPr>
              <a:t>1.3 Основные параметры и технические характеристики кранов</a:t>
            </a:r>
            <a:r>
              <a:rPr lang="ru-RU" altLang="ru-RU" sz="3200" kern="0" dirty="0">
                <a:solidFill>
                  <a:schemeClr val="tx1"/>
                </a:solidFill>
                <a:effectLst/>
                <a:latin typeface="Arial"/>
              </a:rPr>
              <a:t>:</a:t>
            </a:r>
            <a:endParaRPr lang="ru-RU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1916832"/>
            <a:ext cx="8568952" cy="4464496"/>
          </a:xfrm>
        </p:spPr>
        <p:txBody>
          <a:bodyPr>
            <a:normAutofit lnSpcReduction="10000"/>
          </a:bodyPr>
          <a:lstStyle/>
          <a:p>
            <a:pPr marL="0" lvl="0" indent="355600" algn="just" fontAlgn="base">
              <a:lnSpc>
                <a:spcPct val="90000"/>
              </a:lnSpc>
              <a:spcAft>
                <a:spcPct val="0"/>
              </a:spcAft>
              <a:buClr>
                <a:srgbClr val="FFCC66"/>
              </a:buClr>
              <a:buSzPct val="75000"/>
              <a:buNone/>
            </a:pPr>
            <a:r>
              <a:rPr lang="ru-RU" altLang="ru-RU" sz="3600" kern="0" dirty="0">
                <a:solidFill>
                  <a:schemeClr val="tx1"/>
                </a:solidFill>
                <a:latin typeface="Times New Roman"/>
              </a:rPr>
              <a:t>Технические характеристики, определяющие эксплуатационные возможности крана в технологическом процессе работы, называются параметрами.</a:t>
            </a:r>
          </a:p>
          <a:p>
            <a:pPr marL="0" lvl="0" indent="355600" algn="just" fontAlgn="base">
              <a:lnSpc>
                <a:spcPct val="90000"/>
              </a:lnSpc>
              <a:spcAft>
                <a:spcPct val="0"/>
              </a:spcAft>
              <a:buClr>
                <a:srgbClr val="FFCC66"/>
              </a:buClr>
              <a:buSzPct val="75000"/>
              <a:buNone/>
            </a:pPr>
            <a:endParaRPr lang="ru-RU" altLang="ru-RU" sz="3600" kern="0" dirty="0">
              <a:solidFill>
                <a:schemeClr val="tx1"/>
              </a:solidFill>
              <a:latin typeface="Times New Roman"/>
            </a:endParaRPr>
          </a:p>
          <a:p>
            <a:pPr marL="0" lvl="0" indent="355600" algn="just" fontAlgn="base">
              <a:lnSpc>
                <a:spcPct val="90000"/>
              </a:lnSpc>
              <a:spcAft>
                <a:spcPct val="0"/>
              </a:spcAft>
              <a:buClr>
                <a:srgbClr val="FFCC66"/>
              </a:buClr>
              <a:buSzPct val="75000"/>
              <a:buNone/>
            </a:pPr>
            <a:r>
              <a:rPr lang="ru-RU" altLang="ru-RU" sz="3600" kern="0" dirty="0">
                <a:solidFill>
                  <a:schemeClr val="tx1"/>
                </a:solidFill>
                <a:latin typeface="Times New Roman"/>
              </a:rPr>
              <a:t>К основным параметрам  и техническим характеристикам кранов мостового типа относятся следующие: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418363564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84368" y="4372168"/>
            <a:ext cx="421432" cy="1143000"/>
          </a:xfrm>
        </p:spPr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467544" y="731520"/>
            <a:ext cx="8352928" cy="5721816"/>
          </a:xfrm>
        </p:spPr>
        <p:txBody>
          <a:bodyPr>
            <a:normAutofit/>
          </a:bodyPr>
          <a:lstStyle/>
          <a:p>
            <a:pPr marL="342900" lvl="0" indent="-342900" algn="just" fontAlgn="base">
              <a:lnSpc>
                <a:spcPct val="9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3200" i="1" u="sng" kern="0" dirty="0">
                <a:solidFill>
                  <a:schemeClr val="tx1"/>
                </a:solidFill>
                <a:latin typeface="Times New Roman"/>
              </a:rPr>
              <a:t>Грузоподъемность полезная </a:t>
            </a:r>
            <a:r>
              <a:rPr lang="ru-RU" altLang="ru-RU" sz="3200" i="1" kern="0" dirty="0">
                <a:solidFill>
                  <a:schemeClr val="tx1"/>
                </a:solidFill>
                <a:latin typeface="Times New Roman"/>
              </a:rPr>
              <a:t>(</a:t>
            </a:r>
            <a:r>
              <a:rPr lang="en-US" altLang="ru-RU" sz="3200" i="1" kern="0" dirty="0">
                <a:solidFill>
                  <a:schemeClr val="tx1"/>
                </a:solidFill>
                <a:latin typeface="Times New Roman"/>
              </a:rPr>
              <a:t>m</a:t>
            </a:r>
            <a:r>
              <a:rPr lang="ru-RU" altLang="ru-RU" sz="3200" kern="0" baseline="-25000" dirty="0">
                <a:solidFill>
                  <a:schemeClr val="tx1"/>
                </a:solidFill>
                <a:latin typeface="Times New Roman"/>
              </a:rPr>
              <a:t>п</a:t>
            </a:r>
            <a:r>
              <a:rPr lang="ru-RU" altLang="ru-RU" sz="3200" i="1" kern="0" dirty="0">
                <a:solidFill>
                  <a:schemeClr val="tx1"/>
                </a:solidFill>
                <a:latin typeface="Times New Roman"/>
              </a:rPr>
              <a:t>, </a:t>
            </a:r>
            <a:r>
              <a:rPr lang="ru-RU" altLang="ru-RU" sz="3200" kern="0" dirty="0">
                <a:solidFill>
                  <a:schemeClr val="tx1"/>
                </a:solidFill>
                <a:latin typeface="Times New Roman"/>
              </a:rPr>
              <a:t>т</a:t>
            </a:r>
            <a:r>
              <a:rPr lang="ru-RU" altLang="ru-RU" sz="3200" i="1" kern="0" dirty="0">
                <a:solidFill>
                  <a:schemeClr val="tx1"/>
                </a:solidFill>
                <a:latin typeface="Times New Roman"/>
              </a:rPr>
              <a:t>)</a:t>
            </a:r>
            <a:r>
              <a:rPr lang="ru-RU" altLang="ru-RU" sz="3200" kern="0" dirty="0">
                <a:solidFill>
                  <a:schemeClr val="tx1"/>
                </a:solidFill>
                <a:latin typeface="Times New Roman"/>
              </a:rPr>
              <a:t> — груз массой </a:t>
            </a:r>
            <a:r>
              <a:rPr lang="en-US" altLang="ru-RU" sz="3200" i="1" kern="0" dirty="0">
                <a:solidFill>
                  <a:schemeClr val="tx1"/>
                </a:solidFill>
                <a:latin typeface="Times New Roman"/>
              </a:rPr>
              <a:t>m</a:t>
            </a:r>
            <a:r>
              <a:rPr lang="ru-RU" altLang="ru-RU" sz="3200" kern="0" baseline="-25000" dirty="0">
                <a:solidFill>
                  <a:schemeClr val="tx1"/>
                </a:solidFill>
                <a:latin typeface="Times New Roman"/>
              </a:rPr>
              <a:t>п</a:t>
            </a:r>
            <a:r>
              <a:rPr lang="ru-RU" altLang="ru-RU" sz="3200" kern="0" dirty="0">
                <a:solidFill>
                  <a:schemeClr val="tx1"/>
                </a:solidFill>
                <a:latin typeface="Times New Roman"/>
              </a:rPr>
              <a:t>, поднимаемый краном и подвешенный при помощи съемных грузозахватных приспособлений или непосредственно к несъемным грузозахватным приспособлениям;</a:t>
            </a:r>
          </a:p>
          <a:p>
            <a:pPr marL="342900" lvl="0" indent="-342900" algn="just" fontAlgn="base">
              <a:lnSpc>
                <a:spcPct val="9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endParaRPr lang="ru-RU" altLang="ru-RU" sz="3200" kern="0" dirty="0">
              <a:solidFill>
                <a:schemeClr val="tx1"/>
              </a:solidFill>
              <a:latin typeface="Times New Roman"/>
            </a:endParaRPr>
          </a:p>
          <a:p>
            <a:pPr marL="342900" lvl="0" indent="-342900" algn="just" fontAlgn="base">
              <a:lnSpc>
                <a:spcPct val="9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3200" i="1" u="sng" kern="0" dirty="0">
                <a:solidFill>
                  <a:schemeClr val="tx1"/>
                </a:solidFill>
                <a:latin typeface="Times New Roman"/>
              </a:rPr>
              <a:t>Грузоподъемность нетто </a:t>
            </a:r>
            <a:r>
              <a:rPr lang="ru-RU" altLang="ru-RU" sz="3200" i="1" kern="0" dirty="0">
                <a:solidFill>
                  <a:schemeClr val="tx1"/>
                </a:solidFill>
                <a:latin typeface="Times New Roman"/>
              </a:rPr>
              <a:t>(</a:t>
            </a:r>
            <a:r>
              <a:rPr lang="en-US" altLang="ru-RU" sz="3200" i="1" kern="0" dirty="0">
                <a:solidFill>
                  <a:schemeClr val="tx1"/>
                </a:solidFill>
                <a:latin typeface="Times New Roman"/>
              </a:rPr>
              <a:t>m</a:t>
            </a:r>
            <a:r>
              <a:rPr lang="ru-RU" altLang="ru-RU" sz="3200" kern="0" baseline="-25000" dirty="0">
                <a:solidFill>
                  <a:schemeClr val="tx1"/>
                </a:solidFill>
                <a:latin typeface="Times New Roman"/>
              </a:rPr>
              <a:t>н</a:t>
            </a:r>
            <a:r>
              <a:rPr lang="ru-RU" altLang="ru-RU" sz="3200" i="1" kern="0" dirty="0">
                <a:solidFill>
                  <a:schemeClr val="tx1"/>
                </a:solidFill>
                <a:latin typeface="Times New Roman"/>
              </a:rPr>
              <a:t>, </a:t>
            </a:r>
            <a:r>
              <a:rPr lang="ru-RU" altLang="ru-RU" sz="3200" kern="0" dirty="0">
                <a:solidFill>
                  <a:schemeClr val="tx1"/>
                </a:solidFill>
                <a:latin typeface="Times New Roman"/>
              </a:rPr>
              <a:t>т</a:t>
            </a:r>
            <a:r>
              <a:rPr lang="ru-RU" altLang="ru-RU" sz="3200" i="1" kern="0" dirty="0">
                <a:solidFill>
                  <a:schemeClr val="tx1"/>
                </a:solidFill>
                <a:latin typeface="Times New Roman"/>
              </a:rPr>
              <a:t>)</a:t>
            </a:r>
            <a:r>
              <a:rPr lang="ru-RU" altLang="ru-RU" sz="3200" kern="0" dirty="0">
                <a:solidFill>
                  <a:schemeClr val="tx1"/>
                </a:solidFill>
                <a:latin typeface="Times New Roman"/>
              </a:rPr>
              <a:t> — груз массой </a:t>
            </a:r>
            <a:r>
              <a:rPr lang="en-US" altLang="ru-RU" sz="3200" i="1" kern="0" dirty="0">
                <a:solidFill>
                  <a:schemeClr val="tx1"/>
                </a:solidFill>
                <a:latin typeface="Times New Roman"/>
              </a:rPr>
              <a:t>m</a:t>
            </a:r>
            <a:r>
              <a:rPr lang="ru-RU" altLang="ru-RU" sz="3200" kern="0" baseline="-25000" dirty="0">
                <a:solidFill>
                  <a:schemeClr val="tx1"/>
                </a:solidFill>
                <a:latin typeface="Times New Roman"/>
              </a:rPr>
              <a:t>н</a:t>
            </a:r>
            <a:r>
              <a:rPr lang="ru-RU" altLang="ru-RU" sz="3200" kern="0" dirty="0">
                <a:solidFill>
                  <a:schemeClr val="tx1"/>
                </a:solidFill>
                <a:latin typeface="Times New Roman"/>
              </a:rPr>
              <a:t>, поднимаемый краном и подвешенный при помощи несъемных грузозахватных приспособлений; </a:t>
            </a:r>
            <a:r>
              <a:rPr lang="ru-RU" altLang="ru-RU" sz="3200" kern="0" dirty="0">
                <a:solidFill>
                  <a:srgbClr val="FFFFFF"/>
                </a:solidFill>
                <a:latin typeface="Times New Roman"/>
              </a:rPr>
              <a:t>приспособлений;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12404998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884368" y="4372168"/>
            <a:ext cx="421432" cy="1143000"/>
          </a:xfrm>
        </p:spPr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476672"/>
            <a:ext cx="8496944" cy="5976664"/>
          </a:xfrm>
        </p:spPr>
        <p:txBody>
          <a:bodyPr>
            <a:normAutofit lnSpcReduction="10000"/>
          </a:bodyPr>
          <a:lstStyle/>
          <a:p>
            <a:pPr marL="342900" lvl="0" indent="-342900" algn="just" fontAlgn="base">
              <a:lnSpc>
                <a:spcPct val="8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3600" i="1" u="sng" kern="0" dirty="0">
                <a:solidFill>
                  <a:schemeClr val="tx1"/>
                </a:solidFill>
                <a:latin typeface="Times New Roman"/>
              </a:rPr>
              <a:t>Скорость подъема (опускания) груза</a:t>
            </a:r>
            <a:r>
              <a:rPr lang="ru-RU" altLang="ru-RU" sz="3600" kern="0" dirty="0">
                <a:solidFill>
                  <a:schemeClr val="tx1"/>
                </a:solidFill>
                <a:latin typeface="Times New Roman"/>
              </a:rPr>
              <a:t> (</a:t>
            </a:r>
            <a:r>
              <a:rPr lang="en-US" altLang="ru-RU" sz="3600" kern="0" dirty="0">
                <a:solidFill>
                  <a:schemeClr val="tx1"/>
                </a:solidFill>
                <a:latin typeface="Times New Roman"/>
              </a:rPr>
              <a:t>V</a:t>
            </a:r>
            <a:r>
              <a:rPr lang="ru-RU" altLang="ru-RU" sz="3600" kern="0" dirty="0">
                <a:solidFill>
                  <a:schemeClr val="tx1"/>
                </a:solidFill>
                <a:latin typeface="Times New Roman"/>
              </a:rPr>
              <a:t>п, м/мин) – скорость вертикального перемещения рабочего груза в установившемся режиме движения;</a:t>
            </a:r>
          </a:p>
          <a:p>
            <a:pPr marL="342900" lvl="0" indent="-342900" algn="just" fontAlgn="base">
              <a:lnSpc>
                <a:spcPct val="8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3600" i="1" u="sng" kern="0" dirty="0">
                <a:solidFill>
                  <a:schemeClr val="tx1"/>
                </a:solidFill>
                <a:latin typeface="Times New Roman"/>
              </a:rPr>
              <a:t>Скорость передвижения крана</a:t>
            </a:r>
            <a:r>
              <a:rPr lang="ru-RU" altLang="ru-RU" sz="3600" kern="0" dirty="0">
                <a:solidFill>
                  <a:schemeClr val="tx1"/>
                </a:solidFill>
                <a:latin typeface="Times New Roman"/>
              </a:rPr>
              <a:t> (</a:t>
            </a:r>
            <a:r>
              <a:rPr lang="en-US" altLang="ru-RU" sz="3600" kern="0" dirty="0">
                <a:solidFill>
                  <a:schemeClr val="tx1"/>
                </a:solidFill>
                <a:latin typeface="Times New Roman"/>
              </a:rPr>
              <a:t>V</a:t>
            </a:r>
            <a:r>
              <a:rPr lang="ru-RU" altLang="ru-RU" sz="3600" kern="0" dirty="0">
                <a:solidFill>
                  <a:schemeClr val="tx1"/>
                </a:solidFill>
                <a:latin typeface="Times New Roman"/>
              </a:rPr>
              <a:t>к, м/мин) – скорость передвижения крана в установившемся режиме движения;</a:t>
            </a:r>
          </a:p>
          <a:p>
            <a:pPr marL="342900" lvl="0" indent="-342900" algn="just" fontAlgn="base">
              <a:lnSpc>
                <a:spcPct val="8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3600" i="1" u="sng" kern="0" dirty="0">
                <a:solidFill>
                  <a:schemeClr val="tx1"/>
                </a:solidFill>
                <a:latin typeface="Times New Roman"/>
              </a:rPr>
              <a:t>Скорость передвижения тележки</a:t>
            </a:r>
            <a:r>
              <a:rPr lang="ru-RU" altLang="ru-RU" sz="3600" kern="0" dirty="0">
                <a:solidFill>
                  <a:schemeClr val="tx1"/>
                </a:solidFill>
                <a:latin typeface="Times New Roman"/>
              </a:rPr>
              <a:t> (</a:t>
            </a:r>
            <a:r>
              <a:rPr lang="en-US" altLang="ru-RU" sz="3600" kern="0" dirty="0">
                <a:solidFill>
                  <a:schemeClr val="tx1"/>
                </a:solidFill>
                <a:latin typeface="Times New Roman"/>
              </a:rPr>
              <a:t>V</a:t>
            </a:r>
            <a:r>
              <a:rPr lang="ru-RU" altLang="ru-RU" sz="3600" kern="0" dirty="0">
                <a:solidFill>
                  <a:schemeClr val="tx1"/>
                </a:solidFill>
                <a:latin typeface="Times New Roman"/>
              </a:rPr>
              <a:t>т, м/мин) – скорость передвижения грузовой тележки в установившемся режиме движения;</a:t>
            </a:r>
          </a:p>
          <a:p>
            <a:pPr marL="342900" lvl="0" indent="-342900" algn="just" fontAlgn="base">
              <a:lnSpc>
                <a:spcPct val="8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3600" i="1" u="sng" kern="0" dirty="0">
                <a:solidFill>
                  <a:schemeClr val="tx1"/>
                </a:solidFill>
                <a:latin typeface="Times New Roman"/>
              </a:rPr>
              <a:t>Общая масса </a:t>
            </a:r>
            <a:r>
              <a:rPr lang="ru-RU" altLang="ru-RU" sz="3600" i="1" kern="0" dirty="0">
                <a:solidFill>
                  <a:schemeClr val="tx1"/>
                </a:solidFill>
                <a:latin typeface="Times New Roman"/>
              </a:rPr>
              <a:t>(</a:t>
            </a:r>
            <a:r>
              <a:rPr lang="en-US" altLang="ru-RU" sz="3600" i="1" kern="0" dirty="0">
                <a:solidFill>
                  <a:schemeClr val="tx1"/>
                </a:solidFill>
                <a:latin typeface="Times New Roman"/>
              </a:rPr>
              <a:t>G</a:t>
            </a:r>
            <a:r>
              <a:rPr lang="en-US" altLang="ru-RU" sz="3600" i="1" kern="0" baseline="-25000" dirty="0">
                <a:solidFill>
                  <a:schemeClr val="tx1"/>
                </a:solidFill>
                <a:latin typeface="Times New Roman"/>
              </a:rPr>
              <a:t>0</a:t>
            </a:r>
            <a:r>
              <a:rPr lang="ru-RU" altLang="ru-RU" sz="3600" kern="0" dirty="0">
                <a:solidFill>
                  <a:schemeClr val="tx1"/>
                </a:solidFill>
                <a:latin typeface="Times New Roman"/>
              </a:rPr>
              <a:t>,</a:t>
            </a:r>
            <a:r>
              <a:rPr lang="ru-RU" altLang="ru-RU" sz="3600" i="1" kern="0" dirty="0">
                <a:solidFill>
                  <a:schemeClr val="tx1"/>
                </a:solidFill>
                <a:latin typeface="Times New Roman"/>
              </a:rPr>
              <a:t> </a:t>
            </a:r>
            <a:r>
              <a:rPr lang="ru-RU" altLang="ru-RU" sz="3600" kern="0" dirty="0">
                <a:solidFill>
                  <a:schemeClr val="tx1"/>
                </a:solidFill>
                <a:latin typeface="Times New Roman"/>
              </a:rPr>
              <a:t>т</a:t>
            </a:r>
            <a:r>
              <a:rPr lang="ru-RU" altLang="ru-RU" sz="3600" i="1" kern="0" dirty="0">
                <a:solidFill>
                  <a:schemeClr val="tx1"/>
                </a:solidFill>
                <a:latin typeface="Times New Roman"/>
              </a:rPr>
              <a:t>) – </a:t>
            </a:r>
            <a:r>
              <a:rPr lang="ru-RU" altLang="ru-RU" sz="3600" kern="0" dirty="0">
                <a:solidFill>
                  <a:schemeClr val="tx1"/>
                </a:solidFill>
                <a:latin typeface="Times New Roman"/>
              </a:rPr>
              <a:t>полная масса крана.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4074976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88640"/>
            <a:ext cx="8280919" cy="1143000"/>
          </a:xfrm>
        </p:spPr>
        <p:txBody>
          <a:bodyPr/>
          <a:lstStyle/>
          <a:p>
            <a:r>
              <a:rPr lang="ru-RU" sz="4100" dirty="0">
                <a:solidFill>
                  <a:schemeClr val="tx1"/>
                </a:solidFill>
                <a:effectLst/>
                <a:latin typeface="Franklin Gothic Book"/>
              </a:rPr>
              <a:t>2. Электрооборудование  кранов</a:t>
            </a:r>
            <a:endParaRPr lang="ru-RU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87624" y="2204864"/>
            <a:ext cx="6400800" cy="34747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1026" name="Picture 2" descr="https://do.74.ru/preview/do/b22e8a5b37e7ec998779b5cf931fd2cc_1478890112_699_29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1556792"/>
            <a:ext cx="8475413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218272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332656"/>
            <a:ext cx="8712968" cy="3873584"/>
          </a:xfrm>
        </p:spPr>
        <p:txBody>
          <a:bodyPr>
            <a:noAutofit/>
          </a:bodyPr>
          <a:lstStyle/>
          <a:p>
            <a:pPr marL="420624" lvl="0" indent="-384048" algn="just">
              <a:spcAft>
                <a:spcPts val="0"/>
              </a:spcAft>
              <a:buClr>
                <a:srgbClr val="6EA0B0"/>
              </a:buClr>
              <a:buSzPct val="80000"/>
              <a:buNone/>
            </a:pPr>
            <a:r>
              <a:rPr lang="ru-RU" sz="2800" dirty="0">
                <a:solidFill>
                  <a:schemeClr val="tx1"/>
                </a:solidFill>
                <a:latin typeface="Arial"/>
              </a:rPr>
              <a:t>Электрооборудование крана состоит из электродвигателей, пускорегулирующей и защитной аппаратуры, конечных выключателей, гибкого </a:t>
            </a:r>
            <a:r>
              <a:rPr lang="ru-RU" sz="2800" dirty="0" err="1">
                <a:solidFill>
                  <a:schemeClr val="tx1"/>
                </a:solidFill>
                <a:latin typeface="Arial"/>
              </a:rPr>
              <a:t>токопровода</a:t>
            </a:r>
            <a:r>
              <a:rPr lang="ru-RU" sz="2800" dirty="0">
                <a:solidFill>
                  <a:schemeClr val="tx1"/>
                </a:solidFill>
                <a:latin typeface="Arial"/>
              </a:rPr>
              <a:t>, токосъемников, кабелей и проводов.</a:t>
            </a:r>
          </a:p>
          <a:p>
            <a:pPr marL="420624" lvl="0" indent="-384048" algn="just">
              <a:spcAft>
                <a:spcPts val="0"/>
              </a:spcAft>
              <a:buClr>
                <a:srgbClr val="6EA0B0"/>
              </a:buClr>
              <a:buSzPct val="80000"/>
              <a:buNone/>
            </a:pPr>
            <a:r>
              <a:rPr lang="ru-RU" sz="2800" dirty="0">
                <a:solidFill>
                  <a:schemeClr val="tx1"/>
                </a:solidFill>
                <a:latin typeface="Arial"/>
              </a:rPr>
              <a:t>		</a:t>
            </a:r>
            <a:r>
              <a:rPr lang="ru-RU" sz="2400" dirty="0">
                <a:solidFill>
                  <a:schemeClr val="tx1"/>
                </a:solidFill>
                <a:latin typeface="Arial"/>
              </a:rPr>
              <a:t>На кранах управления с пола, шкаф управления устанавливается на концевой балке. Шкаф управления состоит из </a:t>
            </a:r>
            <a:r>
              <a:rPr lang="ru-RU" sz="2400" dirty="0" err="1">
                <a:solidFill>
                  <a:schemeClr val="tx1"/>
                </a:solidFill>
                <a:latin typeface="Arial"/>
              </a:rPr>
              <a:t>токоподвода</a:t>
            </a:r>
            <a:r>
              <a:rPr lang="ru-RU" sz="2400" dirty="0">
                <a:solidFill>
                  <a:schemeClr val="tx1"/>
                </a:solidFill>
                <a:latin typeface="Arial"/>
              </a:rPr>
              <a:t>, токосъемников, осветительной и сигнальной аппаратуры, кабелей и проводов</a:t>
            </a:r>
            <a:r>
              <a:rPr lang="ru-RU" sz="2800" dirty="0">
                <a:solidFill>
                  <a:schemeClr val="tx1"/>
                </a:solidFill>
                <a:latin typeface="Arial"/>
              </a:rPr>
              <a:t>.</a:t>
            </a:r>
          </a:p>
          <a:p>
            <a:pPr algn="just"/>
            <a:endParaRPr lang="ru-RU" sz="2800" dirty="0"/>
          </a:p>
        </p:txBody>
      </p:sp>
      <p:pic>
        <p:nvPicPr>
          <p:cNvPr id="4" name="Picture 2" descr="C:\Users\Александр\Desktop\electromotor_kranovye_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4365104"/>
            <a:ext cx="4123776" cy="2304256"/>
          </a:xfrm>
          <a:prstGeom prst="rect">
            <a:avLst/>
          </a:prstGeom>
          <a:noFill/>
        </p:spPr>
      </p:pic>
      <p:pic>
        <p:nvPicPr>
          <p:cNvPr id="5" name="Picture 3" descr="C:\Users\Александр\Desktop\14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372200" y="4299020"/>
            <a:ext cx="2592288" cy="24364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700920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1520" y="260648"/>
            <a:ext cx="8568952" cy="1224136"/>
          </a:xfrm>
        </p:spPr>
        <p:txBody>
          <a:bodyPr/>
          <a:lstStyle/>
          <a:p>
            <a:r>
              <a:rPr lang="ru-RU" altLang="ru-RU" sz="3200" b="0" kern="0" dirty="0">
                <a:solidFill>
                  <a:srgbClr val="C00000"/>
                </a:solidFill>
                <a:effectLst/>
                <a:latin typeface="Arial"/>
              </a:rPr>
              <a:t>1.1 </a:t>
            </a:r>
            <a:r>
              <a:rPr lang="ru-RU" altLang="ru-RU" sz="3200" kern="0" dirty="0">
                <a:solidFill>
                  <a:srgbClr val="C00000"/>
                </a:solidFill>
                <a:effectLst/>
                <a:latin typeface="Arial"/>
              </a:rPr>
              <a:t>Назначение и область применения кранов. Классификация кранов</a:t>
            </a:r>
            <a:endParaRPr lang="ru-RU" dirty="0">
              <a:solidFill>
                <a:srgbClr val="C0000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563888" y="1772816"/>
            <a:ext cx="5464696" cy="4680520"/>
          </a:xfrm>
        </p:spPr>
        <p:txBody>
          <a:bodyPr>
            <a:normAutofit/>
          </a:bodyPr>
          <a:lstStyle/>
          <a:p>
            <a:pPr marL="0" lvl="0" indent="0" algn="just" fontAlgn="base">
              <a:spcBef>
                <a:spcPct val="0"/>
              </a:spcBef>
              <a:spcAft>
                <a:spcPct val="0"/>
              </a:spcAft>
              <a:buClrTx/>
              <a:buSzTx/>
              <a:buNone/>
            </a:pPr>
            <a:r>
              <a:rPr kumimoji="1" lang="ru-RU" altLang="ru-RU" sz="3200" b="1" dirty="0">
                <a:solidFill>
                  <a:schemeClr val="tx1"/>
                </a:solidFill>
                <a:latin typeface="Times New Roman" pitchFamily="18" charset="0"/>
              </a:rPr>
              <a:t>Кран грузоподъемный</a:t>
            </a:r>
            <a:r>
              <a:rPr kumimoji="1" lang="ru-RU" altLang="ru-RU" sz="3200" dirty="0">
                <a:solidFill>
                  <a:schemeClr val="tx1"/>
                </a:solidFill>
                <a:latin typeface="Times New Roman" pitchFamily="18" charset="0"/>
              </a:rPr>
              <a:t> — это машина циклического действия, предназначенная для подъёма и перемещения груза в пространстве, подвешенного с помощью крюка или удерживаемого другими грузозахватными органами.</a:t>
            </a:r>
          </a:p>
          <a:p>
            <a:endParaRPr lang="ru-RU" dirty="0"/>
          </a:p>
        </p:txBody>
      </p:sp>
      <p:pic>
        <p:nvPicPr>
          <p:cNvPr id="2050" name="Picture 2" descr="https://photos-a-kl.kcdn.kz/b6/c48cabd5f4da9dbcc7d79093de5247/1-full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1412776"/>
            <a:ext cx="3123547" cy="2530326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sam-sebe-prorab.ru/wp-content/uploads/2015/04/Kran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55575" y="4438732"/>
            <a:ext cx="3336305" cy="2224203"/>
          </a:xfrm>
          <a:prstGeom prst="rect">
            <a:avLst/>
          </a:prstGeom>
          <a:noFill/>
          <a:ln w="28575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928127129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332656"/>
            <a:ext cx="8640960" cy="3474720"/>
          </a:xfrm>
        </p:spPr>
        <p:txBody>
          <a:bodyPr>
            <a:normAutofit/>
          </a:bodyPr>
          <a:lstStyle/>
          <a:p>
            <a:pPr marL="420624" lvl="0" indent="-384048" algn="just">
              <a:spcAft>
                <a:spcPts val="0"/>
              </a:spcAft>
              <a:buClr>
                <a:srgbClr val="6EA0B0"/>
              </a:buClr>
              <a:buSzPct val="80000"/>
              <a:buNone/>
            </a:pPr>
            <a:r>
              <a:rPr lang="ru-RU" sz="2400" dirty="0">
                <a:solidFill>
                  <a:schemeClr val="tx1"/>
                </a:solidFill>
                <a:latin typeface="Arial"/>
              </a:rPr>
              <a:t>Питание электрооборудования крана осуществляется от цеховой сети переменного тока напряжением 380 В. Трехфазный переменный ток подводится к крану с помощью гибкого кабеля, троллеев и токоприемников. Питание </a:t>
            </a:r>
            <a:r>
              <a:rPr lang="ru-RU" sz="2400" dirty="0" err="1">
                <a:solidFill>
                  <a:schemeClr val="tx1"/>
                </a:solidFill>
                <a:latin typeface="Arial"/>
              </a:rPr>
              <a:t>электротали</a:t>
            </a:r>
            <a:r>
              <a:rPr lang="ru-RU" sz="2400" dirty="0">
                <a:solidFill>
                  <a:schemeClr val="tx1"/>
                </a:solidFill>
                <a:latin typeface="Arial"/>
              </a:rPr>
              <a:t> осуществляется через гибкий кабель, который подвешивается посредством скользящих зажимов к натянутой вдоль моста струне.</a:t>
            </a:r>
          </a:p>
          <a:p>
            <a:pPr algn="just"/>
            <a:endParaRPr lang="ru-RU" dirty="0"/>
          </a:p>
        </p:txBody>
      </p:sp>
      <p:pic>
        <p:nvPicPr>
          <p:cNvPr id="4" name="Picture 2" descr="C:\Users\Александр\Desktop\11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23528" y="3284984"/>
            <a:ext cx="2933701" cy="215265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683568" y="5681606"/>
            <a:ext cx="8222438" cy="9048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20624" lvl="0" indent="-384048">
              <a:spcBef>
                <a:spcPct val="20000"/>
              </a:spcBef>
              <a:buClr>
                <a:srgbClr val="6EA0B0"/>
              </a:buClr>
              <a:buSzPct val="80000"/>
            </a:pPr>
            <a:r>
              <a:rPr lang="ru-RU" sz="2400" dirty="0">
                <a:latin typeface="Arial"/>
              </a:rPr>
              <a:t>троллей                </a:t>
            </a:r>
          </a:p>
          <a:p>
            <a:pPr marL="420624" lvl="0" indent="-384048">
              <a:spcBef>
                <a:spcPct val="20000"/>
              </a:spcBef>
              <a:buClr>
                <a:srgbClr val="6EA0B0"/>
              </a:buClr>
              <a:buSzPct val="80000"/>
            </a:pPr>
            <a:r>
              <a:rPr lang="ru-RU" sz="2400" dirty="0">
                <a:latin typeface="Arial"/>
              </a:rPr>
              <a:t>				  </a:t>
            </a:r>
            <a:r>
              <a:rPr lang="ru-RU" sz="2400" dirty="0" err="1">
                <a:latin typeface="Arial"/>
              </a:rPr>
              <a:t>электроталь</a:t>
            </a:r>
            <a:r>
              <a:rPr lang="ru-RU" sz="2400" dirty="0">
                <a:latin typeface="Arial"/>
              </a:rPr>
              <a:t>                кран балка                     </a:t>
            </a:r>
          </a:p>
        </p:txBody>
      </p:sp>
      <p:pic>
        <p:nvPicPr>
          <p:cNvPr id="6" name="Picture 4" descr="C:\Users\Александр\Desktop\telfer8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26851" y="3068960"/>
            <a:ext cx="2620680" cy="3168352"/>
          </a:xfrm>
          <a:prstGeom prst="rect">
            <a:avLst/>
          </a:prstGeom>
          <a:noFill/>
        </p:spPr>
      </p:pic>
      <p:pic>
        <p:nvPicPr>
          <p:cNvPr id="7" name="Picture 3" descr="C:\Users\Александр\Desktop\images3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856634" y="3121525"/>
            <a:ext cx="3049372" cy="228408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606371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95536" y="332656"/>
            <a:ext cx="8496944" cy="3474720"/>
          </a:xfrm>
        </p:spPr>
        <p:txBody>
          <a:bodyPr>
            <a:normAutofit/>
          </a:bodyPr>
          <a:lstStyle/>
          <a:p>
            <a:pPr marL="420624" lvl="0" indent="-384048" algn="just">
              <a:spcAft>
                <a:spcPts val="0"/>
              </a:spcAft>
              <a:buClr>
                <a:srgbClr val="6EA0B0"/>
              </a:buClr>
              <a:buSzPct val="80000"/>
              <a:buNone/>
            </a:pPr>
            <a:r>
              <a:rPr lang="ru-RU" sz="2300" dirty="0">
                <a:solidFill>
                  <a:schemeClr val="tx1"/>
                </a:solidFill>
                <a:latin typeface="Arial"/>
              </a:rPr>
              <a:t>Провода, двигатели и аппаратуру защищают от действия токов короткого замыкания плавкими предохранителями, которые отключают поврежденный участок цепи при коротком замыкании. На кранах для защиты трансформаторов безопасности и цепей управления применяют трубчатые предохранители типа ПР-2, имеющие два габарита: первый на напряжение до 220 В, второй — на напряжение до 500 В. Эти предохранители рассчитаны на номинальные токи от 6 до 600 А.</a:t>
            </a:r>
          </a:p>
          <a:p>
            <a:endParaRPr lang="ru-RU" dirty="0"/>
          </a:p>
        </p:txBody>
      </p:sp>
      <p:pic>
        <p:nvPicPr>
          <p:cNvPr id="4" name="Picture 2" descr="C:\Users\Александр\Desktop\10347698_w640_h640_pr2tehno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55776" y="3777518"/>
            <a:ext cx="4957865" cy="282598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96631035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60648"/>
            <a:ext cx="8568952" cy="3474720"/>
          </a:xfrm>
        </p:spPr>
        <p:txBody>
          <a:bodyPr>
            <a:normAutofit/>
          </a:bodyPr>
          <a:lstStyle/>
          <a:p>
            <a:pPr marL="420624" lvl="0" indent="-384048" algn="just">
              <a:spcAft>
                <a:spcPts val="0"/>
              </a:spcAft>
              <a:buClr>
                <a:srgbClr val="6EA0B0"/>
              </a:buClr>
              <a:buSzPct val="80000"/>
              <a:buNone/>
            </a:pPr>
            <a:r>
              <a:rPr lang="ru-RU" sz="2400" dirty="0">
                <a:solidFill>
                  <a:schemeClr val="tx1"/>
                </a:solidFill>
                <a:latin typeface="Arial"/>
              </a:rPr>
              <a:t>Более совершенный вид защиты крановых установок — воздушные автоматические выключатели или автоматы. Их устанавливают для защиты главных троллеев внизу на кабеле, который питает троллеи.  Электродвигатели на кране защищают с помощью максимальных реле, предусмотренных на крановой защитной панели.</a:t>
            </a:r>
          </a:p>
          <a:p>
            <a:pPr marL="420624" lvl="0" indent="-384048" algn="just">
              <a:spcAft>
                <a:spcPts val="0"/>
              </a:spcAft>
              <a:buClr>
                <a:srgbClr val="6EA0B0"/>
              </a:buClr>
              <a:buSzPct val="80000"/>
              <a:buNone/>
            </a:pPr>
            <a:r>
              <a:rPr lang="ru-RU" sz="2400" dirty="0">
                <a:solidFill>
                  <a:schemeClr val="tx1"/>
                </a:solidFill>
                <a:latin typeface="Arial"/>
              </a:rPr>
              <a:t>		Автоматы рассчитаны на номинальный ток от 15 до 1000 А как постоянный, так и переменный.</a:t>
            </a:r>
          </a:p>
          <a:p>
            <a:endParaRPr lang="ru-RU" dirty="0"/>
          </a:p>
        </p:txBody>
      </p:sp>
      <p:pic>
        <p:nvPicPr>
          <p:cNvPr id="4" name="Picture 2" descr="C:\Users\Александр\Desktop\2196-web_CZ_SK_EN_DE_RU_HU_PL_UA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95536" y="3933056"/>
            <a:ext cx="2321116" cy="2808312"/>
          </a:xfrm>
          <a:prstGeom prst="rect">
            <a:avLst/>
          </a:prstGeom>
          <a:noFill/>
        </p:spPr>
      </p:pic>
      <p:pic>
        <p:nvPicPr>
          <p:cNvPr id="6" name="Picture 3" descr="C:\Users\Александр\Desktop\Avtomaticheskie-vozdushnye-vykluchateli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3908280"/>
            <a:ext cx="5017169" cy="281366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5874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260648"/>
            <a:ext cx="8712968" cy="2160240"/>
          </a:xfrm>
        </p:spPr>
        <p:txBody>
          <a:bodyPr/>
          <a:lstStyle/>
          <a:p>
            <a:pPr marL="420624" lvl="0" indent="-384048" algn="just">
              <a:spcAft>
                <a:spcPts val="0"/>
              </a:spcAft>
              <a:buClr>
                <a:srgbClr val="6EA0B0"/>
              </a:buClr>
              <a:buSzPct val="80000"/>
              <a:buNone/>
            </a:pPr>
            <a:r>
              <a:rPr lang="ru-RU" sz="2400" dirty="0">
                <a:solidFill>
                  <a:schemeClr val="tx1"/>
                </a:solidFill>
                <a:latin typeface="Arial"/>
              </a:rPr>
              <a:t>Для приведения в действие рабочих механизмов мостовых кранов применяют трехфазные асинхронные двигатели переменного тока или двигатели постоянного тока последовательного или параллельного возбуждения. </a:t>
            </a:r>
          </a:p>
          <a:p>
            <a:endParaRPr lang="ru-RU" dirty="0"/>
          </a:p>
        </p:txBody>
      </p:sp>
      <p:pic>
        <p:nvPicPr>
          <p:cNvPr id="4" name="Picture 2" descr="C:\Users\Александр\Desktop\with-phase-rotor-induction-motors-3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15616" y="1916832"/>
            <a:ext cx="6840760" cy="48217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325110075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taly.ru/gruzopodemnoe-oborudovanie/raschet-elektricheskoi-tali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4680520" cy="31187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http://altaital.ru/wp-content/uploads/2012/04/INX7eLSLNi0-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64088" y="1484784"/>
            <a:ext cx="3672408" cy="48965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https://images.kz.prom.st/29539330_w640_h640_118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150791" y="3596009"/>
            <a:ext cx="2554932" cy="3145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986232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179512" y="260648"/>
            <a:ext cx="8713788" cy="6263977"/>
          </a:xfrm>
        </p:spPr>
        <p:txBody>
          <a:bodyPr>
            <a:normAutofit/>
          </a:bodyPr>
          <a:lstStyle/>
          <a:p>
            <a:pPr marL="420624" lvl="0" indent="-384048" algn="just">
              <a:spcAft>
                <a:spcPts val="0"/>
              </a:spcAft>
              <a:buClr>
                <a:srgbClr val="6EA0B0"/>
              </a:buClr>
              <a:buSzPct val="80000"/>
              <a:buNone/>
            </a:pPr>
            <a:r>
              <a:rPr lang="en-US" sz="2800" dirty="0">
                <a:solidFill>
                  <a:schemeClr val="tx1"/>
                </a:solidFill>
                <a:latin typeface="Arial"/>
              </a:rPr>
              <a:t>		</a:t>
            </a:r>
            <a:r>
              <a:rPr lang="ru-RU" sz="2800" dirty="0">
                <a:solidFill>
                  <a:schemeClr val="tx1"/>
                </a:solidFill>
                <a:latin typeface="Arial"/>
              </a:rPr>
              <a:t>Обычно мостовой кран оборудован тремя или четырьмя двигателями кранового типа, один из которых установлен на раме моста и служит для его передвижения по подкрановым балкам, а два других — на грузоподъемной тележке и служат для передвижения тележки вдоль моста и для подъема—опускания груза. Питание электродвигателя моста осуществляется от главных троллеев, прокладываемых вдоль подкрановых балок. Электродвигатель передвижения тележки питается от вспомогательных троллеев, проложенных вдоль моста.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175554927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C:\Users\Александр\Desktop\04-shema-ustroistva-krana-odnobalochonogo-opornogo-mostovogo_model_EL-C-pripodnyatyi.gif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0249" y="332656"/>
            <a:ext cx="8549679" cy="5688632"/>
          </a:xfrm>
          <a:prstGeom prst="rect">
            <a:avLst/>
          </a:prstGeom>
          <a:noFill/>
          <a:ln w="3810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xmlns="" val="351450735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323528" y="188640"/>
            <a:ext cx="8496943" cy="1143000"/>
          </a:xfrm>
        </p:spPr>
        <p:txBody>
          <a:bodyPr/>
          <a:lstStyle/>
          <a:p>
            <a:r>
              <a:rPr lang="ru-RU" altLang="ru-RU" sz="3200" kern="0" dirty="0">
                <a:solidFill>
                  <a:srgbClr val="C00000"/>
                </a:solidFill>
                <a:effectLst/>
                <a:latin typeface="Arial"/>
              </a:rPr>
              <a:t>Режимы работы электродвигателей кранов</a:t>
            </a:r>
            <a:endParaRPr lang="ru-RU" dirty="0">
              <a:solidFill>
                <a:srgbClr val="C00000"/>
              </a:solidFill>
              <a:effectLst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467544" y="1340768"/>
            <a:ext cx="8280920" cy="4968552"/>
          </a:xfrm>
        </p:spPr>
        <p:txBody>
          <a:bodyPr>
            <a:noAutofit/>
          </a:bodyPr>
          <a:lstStyle/>
          <a:p>
            <a:pPr marL="342900" lvl="0" indent="-342900" algn="just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3200" kern="0" dirty="0">
                <a:solidFill>
                  <a:schemeClr val="tx1"/>
                </a:solidFill>
                <a:latin typeface="Times New Roman"/>
              </a:rPr>
              <a:t>Допустимые внешние нагрузки на электродвигатель крана определяются степенью его нагрева, а следовательно, зависят от режима его работы. Различают три основных номинальных режима работы крановых электродвигателей:</a:t>
            </a:r>
          </a:p>
          <a:p>
            <a:pPr marL="342900" lvl="0" indent="-342900" algn="just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endParaRPr lang="ru-RU" altLang="ru-RU" sz="3200" i="1" kern="0" dirty="0">
              <a:solidFill>
                <a:schemeClr val="tx1"/>
              </a:solidFill>
              <a:latin typeface="Times New Roman"/>
            </a:endParaRPr>
          </a:p>
          <a:p>
            <a:pPr marL="342900" lvl="0" indent="-342900" algn="just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3200" i="1" kern="0" dirty="0">
                <a:solidFill>
                  <a:schemeClr val="tx1"/>
                </a:solidFill>
                <a:latin typeface="Times New Roman"/>
              </a:rPr>
              <a:t>продолжительный</a:t>
            </a:r>
            <a:r>
              <a:rPr lang="ru-RU" altLang="ru-RU" sz="3200" kern="0" dirty="0">
                <a:solidFill>
                  <a:schemeClr val="tx1"/>
                </a:solidFill>
                <a:latin typeface="Times New Roman"/>
              </a:rPr>
              <a:t> (</a:t>
            </a:r>
            <a:r>
              <a:rPr lang="en-US" altLang="ru-RU" sz="3200" kern="0" dirty="0">
                <a:solidFill>
                  <a:schemeClr val="tx1"/>
                </a:solidFill>
                <a:latin typeface="Times New Roman"/>
              </a:rPr>
              <a:t>S</a:t>
            </a:r>
            <a:r>
              <a:rPr lang="ru-RU" altLang="ru-RU" sz="3200" kern="0" baseline="-25000" dirty="0">
                <a:solidFill>
                  <a:schemeClr val="tx1"/>
                </a:solidFill>
                <a:latin typeface="Times New Roman"/>
              </a:rPr>
              <a:t>1</a:t>
            </a:r>
            <a:r>
              <a:rPr lang="ru-RU" altLang="ru-RU" sz="3200" kern="0" dirty="0">
                <a:solidFill>
                  <a:schemeClr val="tx1"/>
                </a:solidFill>
                <a:latin typeface="Times New Roman"/>
              </a:rPr>
              <a:t>), при котором двигатель работает в течение длительного времени без выключения и его нагрев при постоянной внешней нагрузке, соответствующей номинальной мощности, не превышает допустимой температуры нагрева обмоток;</a:t>
            </a:r>
            <a:endParaRPr lang="ru-RU" altLang="ru-RU" sz="3200" i="1" kern="0" dirty="0">
              <a:solidFill>
                <a:schemeClr val="tx1"/>
              </a:solidFill>
              <a:latin typeface="Times New Roman"/>
            </a:endParaRPr>
          </a:p>
          <a:p>
            <a:endParaRPr lang="ru-RU" sz="3200" dirty="0"/>
          </a:p>
        </p:txBody>
      </p:sp>
    </p:spTree>
    <p:extLst>
      <p:ext uri="{BB962C8B-B14F-4D97-AF65-F5344CB8AC3E}">
        <p14:creationId xmlns:p14="http://schemas.microsoft.com/office/powerpoint/2010/main" xmlns="" val="196439473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731520"/>
            <a:ext cx="8568952" cy="3474720"/>
          </a:xfrm>
        </p:spPr>
        <p:txBody>
          <a:bodyPr>
            <a:noAutofit/>
          </a:bodyPr>
          <a:lstStyle/>
          <a:p>
            <a:pPr marL="342900" lvl="0" indent="-342900" algn="just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3200" i="1" kern="0" dirty="0">
                <a:solidFill>
                  <a:schemeClr val="tx1"/>
                </a:solidFill>
                <a:latin typeface="Times New Roman"/>
              </a:rPr>
              <a:t>кратковременный</a:t>
            </a:r>
            <a:r>
              <a:rPr lang="ru-RU" altLang="ru-RU" sz="3200" kern="0" dirty="0">
                <a:solidFill>
                  <a:schemeClr val="tx1"/>
                </a:solidFill>
                <a:latin typeface="Times New Roman"/>
              </a:rPr>
              <a:t> (</a:t>
            </a:r>
            <a:r>
              <a:rPr lang="en-US" altLang="ru-RU" sz="3200" kern="0" dirty="0">
                <a:solidFill>
                  <a:schemeClr val="tx1"/>
                </a:solidFill>
                <a:latin typeface="Times New Roman"/>
              </a:rPr>
              <a:t>S</a:t>
            </a:r>
            <a:r>
              <a:rPr lang="ru-RU" altLang="ru-RU" sz="3200" kern="0" baseline="-25000" dirty="0">
                <a:solidFill>
                  <a:schemeClr val="tx1"/>
                </a:solidFill>
                <a:latin typeface="Times New Roman"/>
              </a:rPr>
              <a:t>2</a:t>
            </a:r>
            <a:r>
              <a:rPr lang="ru-RU" altLang="ru-RU" sz="3200" kern="0" dirty="0">
                <a:solidFill>
                  <a:schemeClr val="tx1"/>
                </a:solidFill>
                <a:latin typeface="Times New Roman"/>
              </a:rPr>
              <a:t>) с длительностью работы двигателя при постоянной внешней нагрузке в течение 10, 30, 60 и 90 мин с последующим перерывом в работе до полного остывания;</a:t>
            </a:r>
          </a:p>
          <a:p>
            <a:pPr marL="342900" lvl="0" indent="-342900" algn="just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endParaRPr lang="ru-RU" altLang="ru-RU" sz="3200" i="1" kern="0" dirty="0">
              <a:solidFill>
                <a:schemeClr val="tx1"/>
              </a:solidFill>
              <a:latin typeface="Times New Roman"/>
            </a:endParaRPr>
          </a:p>
          <a:p>
            <a:pPr marL="342900" lvl="0" indent="-342900" algn="just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3200" i="1" kern="0" dirty="0">
                <a:solidFill>
                  <a:schemeClr val="tx1"/>
                </a:solidFill>
                <a:latin typeface="Times New Roman"/>
              </a:rPr>
              <a:t>повторно-кратковременный</a:t>
            </a:r>
            <a:r>
              <a:rPr lang="ru-RU" altLang="ru-RU" sz="3200" kern="0" dirty="0">
                <a:solidFill>
                  <a:schemeClr val="tx1"/>
                </a:solidFill>
                <a:latin typeface="Times New Roman"/>
              </a:rPr>
              <a:t> (</a:t>
            </a:r>
            <a:r>
              <a:rPr lang="en-US" altLang="ru-RU" sz="3200" kern="0" dirty="0">
                <a:solidFill>
                  <a:schemeClr val="tx1"/>
                </a:solidFill>
                <a:latin typeface="Times New Roman"/>
              </a:rPr>
              <a:t>S</a:t>
            </a:r>
            <a:r>
              <a:rPr lang="ru-RU" altLang="ru-RU" sz="3200" kern="0" baseline="-25000" dirty="0">
                <a:solidFill>
                  <a:schemeClr val="tx1"/>
                </a:solidFill>
                <a:latin typeface="Times New Roman"/>
              </a:rPr>
              <a:t>3</a:t>
            </a:r>
            <a:r>
              <a:rPr lang="ru-RU" altLang="ru-RU" sz="3200" kern="0" dirty="0">
                <a:solidFill>
                  <a:schemeClr val="tx1"/>
                </a:solidFill>
                <a:latin typeface="Times New Roman"/>
              </a:rPr>
              <a:t>), представляющий собой длительно-повторяющиеся циклы работы двигателя при продолжительности цикла 10 мин.</a:t>
            </a:r>
          </a:p>
          <a:p>
            <a:pPr algn="just"/>
            <a:endParaRPr lang="ru-RU" sz="32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16528284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xmlns="" id="{6275F229-E423-FB54-BE42-F672C66BF7BC}"/>
              </a:ext>
            </a:extLst>
          </p:cNvPr>
          <p:cNvSpPr txBox="1"/>
          <p:nvPr/>
        </p:nvSpPr>
        <p:spPr>
          <a:xfrm>
            <a:off x="3779912" y="332656"/>
            <a:ext cx="5112568" cy="6186309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28575">
            <a:solidFill>
              <a:schemeClr val="accent6">
                <a:lumMod val="75000"/>
              </a:schemeClr>
            </a:solidFill>
          </a:ln>
        </p:spPr>
        <p:txBody>
          <a:bodyPr wrap="square">
            <a:spAutoFit/>
          </a:bodyPr>
          <a:lstStyle/>
          <a:p>
            <a:pPr algn="l"/>
            <a:r>
              <a:rPr lang="ru-RU" b="0" i="0" dirty="0">
                <a:solidFill>
                  <a:srgbClr val="424B5E"/>
                </a:solidFill>
                <a:effectLst/>
                <a:latin typeface="Open Sans" panose="020B0606030504020204" pitchFamily="34" charset="0"/>
              </a:rPr>
              <a:t>Электродвигатель крановый ДMTF 112-6 (5,0/925) IM1001, с фазным ротором предназначен для работы в режиме S3 от сети переменного тока 50Гц, напряжением 380В </a:t>
            </a:r>
          </a:p>
          <a:p>
            <a:pPr algn="l"/>
            <a:r>
              <a:rPr lang="ru-RU" b="0" i="0" dirty="0">
                <a:solidFill>
                  <a:srgbClr val="424B5E"/>
                </a:solidFill>
                <a:effectLst/>
                <a:latin typeface="Open Sans" panose="020B0606030504020204" pitchFamily="34" charset="0"/>
              </a:rPr>
              <a:t>Стандартная степень защиты - IP44</a:t>
            </a:r>
          </a:p>
          <a:p>
            <a:pPr algn="l"/>
            <a:r>
              <a:rPr lang="ru-RU" b="0" i="0" dirty="0">
                <a:solidFill>
                  <a:srgbClr val="424B5E"/>
                </a:solidFill>
                <a:effectLst/>
                <a:latin typeface="Open Sans" panose="020B0606030504020204" pitchFamily="34" charset="0"/>
              </a:rPr>
              <a:t>Климатическое исполнение и категория размещения - У1</a:t>
            </a:r>
          </a:p>
          <a:p>
            <a:pPr algn="l"/>
            <a:r>
              <a:rPr lang="ru-RU" b="0" i="0" dirty="0">
                <a:solidFill>
                  <a:srgbClr val="424B5E"/>
                </a:solidFill>
                <a:effectLst/>
                <a:latin typeface="Open Sans" panose="020B0606030504020204" pitchFamily="34" charset="0"/>
              </a:rPr>
              <a:t>Номинальная продолжительность включения - 40%</a:t>
            </a:r>
          </a:p>
          <a:p>
            <a:pPr algn="l"/>
            <a:r>
              <a:rPr lang="ru-RU" b="0" i="0" dirty="0">
                <a:solidFill>
                  <a:srgbClr val="424B5E"/>
                </a:solidFill>
                <a:effectLst/>
                <a:latin typeface="Open Sans" panose="020B0606030504020204" pitchFamily="34" charset="0"/>
              </a:rPr>
              <a:t>Номинальная мощность - 5,0 кВт</a:t>
            </a:r>
          </a:p>
          <a:p>
            <a:pPr algn="l"/>
            <a:r>
              <a:rPr lang="ru-RU" b="0" i="0" dirty="0">
                <a:solidFill>
                  <a:srgbClr val="424B5E"/>
                </a:solidFill>
                <a:effectLst/>
                <a:latin typeface="Open Sans" panose="020B0606030504020204" pitchFamily="34" charset="0"/>
              </a:rPr>
              <a:t>Частота вращения - 925 об/мин</a:t>
            </a:r>
          </a:p>
          <a:p>
            <a:pPr algn="l"/>
            <a:r>
              <a:rPr lang="ru-RU" b="0" i="0" dirty="0">
                <a:solidFill>
                  <a:srgbClr val="424B5E"/>
                </a:solidFill>
                <a:effectLst/>
                <a:latin typeface="Open Sans" panose="020B0606030504020204" pitchFamily="34" charset="0"/>
              </a:rPr>
              <a:t>Статор   380 В   /   14,7 А</a:t>
            </a:r>
          </a:p>
          <a:p>
            <a:pPr algn="l"/>
            <a:r>
              <a:rPr lang="ru-RU" b="0" i="0" dirty="0">
                <a:solidFill>
                  <a:srgbClr val="424B5E"/>
                </a:solidFill>
                <a:effectLst/>
                <a:latin typeface="Open Sans" panose="020B0606030504020204" pitchFamily="34" charset="0"/>
              </a:rPr>
              <a:t>Ротор   210 В   /   15,7 А</a:t>
            </a:r>
          </a:p>
          <a:p>
            <a:pPr algn="l"/>
            <a:r>
              <a:rPr lang="ru-RU" b="0" i="0" dirty="0">
                <a:solidFill>
                  <a:srgbClr val="424B5E"/>
                </a:solidFill>
                <a:effectLst/>
                <a:latin typeface="Open Sans" panose="020B0606030504020204" pitchFamily="34" charset="0"/>
              </a:rPr>
              <a:t>Конструктивное исполнение: IМ1001- на лапах с одним цилиндрическим концом вала</a:t>
            </a:r>
          </a:p>
          <a:p>
            <a:pPr algn="l"/>
            <a:r>
              <a:rPr lang="ru-RU" b="0" i="0" dirty="0">
                <a:solidFill>
                  <a:srgbClr val="424B5E"/>
                </a:solidFill>
                <a:effectLst/>
                <a:latin typeface="Open Sans" panose="020B0606030504020204" pitchFamily="34" charset="0"/>
              </a:rPr>
              <a:t>Диаметр вала - 35 мм</a:t>
            </a:r>
          </a:p>
          <a:p>
            <a:pPr algn="l"/>
            <a:r>
              <a:rPr lang="ru-RU" b="0" i="0" dirty="0">
                <a:solidFill>
                  <a:srgbClr val="424B5E"/>
                </a:solidFill>
                <a:effectLst/>
                <a:latin typeface="Open Sans" panose="020B0606030504020204" pitchFamily="34" charset="0"/>
              </a:rPr>
              <a:t>Длина вала - 80 мм</a:t>
            </a:r>
          </a:p>
          <a:p>
            <a:pPr algn="l"/>
            <a:r>
              <a:rPr lang="ru-RU" b="0" i="0" dirty="0">
                <a:solidFill>
                  <a:srgbClr val="424B5E"/>
                </a:solidFill>
                <a:effectLst/>
                <a:latin typeface="Open Sans" panose="020B0606030504020204" pitchFamily="34" charset="0"/>
              </a:rPr>
              <a:t>Высота вала - 132 мм</a:t>
            </a:r>
          </a:p>
          <a:p>
            <a:pPr algn="l"/>
            <a:r>
              <a:rPr lang="ru-RU" b="0" i="0" dirty="0">
                <a:solidFill>
                  <a:srgbClr val="424B5E"/>
                </a:solidFill>
                <a:effectLst/>
                <a:latin typeface="Open Sans" panose="020B0606030504020204" pitchFamily="34" charset="0"/>
              </a:rPr>
              <a:t>Длина по центрам отверстий лап - 235 мм</a:t>
            </a:r>
          </a:p>
          <a:p>
            <a:pPr algn="l"/>
            <a:r>
              <a:rPr lang="ru-RU" b="0" i="0" dirty="0">
                <a:solidFill>
                  <a:srgbClr val="424B5E"/>
                </a:solidFill>
                <a:effectLst/>
                <a:latin typeface="Open Sans" panose="020B0606030504020204" pitchFamily="34" charset="0"/>
              </a:rPr>
              <a:t>Ширина по центрам отверстий лап - 220 мм</a:t>
            </a:r>
          </a:p>
          <a:p>
            <a:pPr algn="l"/>
            <a:r>
              <a:rPr lang="ru-RU" b="0" i="0" dirty="0">
                <a:solidFill>
                  <a:srgbClr val="424B5E"/>
                </a:solidFill>
                <a:effectLst/>
                <a:latin typeface="Open Sans" panose="020B0606030504020204" pitchFamily="34" charset="0"/>
              </a:rPr>
              <a:t>Масса - 110 кг</a:t>
            </a:r>
          </a:p>
        </p:txBody>
      </p:sp>
      <p:pic>
        <p:nvPicPr>
          <p:cNvPr id="1028" name="Picture 4">
            <a:extLst>
              <a:ext uri="{FF2B5EF4-FFF2-40B4-BE49-F238E27FC236}">
                <a16:creationId xmlns:a16="http://schemas.microsoft.com/office/drawing/2014/main" xmlns="" id="{CAE5607F-7AC2-8CD0-E6B1-CA211A56855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3384376" cy="2419594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>
            <a:extLst>
              <a:ext uri="{FF2B5EF4-FFF2-40B4-BE49-F238E27FC236}">
                <a16:creationId xmlns:a16="http://schemas.microsoft.com/office/drawing/2014/main" xmlns="" id="{7B211DBF-C0D4-8768-4864-2AE63687FA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541023"/>
            <a:ext cx="2819834" cy="3168352"/>
          </a:xfrm>
          <a:prstGeom prst="rect">
            <a:avLst/>
          </a:prstGeom>
          <a:noFill/>
          <a:ln w="28575">
            <a:solidFill>
              <a:schemeClr val="tx1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765381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287337" y="496094"/>
            <a:ext cx="8569325" cy="5865812"/>
          </a:xfrm>
          <a:solidFill>
            <a:schemeClr val="accent4">
              <a:lumMod val="40000"/>
              <a:lumOff val="60000"/>
            </a:schemeClr>
          </a:solidFill>
          <a:ln w="28575">
            <a:solidFill>
              <a:srgbClr val="C00000"/>
            </a:solidFill>
          </a:ln>
        </p:spPr>
        <p:txBody>
          <a:bodyPr>
            <a:normAutofit/>
          </a:bodyPr>
          <a:lstStyle/>
          <a:p>
            <a:pPr marL="342900" lvl="0" indent="-342900" fontAlgn="base">
              <a:lnSpc>
                <a:spcPct val="9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2400" kern="0" dirty="0">
                <a:solidFill>
                  <a:schemeClr val="tx1"/>
                </a:solidFill>
                <a:latin typeface="Times New Roman"/>
              </a:rPr>
              <a:t> </a:t>
            </a:r>
            <a:r>
              <a:rPr lang="ru-RU" altLang="ru-RU" sz="2800" kern="0" dirty="0">
                <a:solidFill>
                  <a:schemeClr val="tx1"/>
                </a:solidFill>
                <a:latin typeface="Times New Roman"/>
              </a:rPr>
              <a:t>Грузоподъемные краны относятся к классу машин, без которых немыслимо современное производство с перемещением грузов различной массы.</a:t>
            </a:r>
          </a:p>
          <a:p>
            <a:pPr marL="342900" lvl="0" indent="-342900" fontAlgn="base">
              <a:lnSpc>
                <a:spcPct val="9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2800" kern="0" dirty="0">
                <a:solidFill>
                  <a:schemeClr val="tx1"/>
                </a:solidFill>
                <a:latin typeface="Times New Roman"/>
              </a:rPr>
              <a:t>Область применения грузоподъемных кранов:</a:t>
            </a:r>
          </a:p>
          <a:p>
            <a:pPr marL="342900" lvl="0" indent="-342900" fontAlgn="base">
              <a:lnSpc>
                <a:spcPct val="90000"/>
              </a:lnSpc>
              <a:spcAft>
                <a:spcPct val="0"/>
              </a:spcAft>
              <a:buClr>
                <a:srgbClr val="FFCC66"/>
              </a:buClr>
              <a:buSzPct val="75000"/>
              <a:buNone/>
            </a:pPr>
            <a:r>
              <a:rPr lang="ru-RU" altLang="ru-RU" sz="2800" kern="0" dirty="0">
                <a:solidFill>
                  <a:schemeClr val="tx1"/>
                </a:solidFill>
                <a:latin typeface="Times New Roman"/>
              </a:rPr>
              <a:t>        - в строительстве,</a:t>
            </a:r>
          </a:p>
          <a:p>
            <a:pPr marL="342900" lvl="0" indent="-342900" fontAlgn="base">
              <a:lnSpc>
                <a:spcPct val="90000"/>
              </a:lnSpc>
              <a:spcAft>
                <a:spcPct val="0"/>
              </a:spcAft>
              <a:buClr>
                <a:srgbClr val="FFCC66"/>
              </a:buClr>
              <a:buSzPct val="75000"/>
              <a:buNone/>
            </a:pPr>
            <a:r>
              <a:rPr lang="ru-RU" altLang="ru-RU" sz="2800" kern="0" dirty="0">
                <a:solidFill>
                  <a:schemeClr val="tx1"/>
                </a:solidFill>
                <a:latin typeface="Times New Roman"/>
              </a:rPr>
              <a:t>        - при загрузке и выгрузке судов в портах,</a:t>
            </a:r>
          </a:p>
          <a:p>
            <a:pPr marL="342900" lvl="0" indent="-342900" fontAlgn="base">
              <a:lnSpc>
                <a:spcPct val="90000"/>
              </a:lnSpc>
              <a:spcAft>
                <a:spcPct val="0"/>
              </a:spcAft>
              <a:buClr>
                <a:srgbClr val="FFCC66"/>
              </a:buClr>
              <a:buSzPct val="75000"/>
              <a:buNone/>
            </a:pPr>
            <a:r>
              <a:rPr lang="ru-RU" altLang="ru-RU" sz="2800" kern="0" dirty="0">
                <a:solidFill>
                  <a:schemeClr val="tx1"/>
                </a:solidFill>
                <a:latin typeface="Times New Roman"/>
              </a:rPr>
              <a:t>        - на железнодорожных станциях и складах,</a:t>
            </a:r>
          </a:p>
          <a:p>
            <a:pPr marL="342900" lvl="0" indent="-342900" fontAlgn="base">
              <a:lnSpc>
                <a:spcPct val="90000"/>
              </a:lnSpc>
              <a:spcAft>
                <a:spcPct val="0"/>
              </a:spcAft>
              <a:buClr>
                <a:srgbClr val="FFCC66"/>
              </a:buClr>
              <a:buSzPct val="75000"/>
              <a:buNone/>
            </a:pPr>
            <a:r>
              <a:rPr lang="ru-RU" altLang="ru-RU" sz="2800" kern="0" dirty="0">
                <a:solidFill>
                  <a:schemeClr val="tx1"/>
                </a:solidFill>
                <a:latin typeface="Times New Roman"/>
              </a:rPr>
              <a:t>        - на горных и металлургических предприятиях,</a:t>
            </a:r>
          </a:p>
          <a:p>
            <a:pPr marL="342900" lvl="0" indent="-342900" fontAlgn="base">
              <a:lnSpc>
                <a:spcPct val="90000"/>
              </a:lnSpc>
              <a:spcAft>
                <a:spcPct val="0"/>
              </a:spcAft>
              <a:buClr>
                <a:srgbClr val="FFCC66"/>
              </a:buClr>
              <a:buSzPct val="75000"/>
              <a:buNone/>
            </a:pPr>
            <a:r>
              <a:rPr lang="ru-RU" altLang="ru-RU" sz="2800" kern="0" dirty="0">
                <a:solidFill>
                  <a:schemeClr val="tx1"/>
                </a:solidFill>
                <a:latin typeface="Times New Roman"/>
              </a:rPr>
              <a:t>        - во всех отраслях машиностроительной промышленности.</a:t>
            </a:r>
          </a:p>
          <a:p>
            <a:pPr marL="342900" lvl="0" indent="-342900" fontAlgn="base">
              <a:lnSpc>
                <a:spcPct val="9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2800" kern="0" dirty="0">
                <a:solidFill>
                  <a:schemeClr val="tx1"/>
                </a:solidFill>
                <a:latin typeface="Times New Roman"/>
              </a:rPr>
              <a:t>В машиностроении кроме погрузочно-разгрузочных операций краны могут выполнять роль внутрицехового или межцехового транспорта.</a:t>
            </a: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93219039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profgbo.ru/wp-content/uploads/4/b/5/4b56582fa995c861b2241040e75ea62d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1520" y="260648"/>
            <a:ext cx="8604448" cy="6166522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684" name="Picture 4" descr="https://m-gen.ru/800/600/http/extxe.com/wp-content/uploads/2021/07/asinhronnyj-dvigatel.jpe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06113" y="620688"/>
            <a:ext cx="8806073" cy="5400600"/>
          </a:xfrm>
          <a:prstGeom prst="rect">
            <a:avLst/>
          </a:prstGeom>
          <a:noFill/>
          <a:ln w="38100">
            <a:solidFill>
              <a:schemeClr val="tx1"/>
            </a:solidFill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332656"/>
            <a:ext cx="8712968" cy="1440160"/>
          </a:xfrm>
        </p:spPr>
        <p:txBody>
          <a:bodyPr/>
          <a:lstStyle/>
          <a:p>
            <a:pPr algn="ctr"/>
            <a:r>
              <a:rPr lang="ru-RU" altLang="ru-RU" sz="3200" kern="0" dirty="0">
                <a:solidFill>
                  <a:srgbClr val="C00000"/>
                </a:solidFill>
                <a:effectLst/>
                <a:latin typeface="Times New Roman" pitchFamily="18" charset="0"/>
                <a:cs typeface="Times New Roman" pitchFamily="18" charset="0"/>
              </a:rPr>
              <a:t>По характеру нагрузки электродвигателей кранов различают две основные группы приводов механизмов:</a:t>
            </a:r>
            <a:endParaRPr lang="ru-RU" sz="3200" dirty="0">
              <a:solidFill>
                <a:srgbClr val="C00000"/>
              </a:solidFill>
              <a:effectLst/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323528" y="2276872"/>
            <a:ext cx="8568952" cy="4320480"/>
          </a:xfrm>
        </p:spPr>
        <p:txBody>
          <a:bodyPr>
            <a:normAutofit/>
          </a:bodyPr>
          <a:lstStyle/>
          <a:p>
            <a:pPr marL="342900" lvl="0" indent="-342900" algn="just" fontAlgn="base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2800" i="1" u="sng" kern="0" dirty="0">
                <a:solidFill>
                  <a:schemeClr val="tx1"/>
                </a:solidFill>
                <a:latin typeface="Times New Roman"/>
              </a:rPr>
              <a:t>подъема груза</a:t>
            </a:r>
            <a:r>
              <a:rPr lang="ru-RU" altLang="ru-RU" sz="2800" kern="0" dirty="0">
                <a:solidFill>
                  <a:schemeClr val="tx1"/>
                </a:solidFill>
                <a:latin typeface="Times New Roman"/>
              </a:rPr>
              <a:t>, работа которого характеризуется </a:t>
            </a:r>
          </a:p>
          <a:p>
            <a:pPr marL="0" lvl="0" indent="0" algn="just" fontAlgn="base">
              <a:lnSpc>
                <a:spcPct val="80000"/>
              </a:lnSpc>
              <a:spcBef>
                <a:spcPts val="0"/>
              </a:spcBef>
              <a:spcAft>
                <a:spcPct val="0"/>
              </a:spcAft>
              <a:buClr>
                <a:srgbClr val="FFCC66"/>
              </a:buClr>
              <a:buSzPct val="75000"/>
              <a:buNone/>
            </a:pPr>
            <a:r>
              <a:rPr lang="ru-RU" altLang="ru-RU" sz="2800" kern="0" dirty="0">
                <a:solidFill>
                  <a:schemeClr val="tx1"/>
                </a:solidFill>
                <a:latin typeface="Times New Roman"/>
              </a:rPr>
              <a:t>	относительно небольшим временем разгона (около 1с) 	при соответствии номинальной внешней нагрузки и 	крутящего момента двигателя; </a:t>
            </a:r>
          </a:p>
          <a:p>
            <a:pPr marL="0" lvl="0" indent="0" algn="just" fontAlgn="base">
              <a:lnSpc>
                <a:spcPct val="80000"/>
              </a:lnSpc>
              <a:spcAft>
                <a:spcPct val="0"/>
              </a:spcAft>
              <a:buClr>
                <a:srgbClr val="FFCC66"/>
              </a:buClr>
              <a:buSzPct val="75000"/>
              <a:buNone/>
            </a:pPr>
            <a:endParaRPr lang="ru-RU" altLang="ru-RU" sz="2800" kern="0" dirty="0">
              <a:solidFill>
                <a:schemeClr val="tx1"/>
              </a:solidFill>
              <a:latin typeface="Times New Roman"/>
            </a:endParaRPr>
          </a:p>
          <a:p>
            <a:pPr marL="342900" lvl="0" indent="-342900" algn="just" fontAlgn="base">
              <a:lnSpc>
                <a:spcPct val="8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2800" i="1" u="sng" kern="0" dirty="0">
                <a:solidFill>
                  <a:schemeClr val="tx1"/>
                </a:solidFill>
                <a:latin typeface="Times New Roman"/>
              </a:rPr>
              <a:t>передвижения</a:t>
            </a:r>
            <a:r>
              <a:rPr lang="ru-RU" altLang="ru-RU" sz="2800" kern="0" dirty="0">
                <a:solidFill>
                  <a:schemeClr val="tx1"/>
                </a:solidFill>
                <a:latin typeface="Times New Roman"/>
              </a:rPr>
              <a:t>, работа которого отличается высокими значениями инерционных масс и относительно большим временем разгона (8—10 с) при больших значениях пусковых моментов и тока.</a:t>
            </a:r>
          </a:p>
          <a:p>
            <a:pPr marL="342900" lvl="0" indent="-342900" algn="just" fontAlgn="base">
              <a:lnSpc>
                <a:spcPct val="8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endParaRPr lang="ru-RU" altLang="ru-RU" sz="2400" kern="0" dirty="0">
              <a:solidFill>
                <a:schemeClr val="tx1"/>
              </a:solidFill>
              <a:latin typeface="Times New Roman"/>
            </a:endParaRPr>
          </a:p>
          <a:p>
            <a:endParaRPr lang="ru-RU" sz="2600" dirty="0"/>
          </a:p>
        </p:txBody>
      </p:sp>
    </p:spTree>
    <p:extLst>
      <p:ext uri="{BB962C8B-B14F-4D97-AF65-F5344CB8AC3E}">
        <p14:creationId xmlns:p14="http://schemas.microsoft.com/office/powerpoint/2010/main" xmlns="" val="32846791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9982" y="188640"/>
            <a:ext cx="8712967" cy="1143000"/>
          </a:xfrm>
        </p:spPr>
        <p:txBody>
          <a:bodyPr/>
          <a:lstStyle/>
          <a:p>
            <a:pPr algn="ctr"/>
            <a:r>
              <a:rPr lang="ru-RU" altLang="ru-RU" sz="2800" kern="0" dirty="0">
                <a:solidFill>
                  <a:srgbClr val="C00000"/>
                </a:solidFill>
                <a:effectLst/>
                <a:latin typeface="Arial"/>
              </a:rPr>
              <a:t>Различают два режима работы механизмов: двигательный и тормозной</a:t>
            </a:r>
            <a:endParaRPr lang="ru-RU" dirty="0">
              <a:solidFill>
                <a:srgbClr val="C0000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251520" y="4653136"/>
            <a:ext cx="8712968" cy="2016224"/>
          </a:xfrm>
        </p:spPr>
        <p:txBody>
          <a:bodyPr>
            <a:normAutofit/>
          </a:bodyPr>
          <a:lstStyle/>
          <a:p>
            <a:pPr marL="0" lvl="0" indent="0" algn="just" fontAlgn="base">
              <a:lnSpc>
                <a:spcPct val="80000"/>
              </a:lnSpc>
              <a:spcAft>
                <a:spcPct val="0"/>
              </a:spcAft>
              <a:buClr>
                <a:srgbClr val="FFCC66"/>
              </a:buClr>
              <a:buSzPct val="75000"/>
              <a:buNone/>
            </a:pPr>
            <a:r>
              <a:rPr lang="ru-RU" altLang="ru-RU" sz="2400" kern="0" dirty="0">
                <a:solidFill>
                  <a:schemeClr val="tx1"/>
                </a:solidFill>
                <a:latin typeface="Times New Roman"/>
              </a:rPr>
              <a:t>При </a:t>
            </a:r>
            <a:r>
              <a:rPr lang="ru-RU" altLang="ru-RU" sz="2400" i="1" kern="0" dirty="0">
                <a:solidFill>
                  <a:schemeClr val="tx1"/>
                </a:solidFill>
                <a:latin typeface="Times New Roman"/>
              </a:rPr>
              <a:t>двигательном режиме</a:t>
            </a:r>
            <a:r>
              <a:rPr lang="ru-RU" altLang="ru-RU" sz="2400" kern="0" dirty="0">
                <a:solidFill>
                  <a:schemeClr val="tx1"/>
                </a:solidFill>
                <a:latin typeface="Times New Roman"/>
              </a:rPr>
              <a:t> работы, когда двигатель преодолевает момент сил сопротивления </a:t>
            </a:r>
            <a:r>
              <a:rPr lang="ru-RU" altLang="ru-RU" sz="2400" i="1" kern="0" dirty="0">
                <a:solidFill>
                  <a:schemeClr val="tx1"/>
                </a:solidFill>
                <a:latin typeface="Times New Roman"/>
              </a:rPr>
              <a:t>М</a:t>
            </a:r>
            <a:r>
              <a:rPr lang="ru-RU" altLang="ru-RU" sz="2400" kern="0" baseline="-25000" dirty="0">
                <a:solidFill>
                  <a:schemeClr val="tx1"/>
                </a:solidFill>
                <a:latin typeface="Times New Roman"/>
              </a:rPr>
              <a:t>С</a:t>
            </a:r>
            <a:r>
              <a:rPr lang="ru-RU" altLang="ru-RU" sz="2400" kern="0" dirty="0">
                <a:solidFill>
                  <a:schemeClr val="tx1"/>
                </a:solidFill>
                <a:latin typeface="Times New Roman"/>
              </a:rPr>
              <a:t> в механизме, крутящий момент на валу ротора </a:t>
            </a:r>
            <a:r>
              <a:rPr lang="ru-RU" altLang="ru-RU" sz="2400" i="1" kern="0" dirty="0">
                <a:solidFill>
                  <a:schemeClr val="tx1"/>
                </a:solidFill>
                <a:latin typeface="Times New Roman"/>
              </a:rPr>
              <a:t>М</a:t>
            </a:r>
            <a:r>
              <a:rPr lang="ru-RU" altLang="ru-RU" sz="2400" kern="0" baseline="-25000" dirty="0">
                <a:solidFill>
                  <a:schemeClr val="tx1"/>
                </a:solidFill>
                <a:latin typeface="Times New Roman"/>
              </a:rPr>
              <a:t>ДВ</a:t>
            </a:r>
            <a:r>
              <a:rPr lang="ru-RU" altLang="ru-RU" sz="2400" kern="0" dirty="0">
                <a:solidFill>
                  <a:schemeClr val="tx1"/>
                </a:solidFill>
                <a:latin typeface="Times New Roman"/>
              </a:rPr>
              <a:t> направлен в сторону его вращения </a:t>
            </a:r>
            <a:r>
              <a:rPr lang="en-US" altLang="ru-RU" sz="2400" i="1" kern="0" dirty="0">
                <a:solidFill>
                  <a:schemeClr val="tx1"/>
                </a:solidFill>
                <a:latin typeface="Times New Roman"/>
              </a:rPr>
              <a:t>n</a:t>
            </a:r>
            <a:r>
              <a:rPr lang="ru-RU" altLang="ru-RU" sz="2400" kern="0" dirty="0">
                <a:solidFill>
                  <a:schemeClr val="tx1"/>
                </a:solidFill>
                <a:latin typeface="Times New Roman"/>
              </a:rPr>
              <a:t>, например, при подъеме груза или передвижения крана. В этом случае крутящий момент двигателя положителен, а момент сил сопротивления – отрицателен рис. а. б.</a:t>
            </a:r>
          </a:p>
          <a:p>
            <a:pPr algn="just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4" name="Picture 6" descr="7"/>
          <p:cNvPicPr>
            <a:picLocks noChangeAspect="1" noChangeArrowheads="1"/>
          </p:cNvPicPr>
          <p:nvPr/>
        </p:nvPicPr>
        <p:blipFill>
          <a:blip r:embed="rId2" cstate="print">
            <a:lum bright="-42000" contrast="66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2266" y="1340768"/>
            <a:ext cx="6248400" cy="3214688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1063096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4294967295"/>
          </p:nvPr>
        </p:nvSpPr>
        <p:spPr>
          <a:xfrm>
            <a:off x="179512" y="3284984"/>
            <a:ext cx="8785225" cy="3475038"/>
          </a:xfrm>
        </p:spPr>
        <p:txBody>
          <a:bodyPr>
            <a:normAutofit lnSpcReduction="10000"/>
          </a:bodyPr>
          <a:lstStyle/>
          <a:p>
            <a:pPr marL="342900" lvl="0" indent="-342900" algn="just" fontAlgn="base">
              <a:lnSpc>
                <a:spcPct val="9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2800" kern="0" dirty="0">
                <a:solidFill>
                  <a:schemeClr val="tx1"/>
                </a:solidFill>
                <a:latin typeface="Times New Roman"/>
              </a:rPr>
              <a:t>В случае ограничения скорости опускания тяжелого груза (рис.</a:t>
            </a:r>
            <a:r>
              <a:rPr lang="en-US" altLang="ru-RU" sz="2800" kern="0" dirty="0">
                <a:solidFill>
                  <a:schemeClr val="tx1"/>
                </a:solidFill>
                <a:latin typeface="Times New Roman"/>
              </a:rPr>
              <a:t> </a:t>
            </a:r>
            <a:r>
              <a:rPr lang="ru-RU" altLang="ru-RU" sz="2800" kern="0" dirty="0">
                <a:solidFill>
                  <a:schemeClr val="tx1"/>
                </a:solidFill>
                <a:latin typeface="Times New Roman"/>
              </a:rPr>
              <a:t>в) или наличия попутного ветра, помогающего передвижению крана (рис. г), когда двигатель противодействует движению, момент двигателя </a:t>
            </a:r>
            <a:r>
              <a:rPr lang="ru-RU" altLang="ru-RU" sz="2800" i="1" kern="0" dirty="0">
                <a:solidFill>
                  <a:schemeClr val="tx1"/>
                </a:solidFill>
                <a:latin typeface="Times New Roman"/>
              </a:rPr>
              <a:t>М</a:t>
            </a:r>
            <a:r>
              <a:rPr lang="ru-RU" altLang="ru-RU" sz="2800" kern="0" baseline="-25000" dirty="0">
                <a:solidFill>
                  <a:schemeClr val="tx1"/>
                </a:solidFill>
                <a:latin typeface="Times New Roman"/>
              </a:rPr>
              <a:t>ДВ</a:t>
            </a:r>
            <a:r>
              <a:rPr lang="ru-RU" altLang="ru-RU" sz="2800" kern="0" dirty="0">
                <a:solidFill>
                  <a:schemeClr val="tx1"/>
                </a:solidFill>
                <a:latin typeface="Times New Roman"/>
              </a:rPr>
              <a:t> становится отрицательным, а момент сил сопротивления </a:t>
            </a:r>
            <a:r>
              <a:rPr lang="ru-RU" altLang="ru-RU" sz="2800" i="1" kern="0" dirty="0">
                <a:solidFill>
                  <a:schemeClr val="tx1"/>
                </a:solidFill>
                <a:latin typeface="Times New Roman"/>
              </a:rPr>
              <a:t>М</a:t>
            </a:r>
            <a:r>
              <a:rPr lang="ru-RU" altLang="ru-RU" sz="2800" kern="0" baseline="-25000" dirty="0">
                <a:solidFill>
                  <a:schemeClr val="tx1"/>
                </a:solidFill>
                <a:latin typeface="Times New Roman"/>
              </a:rPr>
              <a:t>С</a:t>
            </a:r>
            <a:r>
              <a:rPr lang="ru-RU" altLang="ru-RU" sz="2800" kern="0" dirty="0">
                <a:solidFill>
                  <a:schemeClr val="tx1"/>
                </a:solidFill>
                <a:latin typeface="Times New Roman"/>
              </a:rPr>
              <a:t> — положительным.</a:t>
            </a:r>
          </a:p>
          <a:p>
            <a:pPr marL="342900" lvl="0" indent="-342900" algn="just" fontAlgn="base">
              <a:lnSpc>
                <a:spcPct val="9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2800" kern="0" dirty="0">
                <a:solidFill>
                  <a:schemeClr val="tx1"/>
                </a:solidFill>
                <a:latin typeface="Times New Roman"/>
              </a:rPr>
              <a:t> Режим работы двигателя, при котором крутящий момент на валу ротора противоположен направлению его вращения, называют </a:t>
            </a:r>
            <a:r>
              <a:rPr lang="ru-RU" altLang="ru-RU" sz="2800" i="1" kern="0" dirty="0">
                <a:solidFill>
                  <a:schemeClr val="tx1"/>
                </a:solidFill>
                <a:latin typeface="Times New Roman"/>
              </a:rPr>
              <a:t>тормозным</a:t>
            </a:r>
            <a:r>
              <a:rPr lang="ru-RU" altLang="ru-RU" sz="2800" kern="0" dirty="0">
                <a:solidFill>
                  <a:schemeClr val="tx1"/>
                </a:solidFill>
                <a:latin typeface="Times New Roman"/>
              </a:rPr>
              <a:t>. </a:t>
            </a:r>
          </a:p>
          <a:p>
            <a:pPr algn="just"/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6" name="Picture 4" descr="7"/>
          <p:cNvPicPr>
            <a:picLocks noChangeAspect="1" noChangeArrowheads="1"/>
          </p:cNvPicPr>
          <p:nvPr/>
        </p:nvPicPr>
        <p:blipFill>
          <a:blip r:embed="rId2" cstate="print">
            <a:lum bright="-54000" contrast="78000"/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5000" y="228599"/>
            <a:ext cx="5547320" cy="2854375"/>
          </a:xfrm>
          <a:prstGeom prst="rect">
            <a:avLst/>
          </a:prstGeom>
          <a:noFill/>
          <a:ln w="38100">
            <a:solidFill>
              <a:srgbClr val="C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77145113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5013176"/>
            <a:ext cx="8591872" cy="1289080"/>
          </a:xfrm>
        </p:spPr>
        <p:txBody>
          <a:bodyPr/>
          <a:lstStyle/>
          <a:p>
            <a:pPr algn="ctr"/>
            <a:r>
              <a:rPr kumimoji="1" lang="en-US" altLang="ru-RU" sz="3200" b="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Самый</a:t>
            </a:r>
            <a:r>
              <a:rPr kumimoji="1" lang="en-US" altLang="ru-RU" sz="3200" b="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1" lang="en-US" altLang="ru-RU" sz="3200" b="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большой</a:t>
            </a:r>
            <a:r>
              <a:rPr kumimoji="1" lang="en-US" altLang="ru-RU" sz="3200" b="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1" lang="en-US" altLang="ru-RU" sz="3200" b="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гидравлический</a:t>
            </a:r>
            <a:r>
              <a:rPr kumimoji="1" lang="en-US" altLang="ru-RU" sz="3200" b="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1" lang="en-US" altLang="ru-RU" sz="3200" b="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автокран</a:t>
            </a:r>
            <a:r>
              <a:rPr kumimoji="1" lang="en-US" altLang="ru-RU" sz="3200" b="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. </a:t>
            </a:r>
            <a:r>
              <a:rPr kumimoji="1" lang="ru-RU" altLang="ru-RU" sz="3200" b="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Г</a:t>
            </a:r>
            <a:r>
              <a:rPr kumimoji="1" lang="en-US" altLang="ru-RU" sz="3200" b="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рузоподъёмност</a:t>
            </a:r>
            <a:r>
              <a:rPr kumimoji="1" lang="ru-RU" altLang="ru-RU" sz="3200" b="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ь</a:t>
            </a:r>
            <a:r>
              <a:rPr kumimoji="1" lang="en-US" altLang="ru-RU" sz="3200" b="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1200 </a:t>
            </a:r>
            <a:r>
              <a:rPr kumimoji="1" lang="en-US" altLang="ru-RU" sz="3200" b="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тонн</a:t>
            </a:r>
            <a:r>
              <a:rPr kumimoji="1" lang="en-US" altLang="ru-RU" sz="3200" b="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, </a:t>
            </a:r>
            <a:r>
              <a:rPr kumimoji="1" lang="en-US" altLang="ru-RU" sz="3200" b="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вылет</a:t>
            </a:r>
            <a:r>
              <a:rPr kumimoji="1" lang="en-US" altLang="ru-RU" sz="3200" b="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1" lang="en-US" altLang="ru-RU" sz="3200" b="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стрелы</a:t>
            </a:r>
            <a:r>
              <a:rPr kumimoji="1" lang="en-US" altLang="ru-RU" sz="3200" b="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</a:t>
            </a:r>
            <a:r>
              <a:rPr kumimoji="1" lang="en-US" altLang="ru-RU" sz="3200" b="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до</a:t>
            </a:r>
            <a:r>
              <a:rPr kumimoji="1" lang="en-US" altLang="ru-RU" sz="3200" b="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 100 </a:t>
            </a:r>
            <a:r>
              <a:rPr kumimoji="1" lang="en-US" altLang="ru-RU" sz="3200" b="0" dirty="0" err="1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метров</a:t>
            </a:r>
            <a:r>
              <a:rPr kumimoji="1" lang="en-US" altLang="ru-RU" sz="3200" b="0" dirty="0">
                <a:solidFill>
                  <a:schemeClr val="tx1"/>
                </a:solidFill>
                <a:effectLst/>
                <a:latin typeface="Times New Roman" pitchFamily="18" charset="0"/>
                <a:ea typeface="+mn-ea"/>
                <a:cs typeface="+mn-cs"/>
              </a:rPr>
              <a:t>.</a:t>
            </a:r>
            <a:endParaRPr lang="ru-RU" sz="3200" dirty="0">
              <a:solidFill>
                <a:schemeClr val="tx1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5" descr="090225_ltm11200-1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3400" y="381000"/>
            <a:ext cx="8382000" cy="434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31681895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404664"/>
            <a:ext cx="8424935" cy="1143000"/>
          </a:xfrm>
        </p:spPr>
        <p:txBody>
          <a:bodyPr/>
          <a:lstStyle/>
          <a:p>
            <a:r>
              <a:rPr lang="ru-RU" altLang="ru-RU" sz="3200" kern="0" dirty="0">
                <a:solidFill>
                  <a:schemeClr val="tx1"/>
                </a:solidFill>
                <a:effectLst/>
                <a:latin typeface="Arial"/>
              </a:rPr>
              <a:t>Самый малый кран на автомобильном шасси с телескопической стрелой</a:t>
            </a:r>
            <a:r>
              <a:rPr lang="ru-RU" altLang="ru-RU" sz="4000" b="0" kern="0" dirty="0">
                <a:solidFill>
                  <a:schemeClr val="tx1"/>
                </a:solidFill>
                <a:effectLst/>
                <a:latin typeface="Arial"/>
              </a:rPr>
              <a:t> </a:t>
            </a:r>
            <a:endParaRPr lang="ru-RU" dirty="0">
              <a:solidFill>
                <a:schemeClr val="tx1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115616" y="1556792"/>
            <a:ext cx="6400800" cy="3474720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Picture 5" descr="smallest_Teleskop_crane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57765"/>
            <a:ext cx="6120680" cy="500579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476046377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2C2E7879-BF5D-46F4-BD3F-0370FCD8AB56}"/>
              </a:ext>
            </a:extLst>
          </p:cNvPr>
          <p:cNvSpPr txBox="1"/>
          <p:nvPr/>
        </p:nvSpPr>
        <p:spPr>
          <a:xfrm>
            <a:off x="4142024" y="260648"/>
            <a:ext cx="457316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Подключение трехфазного двигателя к трехфазной сети</a:t>
            </a:r>
          </a:p>
        </p:txBody>
      </p:sp>
      <p:pic>
        <p:nvPicPr>
          <p:cNvPr id="1029" name="Picture 5">
            <a:extLst>
              <a:ext uri="{FF2B5EF4-FFF2-40B4-BE49-F238E27FC236}">
                <a16:creationId xmlns:a16="http://schemas.microsoft.com/office/drawing/2014/main" xmlns="" id="{56306281-5314-4B77-801B-52ACD66F66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893" y="1342604"/>
            <a:ext cx="3872369" cy="420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35" name="Picture 11">
            <a:extLst>
              <a:ext uri="{FF2B5EF4-FFF2-40B4-BE49-F238E27FC236}">
                <a16:creationId xmlns:a16="http://schemas.microsoft.com/office/drawing/2014/main" xmlns="" id="{27F78C2E-CAC9-4DCA-B413-595D098FBE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570835" y="2368674"/>
            <a:ext cx="4200363" cy="3379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57846280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7">
            <a:extLst>
              <a:ext uri="{FF2B5EF4-FFF2-40B4-BE49-F238E27FC236}">
                <a16:creationId xmlns:a16="http://schemas.microsoft.com/office/drawing/2014/main" xmlns="" id="{7358FD64-E636-4600-B5DF-6A5D6D5D01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980" y="26881"/>
            <a:ext cx="3553379" cy="3444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>
            <a:extLst>
              <a:ext uri="{FF2B5EF4-FFF2-40B4-BE49-F238E27FC236}">
                <a16:creationId xmlns:a16="http://schemas.microsoft.com/office/drawing/2014/main" xmlns="" id="{96E12B07-47F2-4DEC-99F2-802BAFBAD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77594" y="1700808"/>
            <a:ext cx="6065426" cy="51571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207971299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65CB3F75-3D70-4F45-897B-2FE7B76B60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79512" y="216421"/>
            <a:ext cx="6477707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xmlns="" id="{E6007D9E-9832-4105-B767-28CE98C0089A}"/>
              </a:ext>
            </a:extLst>
          </p:cNvPr>
          <p:cNvSpPr txBox="1"/>
          <p:nvPr/>
        </p:nvSpPr>
        <p:spPr>
          <a:xfrm>
            <a:off x="539552" y="4392997"/>
            <a:ext cx="7403988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solidFill>
                  <a:srgbClr val="C00000"/>
                </a:solidFill>
                <a:latin typeface="YS Text Fallback"/>
              </a:rPr>
              <a:t>Работа всей системы происходит по следующему принципу: одновременно с включением КМ-1, включается КМ-3, подключенный звездой. После плавного пуска двигателя, через определенный промежуток времени, задаваемый реле, происходит переход в обычный рабочий режим. Далее происходит отключение КМ-3 и включение КМ-2 по схеме треугольника.</a:t>
            </a:r>
            <a:endParaRPr lang="ru-RU" sz="2000" dirty="0">
              <a:solidFill>
                <a:srgbClr val="C00000"/>
              </a:solidFill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709C1E62-523E-45BB-BEBC-AEC21B57E0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16420"/>
            <a:ext cx="5972919" cy="40046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9536218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3"/>
          <p:cNvSpPr>
            <a:spLocks noGrp="1"/>
          </p:cNvSpPr>
          <p:nvPr>
            <p:ph type="title"/>
          </p:nvPr>
        </p:nvSpPr>
        <p:spPr>
          <a:xfrm>
            <a:off x="467544" y="465992"/>
            <a:ext cx="7952671" cy="792088"/>
          </a:xfrm>
        </p:spPr>
        <p:txBody>
          <a:bodyPr/>
          <a:lstStyle/>
          <a:p>
            <a:r>
              <a:rPr lang="ru-RU" altLang="ru-RU" sz="3200" kern="0" dirty="0">
                <a:solidFill>
                  <a:srgbClr val="C00000"/>
                </a:solidFill>
                <a:effectLst/>
                <a:latin typeface="Arial"/>
              </a:rPr>
              <a:t>Классификация подъёмных кранов</a:t>
            </a:r>
            <a:endParaRPr lang="ru-RU" dirty="0">
              <a:solidFill>
                <a:srgbClr val="C00000"/>
              </a:solidFill>
              <a:effectLst/>
            </a:endParaRPr>
          </a:p>
        </p:txBody>
      </p:sp>
      <p:sp>
        <p:nvSpPr>
          <p:cNvPr id="5" name="Объект 4"/>
          <p:cNvSpPr>
            <a:spLocks noGrp="1"/>
          </p:cNvSpPr>
          <p:nvPr>
            <p:ph sz="quarter" idx="13"/>
          </p:nvPr>
        </p:nvSpPr>
        <p:spPr>
          <a:xfrm>
            <a:off x="107504" y="2240868"/>
            <a:ext cx="6264696" cy="3456384"/>
          </a:xfrm>
        </p:spPr>
        <p:txBody>
          <a:bodyPr>
            <a:normAutofit/>
          </a:bodyPr>
          <a:lstStyle/>
          <a:p>
            <a:pPr marL="342900" lvl="0" indent="-342900" fontAlgn="base">
              <a:lnSpc>
                <a:spcPct val="9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3200" kern="0" dirty="0">
                <a:solidFill>
                  <a:schemeClr val="tx1"/>
                </a:solidFill>
                <a:latin typeface="Times New Roman"/>
              </a:rPr>
              <a:t>По конструкции</a:t>
            </a:r>
          </a:p>
          <a:p>
            <a:pPr marL="342900" lvl="0" indent="-342900" fontAlgn="base">
              <a:lnSpc>
                <a:spcPct val="9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3200" kern="0" dirty="0">
                <a:solidFill>
                  <a:schemeClr val="tx1"/>
                </a:solidFill>
                <a:latin typeface="Times New Roman"/>
              </a:rPr>
              <a:t>По возможности перемещения</a:t>
            </a:r>
          </a:p>
          <a:p>
            <a:pPr marL="342900" lvl="0" indent="-342900" fontAlgn="base">
              <a:lnSpc>
                <a:spcPct val="9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3200" kern="0" dirty="0">
                <a:solidFill>
                  <a:schemeClr val="tx1"/>
                </a:solidFill>
                <a:latin typeface="Times New Roman"/>
              </a:rPr>
              <a:t>По типу привода</a:t>
            </a:r>
          </a:p>
          <a:p>
            <a:pPr marL="342900" lvl="0" indent="-342900" fontAlgn="base">
              <a:lnSpc>
                <a:spcPct val="9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3200" kern="0" dirty="0">
                <a:solidFill>
                  <a:schemeClr val="tx1"/>
                </a:solidFill>
                <a:latin typeface="Times New Roman"/>
              </a:rPr>
              <a:t>По степени поворота</a:t>
            </a:r>
          </a:p>
          <a:p>
            <a:pPr marL="342900" lvl="0" indent="-342900" fontAlgn="base">
              <a:lnSpc>
                <a:spcPct val="9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3200" kern="0" dirty="0">
                <a:solidFill>
                  <a:schemeClr val="tx1"/>
                </a:solidFill>
                <a:latin typeface="Times New Roman"/>
              </a:rPr>
              <a:t>По типу опоры</a:t>
            </a:r>
          </a:p>
          <a:p>
            <a:pPr marL="342900" lvl="0" indent="-342900" fontAlgn="base">
              <a:lnSpc>
                <a:spcPct val="9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3200" kern="0" dirty="0">
                <a:solidFill>
                  <a:schemeClr val="tx1"/>
                </a:solidFill>
                <a:latin typeface="Times New Roman"/>
              </a:rPr>
              <a:t>По типу грузозахватного органа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  <p:pic>
        <p:nvPicPr>
          <p:cNvPr id="3074" name="Picture 2" descr="http://kran-tale.ru/photos/to/1/3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18903" y="1844824"/>
            <a:ext cx="2898382" cy="4248472"/>
          </a:xfrm>
          <a:prstGeom prst="rect">
            <a:avLst/>
          </a:prstGeom>
          <a:noFill/>
          <a:ln w="28575">
            <a:solidFill>
              <a:srgbClr val="FFC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38041175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44323B10-E056-47A3-BBCC-9D64D0ED963D}"/>
              </a:ext>
            </a:extLst>
          </p:cNvPr>
          <p:cNvSpPr txBox="1"/>
          <p:nvPr/>
        </p:nvSpPr>
        <p:spPr>
          <a:xfrm>
            <a:off x="4465606" y="548680"/>
            <a:ext cx="457089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ru-RU" sz="24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Трехфазный двигатель с магнитным пускателем</a:t>
            </a:r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xmlns="" id="{D915FF75-47F4-4329-9657-038476E0BC0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82"/>
            <a:ext cx="4248472" cy="2795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>
            <a:extLst>
              <a:ext uri="{FF2B5EF4-FFF2-40B4-BE49-F238E27FC236}">
                <a16:creationId xmlns:a16="http://schemas.microsoft.com/office/drawing/2014/main" xmlns="" id="{6F307867-DA96-417D-B0E0-59F0D76F1B5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236514" y="2204864"/>
            <a:ext cx="6905523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08504286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>
            <a:extLst>
              <a:ext uri="{FF2B5EF4-FFF2-40B4-BE49-F238E27FC236}">
                <a16:creationId xmlns:a16="http://schemas.microsoft.com/office/drawing/2014/main" xmlns="" id="{BA517F22-2CAC-4CD2-AA52-5FA261F049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59532" y="260648"/>
            <a:ext cx="8424936" cy="63925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88403318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>
            <a:extLst>
              <a:ext uri="{FF2B5EF4-FFF2-40B4-BE49-F238E27FC236}">
                <a16:creationId xmlns:a16="http://schemas.microsoft.com/office/drawing/2014/main" xmlns="" id="{EDBC08CC-124C-4CE5-B9F1-6998FC94BA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532335"/>
            <a:ext cx="9144000" cy="3793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6143375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>
            <a:extLst>
              <a:ext uri="{FF2B5EF4-FFF2-40B4-BE49-F238E27FC236}">
                <a16:creationId xmlns:a16="http://schemas.microsoft.com/office/drawing/2014/main" xmlns="" id="{6125A6D2-1381-47F9-9C65-A96D38827E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62038" y="857250"/>
            <a:ext cx="7018735" cy="5143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69647078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>
            <a:extLst>
              <a:ext uri="{FF2B5EF4-FFF2-40B4-BE49-F238E27FC236}">
                <a16:creationId xmlns:a16="http://schemas.microsoft.com/office/drawing/2014/main" xmlns="" id="{E274A535-5014-4B16-A0C9-3DE553B2EE1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1082675"/>
            <a:ext cx="9144000" cy="4691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930382616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>
            <a:extLst>
              <a:ext uri="{FF2B5EF4-FFF2-40B4-BE49-F238E27FC236}">
                <a16:creationId xmlns:a16="http://schemas.microsoft.com/office/drawing/2014/main" xmlns="" id="{61594C0A-A3A0-4556-8BC5-4420F79B49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7768" y="148326"/>
            <a:ext cx="8748464" cy="65613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01857580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859868" y="5229200"/>
            <a:ext cx="7621588" cy="1143000"/>
          </a:xfrm>
        </p:spPr>
        <p:txBody>
          <a:bodyPr/>
          <a:lstStyle/>
          <a:p>
            <a:pPr algn="ctr"/>
            <a:r>
              <a:rPr lang="ru-RU" dirty="0">
                <a:solidFill>
                  <a:srgbClr val="C00000"/>
                </a:solidFill>
              </a:rPr>
              <a:t>Спасибо за внимание</a:t>
            </a:r>
          </a:p>
        </p:txBody>
      </p:sp>
      <p:pic>
        <p:nvPicPr>
          <p:cNvPr id="2050" name="Picture 2" descr="https://cdn.fishki.net/upload/post/201512/22/1785606/a0db435331cf2e0436859c53dd75471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23564" y="332656"/>
            <a:ext cx="8262220" cy="4608512"/>
          </a:xfrm>
          <a:prstGeom prst="rect">
            <a:avLst/>
          </a:prstGeom>
          <a:noFill/>
          <a:ln w="38100">
            <a:solidFill>
              <a:srgbClr val="C00000"/>
            </a:solidFill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86353859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197731" y="116632"/>
            <a:ext cx="4928335" cy="1008112"/>
          </a:xfrm>
        </p:spPr>
        <p:txBody>
          <a:bodyPr/>
          <a:lstStyle/>
          <a:p>
            <a:r>
              <a:rPr lang="ru-RU" altLang="ru-RU" sz="4000" kern="0" dirty="0">
                <a:solidFill>
                  <a:srgbClr val="C00000"/>
                </a:solidFill>
                <a:effectLst/>
                <a:latin typeface="Arial"/>
              </a:rPr>
              <a:t>По конструкции:</a:t>
            </a:r>
            <a:endParaRPr lang="ru-RU" dirty="0">
              <a:solidFill>
                <a:srgbClr val="C0000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07504" y="908720"/>
            <a:ext cx="8856984" cy="5832648"/>
          </a:xfrm>
        </p:spPr>
        <p:txBody>
          <a:bodyPr>
            <a:noAutofit/>
          </a:bodyPr>
          <a:lstStyle/>
          <a:p>
            <a:pPr marL="342900" lvl="0" indent="-34290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2600" u="sng" kern="0" dirty="0">
                <a:solidFill>
                  <a:schemeClr val="tx1"/>
                </a:solidFill>
                <a:latin typeface="Times New Roman"/>
              </a:rPr>
              <a:t>Стреловые краны</a:t>
            </a:r>
            <a:r>
              <a:rPr lang="ru-RU" altLang="ru-RU" sz="2600" kern="0" dirty="0">
                <a:solidFill>
                  <a:schemeClr val="tx1"/>
                </a:solidFill>
                <a:latin typeface="Times New Roman"/>
              </a:rPr>
              <a:t>. Грузозахватный орган подвешен к стреле или тележке перемещающейся по стреле. К ним относятся башенные, портальные, полупортальные, стреловые краны.</a:t>
            </a:r>
          </a:p>
          <a:p>
            <a:pPr marL="342900" lvl="0" indent="-34290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None/>
            </a:pPr>
            <a:r>
              <a:rPr lang="ru-RU" altLang="ru-RU" sz="2600" kern="0" dirty="0">
                <a:solidFill>
                  <a:schemeClr val="tx1"/>
                </a:solidFill>
                <a:latin typeface="Times New Roman"/>
              </a:rPr>
              <a:t> </a:t>
            </a:r>
            <a:endParaRPr lang="ru-RU" altLang="ru-RU" sz="2600" u="sng" kern="0" dirty="0">
              <a:solidFill>
                <a:schemeClr val="tx1"/>
              </a:solidFill>
              <a:latin typeface="Times New Roman"/>
            </a:endParaRPr>
          </a:p>
          <a:p>
            <a:pPr marL="342900" lvl="0" indent="-34290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2600" u="sng" kern="0" dirty="0">
                <a:solidFill>
                  <a:schemeClr val="tx1"/>
                </a:solidFill>
                <a:latin typeface="Times New Roman"/>
              </a:rPr>
              <a:t>Краны мостового типа</a:t>
            </a:r>
            <a:r>
              <a:rPr lang="ru-RU" altLang="ru-RU" sz="2600" kern="0" dirty="0">
                <a:solidFill>
                  <a:schemeClr val="tx1"/>
                </a:solidFill>
                <a:latin typeface="Times New Roman"/>
              </a:rPr>
              <a:t>. Несущая конструкция имеет вид моста с передвигающейся по ней тележкой или </a:t>
            </a:r>
            <a:r>
              <a:rPr lang="ru-RU" altLang="ru-RU" sz="2600" kern="0" dirty="0" err="1">
                <a:solidFill>
                  <a:schemeClr val="tx1"/>
                </a:solidFill>
                <a:latin typeface="Times New Roman"/>
              </a:rPr>
              <a:t>электроталью</a:t>
            </a:r>
            <a:r>
              <a:rPr lang="ru-RU" altLang="ru-RU" sz="2600" kern="0" dirty="0">
                <a:solidFill>
                  <a:schemeClr val="tx1"/>
                </a:solidFill>
                <a:latin typeface="Times New Roman"/>
              </a:rPr>
              <a:t>. К ним относятся мостовые, козловые, полукозловые, консольные краны, мостовые перегружатели.</a:t>
            </a:r>
          </a:p>
          <a:p>
            <a:pPr marL="342900" lvl="0" indent="-34290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None/>
            </a:pPr>
            <a:r>
              <a:rPr lang="ru-RU" altLang="ru-RU" sz="2600" kern="0" dirty="0">
                <a:solidFill>
                  <a:schemeClr val="tx1"/>
                </a:solidFill>
                <a:latin typeface="Times New Roman"/>
              </a:rPr>
              <a:t> </a:t>
            </a:r>
            <a:endParaRPr lang="ru-RU" altLang="ru-RU" sz="2600" u="sng" kern="0" dirty="0">
              <a:solidFill>
                <a:schemeClr val="tx1"/>
              </a:solidFill>
              <a:latin typeface="Times New Roman"/>
            </a:endParaRPr>
          </a:p>
          <a:p>
            <a:pPr marL="342900" lvl="0" indent="-34290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2600" u="sng" kern="0" dirty="0">
                <a:solidFill>
                  <a:schemeClr val="tx1"/>
                </a:solidFill>
                <a:latin typeface="Times New Roman"/>
              </a:rPr>
              <a:t>Краны с несущими канатами</a:t>
            </a:r>
            <a:r>
              <a:rPr lang="ru-RU" altLang="ru-RU" sz="2600" kern="0" dirty="0">
                <a:solidFill>
                  <a:schemeClr val="tx1"/>
                </a:solidFill>
                <a:latin typeface="Times New Roman"/>
              </a:rPr>
              <a:t>. Грузозахватный орган, подвешен к грузовой тележке, перемещающейся по несущим канатам, закрепленным в опорах.</a:t>
            </a:r>
          </a:p>
          <a:p>
            <a:pPr marL="342900" lvl="0" indent="-34290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None/>
            </a:pPr>
            <a:r>
              <a:rPr lang="ru-RU" altLang="ru-RU" sz="2600" kern="0" dirty="0">
                <a:solidFill>
                  <a:schemeClr val="tx1"/>
                </a:solidFill>
                <a:latin typeface="Times New Roman"/>
              </a:rPr>
              <a:t> </a:t>
            </a:r>
            <a:endParaRPr lang="ru-RU" altLang="ru-RU" sz="2600" u="sng" kern="0" dirty="0">
              <a:solidFill>
                <a:schemeClr val="tx1"/>
              </a:solidFill>
              <a:latin typeface="Times New Roman"/>
            </a:endParaRPr>
          </a:p>
          <a:p>
            <a:pPr marL="342900" lvl="0" indent="-34290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2600" u="sng" kern="0" dirty="0">
                <a:solidFill>
                  <a:schemeClr val="tx1"/>
                </a:solidFill>
                <a:latin typeface="Times New Roman"/>
              </a:rPr>
              <a:t>Краны штабелёры</a:t>
            </a:r>
            <a:r>
              <a:rPr lang="ru-RU" altLang="ru-RU" sz="2600" kern="0" dirty="0">
                <a:solidFill>
                  <a:schemeClr val="tx1"/>
                </a:solidFill>
                <a:latin typeface="Times New Roman"/>
              </a:rPr>
              <a:t>. Грузоподъемные краны, оборудованные вертикальной колонной с перемещающимся по ней устройством для </a:t>
            </a:r>
            <a:r>
              <a:rPr lang="ru-RU" altLang="ru-RU" sz="2600" kern="0" dirty="0" err="1">
                <a:solidFill>
                  <a:schemeClr val="tx1"/>
                </a:solidFill>
                <a:latin typeface="Times New Roman"/>
              </a:rPr>
              <a:t>штабелирования</a:t>
            </a:r>
            <a:r>
              <a:rPr lang="ru-RU" altLang="ru-RU" sz="2600" kern="0" dirty="0">
                <a:solidFill>
                  <a:schemeClr val="tx1"/>
                </a:solidFill>
                <a:latin typeface="Times New Roman"/>
              </a:rPr>
              <a:t> грузов</a:t>
            </a:r>
            <a:endParaRPr lang="ru-RU" sz="26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12326182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8640959" cy="1143000"/>
          </a:xfrm>
        </p:spPr>
        <p:txBody>
          <a:bodyPr/>
          <a:lstStyle/>
          <a:p>
            <a:r>
              <a:rPr lang="ru-RU" altLang="ru-RU" sz="4000" kern="0" dirty="0">
                <a:solidFill>
                  <a:srgbClr val="C00000"/>
                </a:solidFill>
                <a:effectLst/>
                <a:latin typeface="Arial"/>
              </a:rPr>
              <a:t>По возможности перемещения:</a:t>
            </a:r>
            <a:endParaRPr lang="ru-RU" dirty="0">
              <a:solidFill>
                <a:srgbClr val="C0000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980728"/>
            <a:ext cx="8784976" cy="5760640"/>
          </a:xfrm>
        </p:spPr>
        <p:txBody>
          <a:bodyPr>
            <a:noAutofit/>
          </a:bodyPr>
          <a:lstStyle/>
          <a:p>
            <a:pPr marL="342900" lvl="0" indent="-34290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u="sng" kern="0" dirty="0">
                <a:solidFill>
                  <a:schemeClr val="tx1"/>
                </a:solidFill>
                <a:latin typeface="Times New Roman"/>
              </a:rPr>
              <a:t>Кран стационарный</a:t>
            </a:r>
            <a:r>
              <a:rPr lang="ru-RU" altLang="ru-RU" kern="0" dirty="0">
                <a:solidFill>
                  <a:schemeClr val="tx1"/>
                </a:solidFill>
                <a:latin typeface="Times New Roman"/>
              </a:rPr>
              <a:t> неподвижно закреплён на основании, не имеет возможности перемещения.</a:t>
            </a:r>
          </a:p>
          <a:p>
            <a:pPr marL="342900" lvl="0" indent="-34290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None/>
            </a:pPr>
            <a:r>
              <a:rPr lang="ru-RU" altLang="ru-RU" kern="0" dirty="0">
                <a:solidFill>
                  <a:schemeClr val="tx1"/>
                </a:solidFill>
                <a:latin typeface="Times New Roman"/>
              </a:rPr>
              <a:t> </a:t>
            </a:r>
            <a:endParaRPr lang="ru-RU" altLang="ru-RU" u="sng" kern="0" dirty="0">
              <a:solidFill>
                <a:schemeClr val="tx1"/>
              </a:solidFill>
              <a:latin typeface="Times New Roman"/>
            </a:endParaRPr>
          </a:p>
          <a:p>
            <a:pPr marL="342900" lvl="0" indent="-34290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u="sng" kern="0" dirty="0">
                <a:solidFill>
                  <a:schemeClr val="tx1"/>
                </a:solidFill>
                <a:latin typeface="Times New Roman"/>
              </a:rPr>
              <a:t>Кран радиальный</a:t>
            </a:r>
            <a:r>
              <a:rPr lang="ru-RU" altLang="ru-RU" kern="0" dirty="0">
                <a:solidFill>
                  <a:schemeClr val="tx1"/>
                </a:solidFill>
                <a:latin typeface="Times New Roman"/>
              </a:rPr>
              <a:t> имеет возможность перемещения по кольцевому пути относительно стационарной опоры. Радиальные краны используются на складах круглой или секторной формы.</a:t>
            </a:r>
          </a:p>
          <a:p>
            <a:pPr marL="342900" lvl="0" indent="-34290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None/>
            </a:pPr>
            <a:r>
              <a:rPr lang="ru-RU" altLang="ru-RU" kern="0" dirty="0">
                <a:solidFill>
                  <a:schemeClr val="tx1"/>
                </a:solidFill>
                <a:latin typeface="Times New Roman"/>
              </a:rPr>
              <a:t> </a:t>
            </a:r>
            <a:endParaRPr lang="ru-RU" altLang="ru-RU" u="sng" kern="0" dirty="0">
              <a:solidFill>
                <a:schemeClr val="tx1"/>
              </a:solidFill>
              <a:latin typeface="Times New Roman"/>
            </a:endParaRPr>
          </a:p>
          <a:p>
            <a:pPr marL="342900" lvl="0" indent="-34290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u="sng" kern="0" dirty="0">
                <a:solidFill>
                  <a:schemeClr val="tx1"/>
                </a:solidFill>
                <a:latin typeface="Times New Roman"/>
              </a:rPr>
              <a:t>Кран переставной</a:t>
            </a:r>
            <a:r>
              <a:rPr lang="ru-RU" altLang="ru-RU" kern="0" dirty="0">
                <a:solidFill>
                  <a:schemeClr val="tx1"/>
                </a:solidFill>
                <a:latin typeface="Times New Roman"/>
              </a:rPr>
              <a:t> закреплён на основании и имеет возможность перемещения при помощи грузоподъёмных машин или вручную.</a:t>
            </a:r>
          </a:p>
          <a:p>
            <a:pPr marL="342900" lvl="0" indent="-34290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None/>
            </a:pPr>
            <a:r>
              <a:rPr lang="ru-RU" altLang="ru-RU" kern="0" dirty="0">
                <a:solidFill>
                  <a:schemeClr val="tx1"/>
                </a:solidFill>
                <a:latin typeface="Times New Roman"/>
              </a:rPr>
              <a:t> </a:t>
            </a:r>
            <a:endParaRPr lang="ru-RU" altLang="ru-RU" u="sng" kern="0" dirty="0">
              <a:solidFill>
                <a:schemeClr val="tx1"/>
              </a:solidFill>
              <a:latin typeface="Times New Roman"/>
            </a:endParaRPr>
          </a:p>
          <a:p>
            <a:pPr marL="342900" lvl="0" indent="-34290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u="sng" kern="0" dirty="0">
                <a:solidFill>
                  <a:schemeClr val="tx1"/>
                </a:solidFill>
                <a:latin typeface="Times New Roman"/>
              </a:rPr>
              <a:t>Кран самоподъемный</a:t>
            </a:r>
            <a:r>
              <a:rPr lang="ru-RU" altLang="ru-RU" kern="0" dirty="0">
                <a:solidFill>
                  <a:schemeClr val="tx1"/>
                </a:solidFill>
                <a:latin typeface="Times New Roman"/>
              </a:rPr>
              <a:t> используется при строительстве. Устанавливается на конструкциях строящегося здания. По мере возведения сооружения кран поднимается вверх при помощи специальных механизмов.</a:t>
            </a:r>
          </a:p>
          <a:p>
            <a:pPr marL="342900" lvl="0" indent="-34290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None/>
            </a:pPr>
            <a:r>
              <a:rPr lang="ru-RU" altLang="ru-RU" kern="0" dirty="0">
                <a:solidFill>
                  <a:schemeClr val="tx1"/>
                </a:solidFill>
                <a:latin typeface="Times New Roman"/>
              </a:rPr>
              <a:t> </a:t>
            </a:r>
            <a:endParaRPr lang="ru-RU" altLang="ru-RU" u="sng" kern="0" dirty="0">
              <a:solidFill>
                <a:schemeClr val="tx1"/>
              </a:solidFill>
              <a:latin typeface="Times New Roman"/>
            </a:endParaRPr>
          </a:p>
          <a:p>
            <a:pPr marL="342900" lvl="0" indent="-34290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u="sng" kern="0" dirty="0">
                <a:solidFill>
                  <a:schemeClr val="tx1"/>
                </a:solidFill>
                <a:latin typeface="Times New Roman"/>
              </a:rPr>
              <a:t>Кран быстромонтируемый</a:t>
            </a:r>
            <a:r>
              <a:rPr lang="ru-RU" altLang="ru-RU" kern="0" dirty="0">
                <a:solidFill>
                  <a:schemeClr val="tx1"/>
                </a:solidFill>
                <a:latin typeface="Times New Roman"/>
              </a:rPr>
              <a:t> башенный кран, монтируемый на объекте с помощью собственных механизмов, без верхолазных работ и с оперативным временем монтажа не более 30 мин. </a:t>
            </a:r>
          </a:p>
          <a:p>
            <a:pPr marL="342900" lvl="0" indent="-34290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endParaRPr lang="ru-RU" altLang="ru-RU" u="sng" kern="0" dirty="0">
              <a:solidFill>
                <a:schemeClr val="tx1"/>
              </a:solidFill>
              <a:latin typeface="Times New Roman"/>
            </a:endParaRPr>
          </a:p>
          <a:p>
            <a:pPr marL="342900" lvl="0" indent="-34290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u="sng" kern="0" dirty="0">
                <a:solidFill>
                  <a:schemeClr val="tx1"/>
                </a:solidFill>
                <a:latin typeface="Times New Roman"/>
              </a:rPr>
              <a:t>Кран передвижной</a:t>
            </a:r>
            <a:r>
              <a:rPr lang="ru-RU" altLang="ru-RU" kern="0" dirty="0">
                <a:solidFill>
                  <a:schemeClr val="tx1"/>
                </a:solidFill>
                <a:latin typeface="Times New Roman"/>
              </a:rPr>
              <a:t> имеет возможность передвижения. </a:t>
            </a:r>
          </a:p>
          <a:p>
            <a:endParaRPr lang="ru-RU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357183544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260648"/>
            <a:ext cx="8640959" cy="1143000"/>
          </a:xfrm>
        </p:spPr>
        <p:txBody>
          <a:bodyPr/>
          <a:lstStyle/>
          <a:p>
            <a:r>
              <a:rPr lang="ru-RU" altLang="ru-RU" sz="4400" b="0" kern="0" dirty="0">
                <a:solidFill>
                  <a:srgbClr val="C00000"/>
                </a:solidFill>
                <a:effectLst/>
                <a:latin typeface="Arial"/>
              </a:rPr>
              <a:t>Виды передвижных кранов:</a:t>
            </a:r>
            <a:endParaRPr lang="ru-RU" dirty="0">
              <a:solidFill>
                <a:srgbClr val="C00000"/>
              </a:solidFill>
              <a:effectLst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268760"/>
            <a:ext cx="8712968" cy="3816424"/>
          </a:xfrm>
        </p:spPr>
        <p:txBody>
          <a:bodyPr>
            <a:normAutofit/>
          </a:bodyPr>
          <a:lstStyle/>
          <a:p>
            <a:pPr marL="342900" lvl="0" indent="-342900" fontAlgn="base">
              <a:lnSpc>
                <a:spcPct val="9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2800" u="sng" kern="0" dirty="0">
                <a:solidFill>
                  <a:schemeClr val="tx1"/>
                </a:solidFill>
                <a:latin typeface="Times New Roman"/>
              </a:rPr>
              <a:t>Самоходный кран</a:t>
            </a:r>
            <a:r>
              <a:rPr lang="ru-RU" altLang="ru-RU" sz="2800" kern="0" dirty="0">
                <a:solidFill>
                  <a:schemeClr val="tx1"/>
                </a:solidFill>
                <a:latin typeface="Times New Roman"/>
              </a:rPr>
              <a:t> (имеет возможность передвижения во время работы и транспортировки груза за счёт подвода электроэнергии с помощью следующих систем: </a:t>
            </a:r>
            <a:r>
              <a:rPr lang="ru-RU" altLang="ru-RU" sz="2800" i="1" kern="0" dirty="0">
                <a:solidFill>
                  <a:schemeClr val="tx1"/>
                </a:solidFill>
                <a:latin typeface="Times New Roman"/>
                <a:hlinkClick r:id="rId2" tooltip="Троллейный шинопровод (страница отсутствует)"/>
              </a:rPr>
              <a:t>троллейный шинопровод</a:t>
            </a:r>
            <a:r>
              <a:rPr lang="ru-RU" altLang="ru-RU" sz="2800" i="1" kern="0" dirty="0">
                <a:solidFill>
                  <a:schemeClr val="tx1"/>
                </a:solidFill>
                <a:latin typeface="Times New Roman"/>
              </a:rPr>
              <a:t>, </a:t>
            </a:r>
            <a:r>
              <a:rPr lang="ru-RU" altLang="ru-RU" sz="2800" i="1" kern="0" dirty="0">
                <a:solidFill>
                  <a:schemeClr val="tx1"/>
                </a:solidFill>
                <a:latin typeface="Times New Roman"/>
                <a:hlinkClick r:id="rId3" tooltip="Контактный рельс"/>
              </a:rPr>
              <a:t>контактный рельс</a:t>
            </a:r>
            <a:r>
              <a:rPr lang="ru-RU" altLang="ru-RU" sz="2800" i="1" kern="0" dirty="0">
                <a:solidFill>
                  <a:schemeClr val="tx1"/>
                </a:solidFill>
                <a:latin typeface="Times New Roman"/>
              </a:rPr>
              <a:t>, </a:t>
            </a:r>
            <a:r>
              <a:rPr lang="ru-RU" altLang="ru-RU" sz="2800" i="1" kern="0" dirty="0">
                <a:solidFill>
                  <a:schemeClr val="tx1"/>
                </a:solidFill>
                <a:latin typeface="Times New Roman"/>
                <a:hlinkClick r:id="rId4" tooltip="Подвесные кабельные системы (страница отсутствует)"/>
              </a:rPr>
              <a:t>подвесные кабельные системы</a:t>
            </a:r>
            <a:r>
              <a:rPr lang="ru-RU" altLang="ru-RU" sz="2800" i="1" kern="0" dirty="0">
                <a:solidFill>
                  <a:schemeClr val="tx1"/>
                </a:solidFill>
                <a:latin typeface="Times New Roman"/>
              </a:rPr>
              <a:t>, </a:t>
            </a:r>
            <a:r>
              <a:rPr lang="ru-RU" altLang="ru-RU" sz="2800" i="1" kern="0" dirty="0">
                <a:solidFill>
                  <a:schemeClr val="tx1"/>
                </a:solidFill>
                <a:latin typeface="Times New Roman"/>
                <a:hlinkClick r:id="rId5" tooltip="Кабельный барабан с пружинным или моторным приводом (страница отсутствует)"/>
              </a:rPr>
              <a:t>кабельный барабан с пружинным или моторным приводом</a:t>
            </a:r>
            <a:r>
              <a:rPr lang="ru-RU" altLang="ru-RU" sz="2800" i="1" kern="0" dirty="0">
                <a:solidFill>
                  <a:schemeClr val="tx1"/>
                </a:solidFill>
                <a:latin typeface="Times New Roman"/>
              </a:rPr>
              <a:t>, </a:t>
            </a:r>
            <a:r>
              <a:rPr lang="ru-RU" altLang="ru-RU" sz="2800" i="1" kern="0" dirty="0">
                <a:solidFill>
                  <a:schemeClr val="tx1"/>
                </a:solidFill>
                <a:latin typeface="Times New Roman"/>
                <a:hlinkClick r:id="rId6" tooltip="Система бесконтактной передачи энергии (страница отсутствует)"/>
              </a:rPr>
              <a:t>система бесконтактной передачи энергии</a:t>
            </a:r>
            <a:r>
              <a:rPr lang="ru-RU" altLang="ru-RU" sz="2800" kern="0" dirty="0">
                <a:solidFill>
                  <a:schemeClr val="tx1"/>
                </a:solidFill>
                <a:latin typeface="Times New Roman"/>
              </a:rPr>
              <a:t>); </a:t>
            </a:r>
            <a:endParaRPr lang="ru-RU" altLang="ru-RU" sz="2800" u="sng" kern="0" dirty="0">
              <a:solidFill>
                <a:schemeClr val="tx1"/>
              </a:solidFill>
              <a:latin typeface="Times New Roman"/>
            </a:endParaRPr>
          </a:p>
          <a:p>
            <a:pPr marL="342900" lvl="0" indent="-342900" fontAlgn="base">
              <a:lnSpc>
                <a:spcPct val="9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2800" u="sng" kern="0" dirty="0">
                <a:solidFill>
                  <a:schemeClr val="tx1"/>
                </a:solidFill>
                <a:latin typeface="Times New Roman"/>
              </a:rPr>
              <a:t>Прицепной кран</a:t>
            </a:r>
            <a:r>
              <a:rPr lang="ru-RU" altLang="ru-RU" sz="2800" kern="0" dirty="0">
                <a:solidFill>
                  <a:schemeClr val="tx1"/>
                </a:solidFill>
                <a:latin typeface="Times New Roman"/>
              </a:rPr>
              <a:t> (перемещается буксиром с помощью прицепа). </a:t>
            </a:r>
          </a:p>
          <a:p>
            <a:endParaRPr lang="ru-RU" dirty="0"/>
          </a:p>
        </p:txBody>
      </p:sp>
      <p:pic>
        <p:nvPicPr>
          <p:cNvPr id="4098" name="Picture 2" descr="https://etk-ks.ru/wp-content/uploads/2018/01/remont-gruzopodemnyh-kranov-0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78111" y="4581128"/>
            <a:ext cx="3279834" cy="21876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1572333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quarter" idx="13"/>
          </p:nvPr>
        </p:nvSpPr>
        <p:spPr>
          <a:xfrm>
            <a:off x="179512" y="1196752"/>
            <a:ext cx="8640960" cy="5472608"/>
          </a:xfrm>
        </p:spPr>
        <p:txBody>
          <a:bodyPr>
            <a:normAutofit/>
          </a:bodyPr>
          <a:lstStyle/>
          <a:p>
            <a:pPr marL="342900" lvl="0" indent="-34290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2400" u="sng" kern="0" dirty="0">
                <a:solidFill>
                  <a:schemeClr val="tx1"/>
                </a:solidFill>
                <a:latin typeface="Times New Roman"/>
              </a:rPr>
              <a:t>Портовый кран</a:t>
            </a:r>
            <a:r>
              <a:rPr lang="ru-RU" altLang="ru-RU" sz="2400" kern="0" dirty="0">
                <a:solidFill>
                  <a:schemeClr val="tx1"/>
                </a:solidFill>
                <a:latin typeface="Times New Roman"/>
              </a:rPr>
              <a:t> с грейфером</a:t>
            </a:r>
            <a:endParaRPr lang="ru-RU" altLang="ru-RU" sz="2400" u="sng" kern="0" dirty="0">
              <a:solidFill>
                <a:schemeClr val="tx1"/>
              </a:solidFill>
              <a:latin typeface="Times New Roman"/>
            </a:endParaRPr>
          </a:p>
          <a:p>
            <a:pPr marL="342900" lvl="0" indent="-34290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2400" u="sng" kern="0" dirty="0">
                <a:solidFill>
                  <a:schemeClr val="tx1"/>
                </a:solidFill>
                <a:latin typeface="Times New Roman"/>
              </a:rPr>
              <a:t>Крюковые краны</a:t>
            </a:r>
            <a:r>
              <a:rPr lang="ru-RU" altLang="ru-RU" sz="2400" kern="0" dirty="0">
                <a:solidFill>
                  <a:schemeClr val="tx1"/>
                </a:solidFill>
                <a:latin typeface="Times New Roman"/>
              </a:rPr>
              <a:t> грузозахватным органом крана является </a:t>
            </a:r>
            <a:r>
              <a:rPr lang="ru-RU" altLang="ru-RU" sz="2400" kern="0" dirty="0">
                <a:solidFill>
                  <a:schemeClr val="tx1"/>
                </a:solidFill>
                <a:latin typeface="Times New Roman"/>
                <a:hlinkClick r:id="rId2" tooltip="Крюк (грузовой)"/>
              </a:rPr>
              <a:t>крюк</a:t>
            </a:r>
            <a:r>
              <a:rPr lang="ru-RU" altLang="ru-RU" sz="2400" kern="0" dirty="0">
                <a:solidFill>
                  <a:schemeClr val="tx1"/>
                </a:solidFill>
                <a:latin typeface="Times New Roman"/>
              </a:rPr>
              <a:t>. это самое простейшее и старое устройство, которое широко применяется практически во всех типах кранов. </a:t>
            </a:r>
            <a:endParaRPr lang="ru-RU" altLang="ru-RU" sz="2400" u="sng" kern="0" dirty="0">
              <a:solidFill>
                <a:schemeClr val="tx1"/>
              </a:solidFill>
              <a:latin typeface="Times New Roman"/>
            </a:endParaRPr>
          </a:p>
          <a:p>
            <a:pPr marL="342900" lvl="0" indent="-34290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2400" u="sng" kern="0" dirty="0">
                <a:solidFill>
                  <a:schemeClr val="tx1"/>
                </a:solidFill>
                <a:latin typeface="Times New Roman"/>
              </a:rPr>
              <a:t>Грейферные краны</a:t>
            </a:r>
            <a:r>
              <a:rPr lang="ru-RU" altLang="ru-RU" sz="2400" kern="0" dirty="0">
                <a:solidFill>
                  <a:schemeClr val="tx1"/>
                </a:solidFill>
                <a:latin typeface="Times New Roman"/>
              </a:rPr>
              <a:t> грузозахватным органом крана является </a:t>
            </a:r>
            <a:r>
              <a:rPr lang="ru-RU" altLang="ru-RU" sz="2400" kern="0" dirty="0">
                <a:solidFill>
                  <a:schemeClr val="tx1"/>
                </a:solidFill>
                <a:latin typeface="Times New Roman"/>
                <a:hlinkClick r:id="rId3" tooltip="Грейфер"/>
              </a:rPr>
              <a:t>грейфер</a:t>
            </a:r>
            <a:r>
              <a:rPr lang="ru-RU" altLang="ru-RU" sz="2400" kern="0" dirty="0">
                <a:solidFill>
                  <a:schemeClr val="tx1"/>
                </a:solidFill>
                <a:latin typeface="Times New Roman"/>
              </a:rPr>
              <a:t> </a:t>
            </a:r>
            <a:endParaRPr lang="ru-RU" altLang="ru-RU" sz="2400" u="sng" kern="0" dirty="0">
              <a:solidFill>
                <a:schemeClr val="tx1"/>
              </a:solidFill>
              <a:latin typeface="Times New Roman"/>
            </a:endParaRPr>
          </a:p>
          <a:p>
            <a:pPr marL="342900" lvl="0" indent="-34290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2400" u="sng" kern="0" dirty="0">
                <a:solidFill>
                  <a:schemeClr val="tx1"/>
                </a:solidFill>
                <a:latin typeface="Times New Roman"/>
              </a:rPr>
              <a:t>Магнитные краны</a:t>
            </a:r>
            <a:r>
              <a:rPr lang="ru-RU" altLang="ru-RU" sz="2400" kern="0" dirty="0">
                <a:solidFill>
                  <a:schemeClr val="tx1"/>
                </a:solidFill>
                <a:latin typeface="Times New Roman"/>
              </a:rPr>
              <a:t> грузозахватным органом крана является электромагнит </a:t>
            </a:r>
            <a:endParaRPr lang="ru-RU" altLang="ru-RU" sz="2400" u="sng" kern="0" dirty="0">
              <a:solidFill>
                <a:schemeClr val="tx1"/>
              </a:solidFill>
              <a:latin typeface="Times New Roman"/>
            </a:endParaRPr>
          </a:p>
          <a:p>
            <a:pPr marL="342900" lvl="0" indent="-34290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2400" u="sng" kern="0" dirty="0">
                <a:solidFill>
                  <a:schemeClr val="tx1"/>
                </a:solidFill>
                <a:latin typeface="Times New Roman"/>
              </a:rPr>
              <a:t>Клещевые краны</a:t>
            </a:r>
            <a:r>
              <a:rPr lang="ru-RU" altLang="ru-RU" sz="2400" kern="0" dirty="0">
                <a:solidFill>
                  <a:schemeClr val="tx1"/>
                </a:solidFill>
                <a:latin typeface="Times New Roman"/>
              </a:rPr>
              <a:t> грузозахватным органом крана являются клещи </a:t>
            </a:r>
            <a:endParaRPr lang="ru-RU" altLang="ru-RU" sz="2400" u="sng" kern="0" dirty="0">
              <a:solidFill>
                <a:schemeClr val="tx1"/>
              </a:solidFill>
              <a:latin typeface="Times New Roman"/>
            </a:endParaRPr>
          </a:p>
          <a:p>
            <a:pPr marL="342900" lvl="0" indent="-34290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2400" u="sng" kern="0" dirty="0">
                <a:solidFill>
                  <a:schemeClr val="tx1"/>
                </a:solidFill>
                <a:latin typeface="Times New Roman"/>
              </a:rPr>
              <a:t>Контейнерные краны</a:t>
            </a:r>
            <a:r>
              <a:rPr lang="ru-RU" altLang="ru-RU" sz="2400" kern="0" dirty="0">
                <a:solidFill>
                  <a:schemeClr val="tx1"/>
                </a:solidFill>
                <a:latin typeface="Times New Roman"/>
              </a:rPr>
              <a:t> грузозахватным органом крана является </a:t>
            </a:r>
            <a:r>
              <a:rPr lang="ru-RU" altLang="ru-RU" sz="2400" kern="0" dirty="0">
                <a:solidFill>
                  <a:schemeClr val="tx1"/>
                </a:solidFill>
                <a:latin typeface="Times New Roman"/>
                <a:hlinkClick r:id="rId4" tooltip="Спредер"/>
              </a:rPr>
              <a:t>спредер</a:t>
            </a:r>
            <a:r>
              <a:rPr lang="ru-RU" altLang="ru-RU" sz="2400" kern="0" dirty="0">
                <a:solidFill>
                  <a:schemeClr val="tx1"/>
                </a:solidFill>
                <a:latin typeface="Times New Roman"/>
              </a:rPr>
              <a:t> </a:t>
            </a:r>
          </a:p>
          <a:p>
            <a:pPr marL="342900" lvl="0" indent="-34290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2400" kern="0" dirty="0">
                <a:solidFill>
                  <a:schemeClr val="tx1"/>
                </a:solidFill>
                <a:latin typeface="Times New Roman"/>
              </a:rPr>
              <a:t>Также существуют краны штыревые, </a:t>
            </a:r>
            <a:r>
              <a:rPr lang="ru-RU" altLang="ru-RU" sz="2400" kern="0" dirty="0">
                <a:solidFill>
                  <a:schemeClr val="tx1"/>
                </a:solidFill>
                <a:latin typeface="Times New Roman"/>
                <a:hlinkClick r:id="rId5" tooltip="Кран-штабелёр"/>
              </a:rPr>
              <a:t>краны-штабелёры</a:t>
            </a:r>
            <a:r>
              <a:rPr lang="ru-RU" altLang="ru-RU" sz="2400" kern="0" dirty="0">
                <a:solidFill>
                  <a:schemeClr val="tx1"/>
                </a:solidFill>
                <a:latin typeface="Times New Roman"/>
              </a:rPr>
              <a:t>, краны литейные, </a:t>
            </a:r>
            <a:r>
              <a:rPr lang="ru-RU" altLang="ru-RU" sz="2400" kern="0" dirty="0" err="1">
                <a:solidFill>
                  <a:schemeClr val="tx1"/>
                </a:solidFill>
                <a:latin typeface="Times New Roman"/>
              </a:rPr>
              <a:t>стрипперные</a:t>
            </a:r>
            <a:r>
              <a:rPr lang="ru-RU" altLang="ru-RU" sz="2400" kern="0" dirty="0">
                <a:solidFill>
                  <a:schemeClr val="tx1"/>
                </a:solidFill>
                <a:latin typeface="Times New Roman"/>
              </a:rPr>
              <a:t> краны, посадочные краны, </a:t>
            </a:r>
            <a:r>
              <a:rPr lang="ru-RU" altLang="ru-RU" sz="2400" kern="0" dirty="0" err="1">
                <a:solidFill>
                  <a:schemeClr val="tx1"/>
                </a:solidFill>
                <a:latin typeface="Times New Roman"/>
              </a:rPr>
              <a:t>колодцевые</a:t>
            </a:r>
            <a:r>
              <a:rPr lang="ru-RU" altLang="ru-RU" sz="2400" kern="0" dirty="0">
                <a:solidFill>
                  <a:schemeClr val="tx1"/>
                </a:solidFill>
                <a:latin typeface="Times New Roman"/>
              </a:rPr>
              <a:t> краны, </a:t>
            </a:r>
            <a:r>
              <a:rPr lang="ru-RU" altLang="ru-RU" sz="2400" kern="0" dirty="0" err="1">
                <a:solidFill>
                  <a:schemeClr val="tx1"/>
                </a:solidFill>
                <a:latin typeface="Times New Roman"/>
              </a:rPr>
              <a:t>магнитно</a:t>
            </a:r>
            <a:r>
              <a:rPr lang="ru-RU" altLang="ru-RU" sz="2400" kern="0" dirty="0">
                <a:solidFill>
                  <a:schemeClr val="tx1"/>
                </a:solidFill>
                <a:latin typeface="Times New Roman"/>
              </a:rPr>
              <a:t> — грейферные краны, ковочные краны, и т. д.</a:t>
            </a:r>
          </a:p>
          <a:p>
            <a:pPr marL="342900" lvl="0" indent="-342900" fontAlgn="base">
              <a:lnSpc>
                <a:spcPct val="70000"/>
              </a:lnSpc>
              <a:spcAft>
                <a:spcPct val="0"/>
              </a:spcAft>
              <a:buClr>
                <a:srgbClr val="FFCC66"/>
              </a:buClr>
              <a:buSzPct val="75000"/>
              <a:buFont typeface="Wingdings" pitchFamily="2" charset="2"/>
              <a:buChar char="l"/>
            </a:pPr>
            <a:r>
              <a:rPr lang="ru-RU" altLang="ru-RU" sz="2400" kern="0" dirty="0">
                <a:solidFill>
                  <a:schemeClr val="tx1"/>
                </a:solidFill>
                <a:latin typeface="Times New Roman"/>
              </a:rPr>
              <a:t>Грузозахватный орган выбирается в зависимости от особенностей груза.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179512" y="260648"/>
            <a:ext cx="8712967" cy="1143000"/>
          </a:xfrm>
          <a:prstGeom prst="rect">
            <a:avLst/>
          </a:prstGeom>
          <a:effectLst/>
        </p:spPr>
        <p:txBody>
          <a:bodyPr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40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</a:rPr>
              <a:t>По типу грузозахватного органа:</a:t>
            </a:r>
          </a:p>
        </p:txBody>
      </p:sp>
    </p:spTree>
    <p:extLst>
      <p:ext uri="{BB962C8B-B14F-4D97-AF65-F5344CB8AC3E}">
        <p14:creationId xmlns:p14="http://schemas.microsoft.com/office/powerpoint/2010/main" xmlns="" val="1155199645"/>
      </p:ext>
    </p:extLst>
  </p:cSld>
  <p:clrMapOvr>
    <a:masterClrMapping/>
  </p:clrMapOvr>
</p:sld>
</file>

<file path=ppt/theme/theme1.xml><?xml version="1.0" encoding="utf-8"?>
<a:theme xmlns:a="http://schemas.openxmlformats.org/drawingml/2006/main" name="Воздушный поток">
  <a:themeElements>
    <a:clrScheme name="Воздушный поток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Воздушный поток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Воздушный поток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Slipstream</Template>
  <TotalTime>364</TotalTime>
  <Words>1867</Words>
  <Application>Microsoft Office PowerPoint</Application>
  <PresentationFormat>Экран (4:3)</PresentationFormat>
  <Paragraphs>169</Paragraphs>
  <Slides>56</Slides>
  <Notes>1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7" baseType="lpstr">
      <vt:lpstr>Воздушный поток</vt:lpstr>
      <vt:lpstr>Электрооборудование промышленности</vt:lpstr>
      <vt:lpstr> Электрооборудование ???????????????</vt:lpstr>
      <vt:lpstr>1.1 Назначение и область применения кранов. Классификация кранов</vt:lpstr>
      <vt:lpstr>Слайд 4</vt:lpstr>
      <vt:lpstr>Классификация подъёмных кранов</vt:lpstr>
      <vt:lpstr>По конструкции:</vt:lpstr>
      <vt:lpstr>По возможности перемещения:</vt:lpstr>
      <vt:lpstr>Виды передвижных кранов:</vt:lpstr>
      <vt:lpstr>По типу грузозахватного органа:</vt:lpstr>
      <vt:lpstr>Спредер (англ. Spreader - раскладное приспособление, распорка; нем. Containergeschirr - контейнерная оснастка) — специальное навесное устройство для автоматического захвата транспортных контейнеров</vt:lpstr>
      <vt:lpstr>1.2  Конструктивные схемы кранов</vt:lpstr>
      <vt:lpstr>Структурные схемы кранов </vt:lpstr>
      <vt:lpstr>Мостовой кран-</vt:lpstr>
      <vt:lpstr>Мостовой двухбалочный опорный кран:</vt:lpstr>
      <vt:lpstr>Слайд 15</vt:lpstr>
      <vt:lpstr>Слайд 16</vt:lpstr>
      <vt:lpstr>Общий вид грузовых крановых тележек: </vt:lpstr>
      <vt:lpstr>Слайд 18</vt:lpstr>
      <vt:lpstr>Кран козловой:</vt:lpstr>
      <vt:lpstr>Слайд 20</vt:lpstr>
      <vt:lpstr>Слайд 21</vt:lpstr>
      <vt:lpstr>Полукозловой кран</vt:lpstr>
      <vt:lpstr>Консольный кран:</vt:lpstr>
      <vt:lpstr>Консольный кран с тележкой:</vt:lpstr>
      <vt:lpstr>1.3 Основные параметры и технические характеристики кранов:</vt:lpstr>
      <vt:lpstr>Слайд 26</vt:lpstr>
      <vt:lpstr>Слайд 27</vt:lpstr>
      <vt:lpstr>2. Электрооборудование  кранов</vt:lpstr>
      <vt:lpstr>Слайд 29</vt:lpstr>
      <vt:lpstr>Слайд 30</vt:lpstr>
      <vt:lpstr>Слайд 31</vt:lpstr>
      <vt:lpstr>Слайд 32</vt:lpstr>
      <vt:lpstr>Слайд 33</vt:lpstr>
      <vt:lpstr>Слайд 34</vt:lpstr>
      <vt:lpstr>Слайд 35</vt:lpstr>
      <vt:lpstr>Слайд 36</vt:lpstr>
      <vt:lpstr>Режимы работы электродвигателей кранов</vt:lpstr>
      <vt:lpstr>Слайд 38</vt:lpstr>
      <vt:lpstr>Слайд 39</vt:lpstr>
      <vt:lpstr>Слайд 40</vt:lpstr>
      <vt:lpstr>Слайд 41</vt:lpstr>
      <vt:lpstr>По характеру нагрузки электродвигателей кранов различают две основные группы приводов механизмов:</vt:lpstr>
      <vt:lpstr>Различают два режима работы механизмов: двигательный и тормозной</vt:lpstr>
      <vt:lpstr>Слайд 44</vt:lpstr>
      <vt:lpstr>Самый большой гидравлический автокран. Грузоподъёмность 1200 тонн, вылет стрелы до 100 метров.</vt:lpstr>
      <vt:lpstr>Самый малый кран на автомобильном шасси с телескопической стрелой 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Спасибо за внимание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Крановое электрооборудование</dc:title>
  <dc:creator>User</dc:creator>
  <cp:lastModifiedBy>User</cp:lastModifiedBy>
  <cp:revision>54</cp:revision>
  <dcterms:created xsi:type="dcterms:W3CDTF">2018-09-08T04:44:15Z</dcterms:created>
  <dcterms:modified xsi:type="dcterms:W3CDTF">2023-10-23T06:24:56Z</dcterms:modified>
</cp:coreProperties>
</file>