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9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560FC45-DE57-4190-AB36-665BD241B3E9}" type="datetimeFigureOut">
              <a:rPr lang="ru-RU" smtClean="0"/>
              <a:t>10.04.2020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A62E0D-FA50-4971-9165-C537C22952C5}" type="slidenum">
              <a:rPr lang="ru-RU" smtClean="0"/>
              <a:t>‹#›</a:t>
            </a:fld>
            <a:endParaRPr lang="ru-RU"/>
          </a:p>
        </p:txBody>
      </p:sp>
    </p:spTree>
    <p:extLst>
      <p:ext uri="{BB962C8B-B14F-4D97-AF65-F5344CB8AC3E}">
        <p14:creationId xmlns:p14="http://schemas.microsoft.com/office/powerpoint/2010/main" val="3596516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560FC45-DE57-4190-AB36-665BD241B3E9}" type="datetimeFigureOut">
              <a:rPr lang="ru-RU" smtClean="0"/>
              <a:t>10.04.2020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A62E0D-FA50-4971-9165-C537C22952C5}" type="slidenum">
              <a:rPr lang="ru-RU" smtClean="0"/>
              <a:t>‹#›</a:t>
            </a:fld>
            <a:endParaRPr lang="ru-RU"/>
          </a:p>
        </p:txBody>
      </p:sp>
    </p:spTree>
    <p:extLst>
      <p:ext uri="{BB962C8B-B14F-4D97-AF65-F5344CB8AC3E}">
        <p14:creationId xmlns:p14="http://schemas.microsoft.com/office/powerpoint/2010/main" val="4218217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560FC45-DE57-4190-AB36-665BD241B3E9}" type="datetimeFigureOut">
              <a:rPr lang="ru-RU" smtClean="0"/>
              <a:t>10.04.2020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A62E0D-FA50-4971-9165-C537C22952C5}" type="slidenum">
              <a:rPr lang="ru-RU" smtClean="0"/>
              <a:t>‹#›</a:t>
            </a:fld>
            <a:endParaRPr lang="ru-RU"/>
          </a:p>
        </p:txBody>
      </p:sp>
    </p:spTree>
    <p:extLst>
      <p:ext uri="{BB962C8B-B14F-4D97-AF65-F5344CB8AC3E}">
        <p14:creationId xmlns:p14="http://schemas.microsoft.com/office/powerpoint/2010/main" val="443765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560FC45-DE57-4190-AB36-665BD241B3E9}" type="datetimeFigureOut">
              <a:rPr lang="ru-RU" smtClean="0"/>
              <a:t>10.04.2020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A62E0D-FA50-4971-9165-C537C22952C5}" type="slidenum">
              <a:rPr lang="ru-RU" smtClean="0"/>
              <a:t>‹#›</a:t>
            </a:fld>
            <a:endParaRPr lang="ru-RU"/>
          </a:p>
        </p:txBody>
      </p:sp>
    </p:spTree>
    <p:extLst>
      <p:ext uri="{BB962C8B-B14F-4D97-AF65-F5344CB8AC3E}">
        <p14:creationId xmlns:p14="http://schemas.microsoft.com/office/powerpoint/2010/main" val="225215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560FC45-DE57-4190-AB36-665BD241B3E9}" type="datetimeFigureOut">
              <a:rPr lang="ru-RU" smtClean="0"/>
              <a:t>10.04.2020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A62E0D-FA50-4971-9165-C537C22952C5}" type="slidenum">
              <a:rPr lang="ru-RU" smtClean="0"/>
              <a:t>‹#›</a:t>
            </a:fld>
            <a:endParaRPr lang="ru-RU"/>
          </a:p>
        </p:txBody>
      </p:sp>
    </p:spTree>
    <p:extLst>
      <p:ext uri="{BB962C8B-B14F-4D97-AF65-F5344CB8AC3E}">
        <p14:creationId xmlns:p14="http://schemas.microsoft.com/office/powerpoint/2010/main" val="3665694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560FC45-DE57-4190-AB36-665BD241B3E9}" type="datetimeFigureOut">
              <a:rPr lang="ru-RU" smtClean="0"/>
              <a:t>10.04.2020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A62E0D-FA50-4971-9165-C537C22952C5}" type="slidenum">
              <a:rPr lang="ru-RU" smtClean="0"/>
              <a:t>‹#›</a:t>
            </a:fld>
            <a:endParaRPr lang="ru-RU"/>
          </a:p>
        </p:txBody>
      </p:sp>
    </p:spTree>
    <p:extLst>
      <p:ext uri="{BB962C8B-B14F-4D97-AF65-F5344CB8AC3E}">
        <p14:creationId xmlns:p14="http://schemas.microsoft.com/office/powerpoint/2010/main" val="2415029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560FC45-DE57-4190-AB36-665BD241B3E9}" type="datetimeFigureOut">
              <a:rPr lang="ru-RU" smtClean="0"/>
              <a:t>10.04.2020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7A62E0D-FA50-4971-9165-C537C22952C5}" type="slidenum">
              <a:rPr lang="ru-RU" smtClean="0"/>
              <a:t>‹#›</a:t>
            </a:fld>
            <a:endParaRPr lang="ru-RU"/>
          </a:p>
        </p:txBody>
      </p:sp>
    </p:spTree>
    <p:extLst>
      <p:ext uri="{BB962C8B-B14F-4D97-AF65-F5344CB8AC3E}">
        <p14:creationId xmlns:p14="http://schemas.microsoft.com/office/powerpoint/2010/main" val="2867683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560FC45-DE57-4190-AB36-665BD241B3E9}" type="datetimeFigureOut">
              <a:rPr lang="ru-RU" smtClean="0"/>
              <a:t>10.04.2020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7A62E0D-FA50-4971-9165-C537C22952C5}" type="slidenum">
              <a:rPr lang="ru-RU" smtClean="0"/>
              <a:t>‹#›</a:t>
            </a:fld>
            <a:endParaRPr lang="ru-RU"/>
          </a:p>
        </p:txBody>
      </p:sp>
    </p:spTree>
    <p:extLst>
      <p:ext uri="{BB962C8B-B14F-4D97-AF65-F5344CB8AC3E}">
        <p14:creationId xmlns:p14="http://schemas.microsoft.com/office/powerpoint/2010/main" val="4221886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560FC45-DE57-4190-AB36-665BD241B3E9}" type="datetimeFigureOut">
              <a:rPr lang="ru-RU" smtClean="0"/>
              <a:t>10.04.2020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7A62E0D-FA50-4971-9165-C537C22952C5}" type="slidenum">
              <a:rPr lang="ru-RU" smtClean="0"/>
              <a:t>‹#›</a:t>
            </a:fld>
            <a:endParaRPr lang="ru-RU"/>
          </a:p>
        </p:txBody>
      </p:sp>
    </p:spTree>
    <p:extLst>
      <p:ext uri="{BB962C8B-B14F-4D97-AF65-F5344CB8AC3E}">
        <p14:creationId xmlns:p14="http://schemas.microsoft.com/office/powerpoint/2010/main" val="355137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560FC45-DE57-4190-AB36-665BD241B3E9}" type="datetimeFigureOut">
              <a:rPr lang="ru-RU" smtClean="0"/>
              <a:t>10.04.2020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A62E0D-FA50-4971-9165-C537C22952C5}" type="slidenum">
              <a:rPr lang="ru-RU" smtClean="0"/>
              <a:t>‹#›</a:t>
            </a:fld>
            <a:endParaRPr lang="ru-RU"/>
          </a:p>
        </p:txBody>
      </p:sp>
    </p:spTree>
    <p:extLst>
      <p:ext uri="{BB962C8B-B14F-4D97-AF65-F5344CB8AC3E}">
        <p14:creationId xmlns:p14="http://schemas.microsoft.com/office/powerpoint/2010/main" val="1150123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560FC45-DE57-4190-AB36-665BD241B3E9}" type="datetimeFigureOut">
              <a:rPr lang="ru-RU" smtClean="0"/>
              <a:t>10.04.2020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A62E0D-FA50-4971-9165-C537C22952C5}" type="slidenum">
              <a:rPr lang="ru-RU" smtClean="0"/>
              <a:t>‹#›</a:t>
            </a:fld>
            <a:endParaRPr lang="ru-RU"/>
          </a:p>
        </p:txBody>
      </p:sp>
    </p:spTree>
    <p:extLst>
      <p:ext uri="{BB962C8B-B14F-4D97-AF65-F5344CB8AC3E}">
        <p14:creationId xmlns:p14="http://schemas.microsoft.com/office/powerpoint/2010/main" val="1923270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60FC45-DE57-4190-AB36-665BD241B3E9}" type="datetimeFigureOut">
              <a:rPr lang="ru-RU" smtClean="0"/>
              <a:t>10.04.2020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A62E0D-FA50-4971-9165-C537C22952C5}" type="slidenum">
              <a:rPr lang="ru-RU" smtClean="0"/>
              <a:t>‹#›</a:t>
            </a:fld>
            <a:endParaRPr lang="ru-RU"/>
          </a:p>
        </p:txBody>
      </p:sp>
    </p:spTree>
    <p:extLst>
      <p:ext uri="{BB962C8B-B14F-4D97-AF65-F5344CB8AC3E}">
        <p14:creationId xmlns:p14="http://schemas.microsoft.com/office/powerpoint/2010/main" val="703672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ru.wikipedia.org/wiki/&#1062;&#1072;&#1081;_&#1051;&#1091;&#1085;&#1100;" TargetMode="External"/><Relationship Id="rId2" Type="http://schemas.openxmlformats.org/officeDocument/2006/relationships/hyperlink" Target="https://yandex.ru/images/search?text=&#1062;&#1072;&#1081;%20&#1051;&#1091;&#1085;&#1100;%20&#1092;&#1086;&#1090;&#1086;&amp;img_url=https://newcoin.ru/wa-data/public/shop/img/cai-lun.jpg&amp;rpt=simage&amp;source=qa&amp;stype=image&amp;lr=236" TargetMode="External"/><Relationship Id="rId1" Type="http://schemas.openxmlformats.org/officeDocument/2006/relationships/slideLayout" Target="../slideLayouts/slideLayout2.xml"/><Relationship Id="rId4" Type="http://schemas.openxmlformats.org/officeDocument/2006/relationships/hyperlink" Target="https://fb.ru/article/321691/tsay-lun-istoriya-vozniknoveniya-bumag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rotWithShape="1">
          <a:blip r:embed="rId2">
            <a:extLst>
              <a:ext uri="{28A0092B-C50C-407E-A947-70E740481C1C}">
                <a14:useLocalDpi xmlns:a14="http://schemas.microsoft.com/office/drawing/2010/main" val="0"/>
              </a:ext>
            </a:extLst>
          </a:blip>
          <a:srcRect l="27471" r="25606"/>
          <a:stretch/>
        </p:blipFill>
        <p:spPr>
          <a:xfrm>
            <a:off x="756236" y="3095715"/>
            <a:ext cx="3098008" cy="3086260"/>
          </a:xfrm>
          <a:prstGeom prst="rect">
            <a:avLst/>
          </a:prstGeom>
        </p:spPr>
      </p:pic>
      <p:sp>
        <p:nvSpPr>
          <p:cNvPr id="2" name="Заголовок 1"/>
          <p:cNvSpPr>
            <a:spLocks noGrp="1"/>
          </p:cNvSpPr>
          <p:nvPr>
            <p:ph type="ctrTitle"/>
          </p:nvPr>
        </p:nvSpPr>
        <p:spPr>
          <a:xfrm>
            <a:off x="1641987" y="863011"/>
            <a:ext cx="9144000" cy="1179717"/>
          </a:xfrm>
        </p:spPr>
        <p:txBody>
          <a:bodyPr>
            <a:noAutofit/>
          </a:bodyPr>
          <a:lstStyle/>
          <a:p>
            <a:pPr algn="l"/>
            <a:r>
              <a:rPr lang="ru-RU" sz="3600" b="1" dirty="0" smtClean="0">
                <a:latin typeface="Century Gothic (Заголовки)"/>
              </a:rPr>
              <a:t>Кафедра</a:t>
            </a:r>
            <a:r>
              <a:rPr lang="en-US" sz="3600" b="1" dirty="0" smtClean="0">
                <a:latin typeface="Century Gothic (Заголовки)"/>
              </a:rPr>
              <a:t> </a:t>
            </a:r>
            <a:r>
              <a:rPr lang="ru-RU" sz="3600" b="1" dirty="0" smtClean="0">
                <a:latin typeface="Century Gothic (Заголовки)"/>
              </a:rPr>
              <a:t>иностранного</a:t>
            </a:r>
            <a:r>
              <a:rPr lang="en-US" sz="3600" b="1" dirty="0" smtClean="0">
                <a:latin typeface="Century Gothic (Заголовки)"/>
              </a:rPr>
              <a:t> </a:t>
            </a:r>
            <a:r>
              <a:rPr lang="ru-RU" sz="3600" b="1" dirty="0" smtClean="0">
                <a:latin typeface="Century Gothic (Заголовки)"/>
              </a:rPr>
              <a:t>языка</a:t>
            </a:r>
            <a:r>
              <a:rPr lang="en-US" sz="3200" b="1" dirty="0" smtClean="0">
                <a:latin typeface="Century Gothic (Заголовки)"/>
              </a:rPr>
              <a:t/>
            </a:r>
            <a:br>
              <a:rPr lang="en-US" sz="3200" b="1" dirty="0" smtClean="0">
                <a:latin typeface="Century Gothic (Заголовки)"/>
              </a:rPr>
            </a:br>
            <a:r>
              <a:rPr lang="ru-RU" sz="2400" dirty="0" smtClean="0">
                <a:latin typeface="Century Gothic (Заголовки)"/>
              </a:rPr>
              <a:t/>
            </a:r>
            <a:br>
              <a:rPr lang="ru-RU" sz="2400" dirty="0" smtClean="0">
                <a:latin typeface="Century Gothic (Заголовки)"/>
              </a:rPr>
            </a:br>
            <a:r>
              <a:rPr lang="ru-RU" sz="2400" dirty="0" smtClean="0">
                <a:latin typeface="Century Gothic (Заголовки)"/>
              </a:rPr>
              <a:t>Презентация по дисциплине «Иностранный язык»(немецкий)</a:t>
            </a:r>
            <a:endParaRPr lang="ru-RU" sz="2400" dirty="0">
              <a:latin typeface="Century Gothic (Заголовки)"/>
            </a:endParaRPr>
          </a:p>
        </p:txBody>
      </p:sp>
      <p:sp>
        <p:nvSpPr>
          <p:cNvPr id="3" name="Подзаголовок 2"/>
          <p:cNvSpPr>
            <a:spLocks noGrp="1"/>
          </p:cNvSpPr>
          <p:nvPr>
            <p:ph type="subTitle" idx="1"/>
          </p:nvPr>
        </p:nvSpPr>
        <p:spPr>
          <a:xfrm>
            <a:off x="4562166" y="5976518"/>
            <a:ext cx="3303640" cy="416042"/>
          </a:xfrm>
        </p:spPr>
        <p:txBody>
          <a:bodyPr>
            <a:noAutofit/>
          </a:bodyPr>
          <a:lstStyle/>
          <a:p>
            <a:pPr>
              <a:spcBef>
                <a:spcPts val="0"/>
              </a:spcBef>
            </a:pPr>
            <a:r>
              <a:rPr lang="ru-RU" dirty="0" smtClean="0">
                <a:latin typeface="Century Gothic (Заголовки)"/>
              </a:rPr>
              <a:t>Казань 2020</a:t>
            </a:r>
            <a:endParaRPr lang="ru-RU" sz="1800" dirty="0"/>
          </a:p>
        </p:txBody>
      </p:sp>
      <p:sp>
        <p:nvSpPr>
          <p:cNvPr id="7" name="TextBox 6"/>
          <p:cNvSpPr txBox="1"/>
          <p:nvPr/>
        </p:nvSpPr>
        <p:spPr>
          <a:xfrm>
            <a:off x="4562167" y="2613351"/>
            <a:ext cx="3303639" cy="584775"/>
          </a:xfrm>
          <a:prstGeom prst="rect">
            <a:avLst/>
          </a:prstGeom>
          <a:noFill/>
        </p:spPr>
        <p:txBody>
          <a:bodyPr wrap="square" rtlCol="0">
            <a:spAutoFit/>
          </a:bodyPr>
          <a:lstStyle/>
          <a:p>
            <a:pPr algn="ctr"/>
            <a:r>
              <a:rPr lang="en-US" sz="3200" dirty="0" err="1"/>
              <a:t>C</a:t>
            </a:r>
            <a:r>
              <a:rPr lang="en-US" sz="3200" dirty="0" err="1" smtClean="0"/>
              <a:t>ai</a:t>
            </a:r>
            <a:r>
              <a:rPr lang="en-US" sz="3200" dirty="0" smtClean="0"/>
              <a:t> </a:t>
            </a:r>
            <a:r>
              <a:rPr lang="en-US" sz="3200" dirty="0" err="1" smtClean="0"/>
              <a:t>Lun</a:t>
            </a:r>
            <a:endParaRPr lang="ru-RU" sz="3200" dirty="0"/>
          </a:p>
        </p:txBody>
      </p:sp>
      <p:sp>
        <p:nvSpPr>
          <p:cNvPr id="8" name="Подзаголовок 2"/>
          <p:cNvSpPr txBox="1">
            <a:spLocks/>
          </p:cNvSpPr>
          <p:nvPr/>
        </p:nvSpPr>
        <p:spPr>
          <a:xfrm>
            <a:off x="8265095" y="4537427"/>
            <a:ext cx="4448458" cy="1110818"/>
          </a:xfrm>
          <a:prstGeom prst="rect">
            <a:avLst/>
          </a:prstGeom>
        </p:spPr>
        <p:txBody>
          <a:bodyPr vert="horz" lIns="91440" tIns="91440" rIns="91440" bIns="91440" rtlCol="0">
            <a:normAutofit fontScale="85000" lnSpcReduction="20000"/>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ru-RU" dirty="0" smtClean="0">
                <a:latin typeface="Century Gothic (Заголовки)"/>
              </a:rPr>
              <a:t>Выполнил: Багмут </a:t>
            </a:r>
            <a:r>
              <a:rPr lang="ru-RU" dirty="0" err="1" smtClean="0">
                <a:latin typeface="Century Gothic (Заголовки)"/>
              </a:rPr>
              <a:t>владислав</a:t>
            </a:r>
            <a:r>
              <a:rPr lang="ru-RU" dirty="0" smtClean="0">
                <a:latin typeface="Century Gothic (Заголовки)"/>
              </a:rPr>
              <a:t> </a:t>
            </a:r>
            <a:r>
              <a:rPr lang="ru-RU" dirty="0" err="1" smtClean="0">
                <a:latin typeface="Century Gothic (Заголовки)"/>
              </a:rPr>
              <a:t>сергеевич</a:t>
            </a:r>
            <a:r>
              <a:rPr lang="ru-RU" dirty="0" smtClean="0">
                <a:latin typeface="Century Gothic (Заголовки)"/>
              </a:rPr>
              <a:t>, группа </a:t>
            </a:r>
            <a:r>
              <a:rPr lang="ru-RU" dirty="0" err="1" smtClean="0">
                <a:latin typeface="Century Gothic (Заголовки)"/>
              </a:rPr>
              <a:t>ээ</a:t>
            </a:r>
            <a:r>
              <a:rPr lang="ru-RU" dirty="0" smtClean="0">
                <a:latin typeface="Century Gothic (Заголовки)"/>
              </a:rPr>
              <a:t>-</a:t>
            </a:r>
            <a:r>
              <a:rPr lang="en-US" dirty="0" smtClean="0">
                <a:latin typeface="Century Gothic (Заголовки)"/>
              </a:rPr>
              <a:t>9</a:t>
            </a:r>
            <a:r>
              <a:rPr lang="ru-RU" dirty="0" smtClean="0">
                <a:latin typeface="Century Gothic (Заголовки)"/>
              </a:rPr>
              <a:t>-</a:t>
            </a:r>
            <a:r>
              <a:rPr lang="en-US" dirty="0" smtClean="0">
                <a:latin typeface="Century Gothic (Заголовки)"/>
              </a:rPr>
              <a:t>19</a:t>
            </a:r>
            <a:r>
              <a:rPr lang="ru-RU" dirty="0" smtClean="0">
                <a:latin typeface="Century Gothic (Заголовки)"/>
              </a:rPr>
              <a:t>.                                                                                            Проверила: Максимова Анастасия </a:t>
            </a:r>
            <a:r>
              <a:rPr lang="ru-RU" dirty="0" err="1" smtClean="0">
                <a:latin typeface="Century Gothic (Заголовки)"/>
              </a:rPr>
              <a:t>борисовна</a:t>
            </a:r>
            <a:r>
              <a:rPr lang="ru-RU" dirty="0" smtClean="0">
                <a:latin typeface="Century Gothic (Заголовки)"/>
              </a:rPr>
              <a:t>                                                                             </a:t>
            </a:r>
          </a:p>
        </p:txBody>
      </p:sp>
    </p:spTree>
    <p:extLst>
      <p:ext uri="{BB962C8B-B14F-4D97-AF65-F5344CB8AC3E}">
        <p14:creationId xmlns:p14="http://schemas.microsoft.com/office/powerpoint/2010/main" val="3489252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err="1">
                <a:latin typeface="Century Gothic (Заголовки)"/>
              </a:rPr>
              <a:t>C</a:t>
            </a:r>
            <a:r>
              <a:rPr lang="en-US" b="1" dirty="0" err="1" smtClean="0">
                <a:latin typeface="Century Gothic (Заголовки)"/>
              </a:rPr>
              <a:t>ai</a:t>
            </a:r>
            <a:r>
              <a:rPr lang="en-US" b="1" dirty="0" smtClean="0">
                <a:latin typeface="Century Gothic (Заголовки)"/>
              </a:rPr>
              <a:t> </a:t>
            </a:r>
            <a:r>
              <a:rPr lang="en-US" b="1" dirty="0" err="1" smtClean="0">
                <a:latin typeface="Century Gothic (Заголовки)"/>
              </a:rPr>
              <a:t>Lun</a:t>
            </a:r>
            <a:endParaRPr lang="ru-RU" b="1" dirty="0">
              <a:latin typeface="Century Gothic (Заголовки)"/>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3394127" cy="4351338"/>
          </a:xfrm>
        </p:spPr>
      </p:pic>
      <p:sp>
        <p:nvSpPr>
          <p:cNvPr id="5" name="TextBox 4"/>
          <p:cNvSpPr txBox="1"/>
          <p:nvPr/>
        </p:nvSpPr>
        <p:spPr>
          <a:xfrm>
            <a:off x="4896465" y="3389303"/>
            <a:ext cx="4291780" cy="954107"/>
          </a:xfrm>
          <a:prstGeom prst="rect">
            <a:avLst/>
          </a:prstGeom>
          <a:noFill/>
        </p:spPr>
        <p:txBody>
          <a:bodyPr wrap="square" rtlCol="0">
            <a:spAutoFit/>
          </a:bodyPr>
          <a:lstStyle/>
          <a:p>
            <a:pPr algn="ctr"/>
            <a:r>
              <a:rPr lang="en-US" sz="2800" b="1" dirty="0" err="1" smtClean="0">
                <a:latin typeface="Century Gothic (Заголовки)"/>
              </a:rPr>
              <a:t>Lebensjahr</a:t>
            </a:r>
            <a:r>
              <a:rPr lang="ru-RU" sz="2800" dirty="0">
                <a:latin typeface="Century Gothic (Заголовки)"/>
              </a:rPr>
              <a:t> </a:t>
            </a:r>
            <a:endParaRPr lang="ru-RU" sz="2800" dirty="0" smtClean="0">
              <a:latin typeface="Century Gothic (Заголовки)"/>
            </a:endParaRPr>
          </a:p>
          <a:p>
            <a:pPr algn="ctr"/>
            <a:r>
              <a:rPr lang="ru-RU" sz="2800" dirty="0" smtClean="0">
                <a:latin typeface="Century Gothic (Заголовки)"/>
              </a:rPr>
              <a:t>50—121</a:t>
            </a:r>
            <a:endParaRPr lang="ru-RU" sz="2800" dirty="0">
              <a:latin typeface="Century Gothic (Заголовки)"/>
            </a:endParaRPr>
          </a:p>
        </p:txBody>
      </p:sp>
    </p:spTree>
    <p:extLst>
      <p:ext uri="{BB962C8B-B14F-4D97-AF65-F5344CB8AC3E}">
        <p14:creationId xmlns:p14="http://schemas.microsoft.com/office/powerpoint/2010/main" val="295099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59874" y="4230467"/>
            <a:ext cx="9129252" cy="2421056"/>
          </a:xfrm>
        </p:spPr>
        <p:txBody>
          <a:bodyPr>
            <a:normAutofit fontScale="70000" lnSpcReduction="20000"/>
          </a:bodyPr>
          <a:lstStyle/>
          <a:p>
            <a:pPr marL="0" indent="0">
              <a:buNone/>
            </a:pPr>
            <a:r>
              <a:rPr lang="de-DE" dirty="0" smtClean="0"/>
              <a:t>Cai </a:t>
            </a:r>
            <a:r>
              <a:rPr lang="de-DE" dirty="0" smtClean="0"/>
              <a:t>Lun wurde in </a:t>
            </a:r>
            <a:r>
              <a:rPr lang="de-DE" dirty="0" err="1" smtClean="0"/>
              <a:t>Leian</a:t>
            </a:r>
            <a:r>
              <a:rPr lang="de-DE" dirty="0" smtClean="0"/>
              <a:t> City, </a:t>
            </a:r>
            <a:r>
              <a:rPr lang="de-DE" dirty="0" err="1" smtClean="0"/>
              <a:t>Hanyang</a:t>
            </a:r>
            <a:r>
              <a:rPr lang="de-DE" dirty="0" smtClean="0"/>
              <a:t> </a:t>
            </a:r>
            <a:r>
              <a:rPr lang="de-DE" dirty="0" err="1" smtClean="0"/>
              <a:t>Province</a:t>
            </a:r>
            <a:r>
              <a:rPr lang="de-DE" dirty="0" smtClean="0"/>
              <a:t>, </a:t>
            </a:r>
            <a:r>
              <a:rPr lang="de-DE" dirty="0" err="1" smtClean="0"/>
              <a:t>Hunan</a:t>
            </a:r>
            <a:r>
              <a:rPr lang="de-DE" dirty="0" smtClean="0"/>
              <a:t> </a:t>
            </a:r>
            <a:r>
              <a:rPr lang="de-DE" dirty="0" err="1" smtClean="0"/>
              <a:t>Province</a:t>
            </a:r>
            <a:r>
              <a:rPr lang="de-DE" dirty="0" smtClean="0"/>
              <a:t> geboren. Im Jahre 75 gelangte der Kämmerer in den Kaiserpalast. Im Jahr 105 reichte er einen Bericht über die Verbesserung der Papierproduktionstechnologie ein, die ihre Aktivitäten krönte. Kaiser He Di (Liu </a:t>
            </a:r>
            <a:r>
              <a:rPr lang="de-DE" dirty="0" err="1" smtClean="0"/>
              <a:t>zhao</a:t>
            </a:r>
            <a:r>
              <a:rPr lang="de-DE" dirty="0" smtClean="0"/>
              <a:t>) verlieh ihm den hohen Titel des Ministers und Reichtums. </a:t>
            </a:r>
            <a:r>
              <a:rPr lang="ru-RU" dirty="0" smtClean="0"/>
              <a:t>===================================================================</a:t>
            </a:r>
          </a:p>
          <a:p>
            <a:pPr marL="0" indent="0">
              <a:buNone/>
            </a:pPr>
            <a:r>
              <a:rPr lang="ru-RU" dirty="0" err="1" smtClean="0"/>
              <a:t>Цай</a:t>
            </a:r>
            <a:r>
              <a:rPr lang="ru-RU" dirty="0" smtClean="0"/>
              <a:t> Лунь родился в городе </a:t>
            </a:r>
            <a:r>
              <a:rPr lang="ru-RU" dirty="0" err="1" smtClean="0"/>
              <a:t>Лэйан</a:t>
            </a:r>
            <a:r>
              <a:rPr lang="ru-RU" dirty="0" smtClean="0"/>
              <a:t> нынешнего округа </a:t>
            </a:r>
            <a:r>
              <a:rPr lang="ru-RU" dirty="0" err="1" smtClean="0"/>
              <a:t>Хэнъян</a:t>
            </a:r>
            <a:r>
              <a:rPr lang="ru-RU" dirty="0" smtClean="0"/>
              <a:t> провинции </a:t>
            </a:r>
            <a:r>
              <a:rPr lang="ru-RU" dirty="0" err="1" smtClean="0"/>
              <a:t>Хунань</a:t>
            </a:r>
            <a:r>
              <a:rPr lang="ru-RU" dirty="0" smtClean="0"/>
              <a:t>. В 75 году евнухом попал в императорский дворец. В 105 году подал доклад об усовершенствовании технологии производства бумаги, увенчавший его деятельность. Император </a:t>
            </a:r>
            <a:r>
              <a:rPr lang="ru-RU" dirty="0" err="1" smtClean="0"/>
              <a:t>Хэ</a:t>
            </a:r>
            <a:r>
              <a:rPr lang="ru-RU" dirty="0" smtClean="0"/>
              <a:t> </a:t>
            </a:r>
            <a:r>
              <a:rPr lang="ru-RU" dirty="0" err="1" smtClean="0"/>
              <a:t>Ди</a:t>
            </a:r>
            <a:r>
              <a:rPr lang="ru-RU" dirty="0" smtClean="0"/>
              <a:t> (</a:t>
            </a:r>
            <a:r>
              <a:rPr lang="ru-RU" dirty="0" err="1" smtClean="0"/>
              <a:t>Лю</a:t>
            </a:r>
            <a:r>
              <a:rPr lang="ru-RU" dirty="0" smtClean="0"/>
              <a:t> </a:t>
            </a:r>
            <a:r>
              <a:rPr lang="ru-RU" dirty="0" err="1" smtClean="0"/>
              <a:t>Чжао</a:t>
            </a:r>
            <a:r>
              <a:rPr lang="ru-RU" dirty="0" smtClean="0"/>
              <a:t>) пожаловал ему высокий титул министра и богатство. </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5213" y="0"/>
            <a:ext cx="5798575" cy="3964996"/>
          </a:xfrm>
          <a:prstGeom prst="rect">
            <a:avLst/>
          </a:prstGeom>
        </p:spPr>
      </p:pic>
    </p:spTree>
    <p:extLst>
      <p:ext uri="{BB962C8B-B14F-4D97-AF65-F5344CB8AC3E}">
        <p14:creationId xmlns:p14="http://schemas.microsoft.com/office/powerpoint/2010/main" val="138194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2450" y="202892"/>
            <a:ext cx="11459496" cy="2923765"/>
          </a:xfrm>
        </p:spPr>
        <p:txBody>
          <a:bodyPr>
            <a:noAutofit/>
          </a:bodyPr>
          <a:lstStyle/>
          <a:p>
            <a:r>
              <a:rPr lang="ru-RU" sz="2400" dirty="0" err="1"/>
              <a:t>Цай</a:t>
            </a:r>
            <a:r>
              <a:rPr lang="ru-RU" sz="2400" dirty="0"/>
              <a:t> Лунь растолок волокна шелковицы, древесную золу, тряпки и пеньку. Всё это он смешал с водой и получившуюся массу выложил на форму (деревянная рама и сито из бамбука). После сушки на солнце, он эту массу разгладил с помощью камней. В результате получились прочные листы </a:t>
            </a:r>
            <a:r>
              <a:rPr lang="ru-RU" sz="2400" dirty="0" smtClean="0"/>
              <a:t>бумаги.</a:t>
            </a:r>
            <a:br>
              <a:rPr lang="ru-RU" sz="2400" dirty="0" smtClean="0"/>
            </a:br>
            <a:r>
              <a:rPr lang="ru-RU" sz="2400" dirty="0" smtClean="0"/>
              <a:t>=========================================================================</a:t>
            </a:r>
            <a:r>
              <a:rPr lang="ru-RU" sz="2400" dirty="0"/>
              <a:t/>
            </a:r>
            <a:br>
              <a:rPr lang="ru-RU" sz="2400" dirty="0"/>
            </a:br>
            <a:r>
              <a:rPr lang="de-DE" sz="2400" dirty="0" smtClean="0"/>
              <a:t>Cai </a:t>
            </a:r>
            <a:r>
              <a:rPr lang="de-DE" sz="2400" dirty="0" smtClean="0"/>
              <a:t>Lun schmilzt Maulbeerfasern, Holzasche, Lumpen und Hanf. All dies vermischte er mit Wasser und die resultierende Masse auf der Form ausgelegt (Holzrahmen und ein </a:t>
            </a:r>
            <a:r>
              <a:rPr lang="de-DE" sz="2400" dirty="0" err="1" smtClean="0"/>
              <a:t>Sito</a:t>
            </a:r>
            <a:r>
              <a:rPr lang="de-DE" sz="2400" dirty="0" smtClean="0"/>
              <a:t> aus Bambus). Nachdem er in der Sonne getrocknet hatte, glättete er diese Masse mit Steinen. Das Ergebnis waren starke Blatt Papier.</a:t>
            </a:r>
            <a:endParaRPr lang="ru-RU" sz="2400" dirty="0"/>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6697" y="3663935"/>
            <a:ext cx="2029367" cy="289909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6383" y="3667894"/>
            <a:ext cx="2049044" cy="289513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Рисунок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85746" y="3667895"/>
            <a:ext cx="1992905" cy="289513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Рисунок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38970" y="3672348"/>
            <a:ext cx="1995139" cy="289068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 name="Рисунок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594428" y="3667134"/>
            <a:ext cx="2010094" cy="289589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16467955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56187" y="365535"/>
            <a:ext cx="10515600" cy="2436659"/>
          </a:xfrm>
        </p:spPr>
        <p:txBody>
          <a:bodyPr/>
          <a:lstStyle/>
          <a:p>
            <a:pPr marL="0" indent="0">
              <a:buNone/>
            </a:pPr>
            <a:r>
              <a:rPr lang="ru-RU" dirty="0" smtClean="0"/>
              <a:t>Проиграв в дворцовой интриге при императоре Ань </a:t>
            </a:r>
            <a:r>
              <a:rPr lang="ru-RU" dirty="0" err="1" smtClean="0"/>
              <a:t>Ди</a:t>
            </a:r>
            <a:r>
              <a:rPr lang="ru-RU" dirty="0" smtClean="0"/>
              <a:t>, покончил жизнь самоубийством, выпив яд.</a:t>
            </a:r>
          </a:p>
          <a:p>
            <a:pPr marL="0" indent="0">
              <a:buNone/>
            </a:pPr>
            <a:r>
              <a:rPr lang="ru-RU" dirty="0" smtClean="0"/>
              <a:t>========================================================</a:t>
            </a:r>
          </a:p>
          <a:p>
            <a:pPr marL="0" indent="0">
              <a:buNone/>
            </a:pPr>
            <a:r>
              <a:rPr lang="de-DE" dirty="0" smtClean="0"/>
              <a:t>Nachdem er in der Palastintrige unter Kaiser </a:t>
            </a:r>
            <a:r>
              <a:rPr lang="de-DE" dirty="0" err="1" smtClean="0"/>
              <a:t>Anh</a:t>
            </a:r>
            <a:r>
              <a:rPr lang="de-DE" dirty="0" smtClean="0"/>
              <a:t> Di verloren hatte, beging Selbstmord durch das Trinken von Gift.</a:t>
            </a:r>
            <a:endParaRPr lang="ru-RU" dirty="0" smtClean="0"/>
          </a:p>
        </p:txBody>
      </p:sp>
      <p:sp>
        <p:nvSpPr>
          <p:cNvPr id="4" name="TextBox 3"/>
          <p:cNvSpPr txBox="1"/>
          <p:nvPr/>
        </p:nvSpPr>
        <p:spPr>
          <a:xfrm>
            <a:off x="4503174" y="5884606"/>
            <a:ext cx="3421626" cy="461665"/>
          </a:xfrm>
          <a:prstGeom prst="rect">
            <a:avLst/>
          </a:prstGeom>
          <a:noFill/>
        </p:spPr>
        <p:txBody>
          <a:bodyPr wrap="square" rtlCol="0">
            <a:spAutoFit/>
          </a:bodyPr>
          <a:lstStyle/>
          <a:p>
            <a:pPr algn="ctr"/>
            <a:r>
              <a:rPr lang="en-US" sz="2400" dirty="0" err="1" smtClean="0">
                <a:latin typeface="Century Gothic (Заголовки)"/>
              </a:rPr>
              <a:t>Ende</a:t>
            </a:r>
            <a:endParaRPr lang="ru-RU" sz="2400" dirty="0">
              <a:latin typeface="Century Gothic (Заголовки)"/>
            </a:endParaRPr>
          </a:p>
        </p:txBody>
      </p:sp>
    </p:spTree>
    <p:extLst>
      <p:ext uri="{BB962C8B-B14F-4D97-AF65-F5344CB8AC3E}">
        <p14:creationId xmlns:p14="http://schemas.microsoft.com/office/powerpoint/2010/main" val="2532453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1504" y="114812"/>
            <a:ext cx="10515600" cy="1949962"/>
          </a:xfrm>
        </p:spPr>
        <p:txBody>
          <a:bodyPr/>
          <a:lstStyle/>
          <a:p>
            <a:pPr marL="514350" indent="-514350">
              <a:buFont typeface="+mj-lt"/>
              <a:buAutoNum type="arabicPeriod"/>
            </a:pPr>
            <a:r>
              <a:rPr lang="en-US" dirty="0" err="1" smtClean="0">
                <a:hlinkClick r:id="rId2"/>
              </a:rPr>
              <a:t>Fotos</a:t>
            </a:r>
            <a:endParaRPr lang="ru-RU" dirty="0" smtClean="0"/>
          </a:p>
          <a:p>
            <a:pPr marL="514350" indent="-514350">
              <a:buFont typeface="+mj-lt"/>
              <a:buAutoNum type="arabicPeriod"/>
            </a:pPr>
            <a:r>
              <a:rPr lang="en-US" dirty="0" smtClean="0">
                <a:hlinkClick r:id="rId3"/>
              </a:rPr>
              <a:t>Information</a:t>
            </a:r>
            <a:r>
              <a:rPr lang="ru-RU" dirty="0" smtClean="0">
                <a:hlinkClick r:id="rId3"/>
              </a:rPr>
              <a:t> 1.</a:t>
            </a:r>
            <a:endParaRPr lang="ru-RU" dirty="0" smtClean="0"/>
          </a:p>
          <a:p>
            <a:pPr marL="514350" indent="-514350">
              <a:buFont typeface="+mj-lt"/>
              <a:buAutoNum type="arabicPeriod"/>
            </a:pPr>
            <a:r>
              <a:rPr lang="en-US" dirty="0" smtClean="0">
                <a:hlinkClick r:id="rId4"/>
              </a:rPr>
              <a:t>Information 2.</a:t>
            </a:r>
            <a:endParaRPr lang="ru-RU" dirty="0" smtClean="0"/>
          </a:p>
          <a:p>
            <a:pPr marL="514350" indent="-514350">
              <a:buFont typeface="+mj-lt"/>
              <a:buAutoNum type="arabicPeriod"/>
            </a:pPr>
            <a:endParaRPr lang="ru-RU" dirty="0"/>
          </a:p>
        </p:txBody>
      </p:sp>
    </p:spTree>
    <p:extLst>
      <p:ext uri="{BB962C8B-B14F-4D97-AF65-F5344CB8AC3E}">
        <p14:creationId xmlns:p14="http://schemas.microsoft.com/office/powerpoint/2010/main" val="133225998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142</Words>
  <Application>Microsoft Office PowerPoint</Application>
  <PresentationFormat>Широкоэкранный</PresentationFormat>
  <Paragraphs>17</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Arial</vt:lpstr>
      <vt:lpstr>Calibri</vt:lpstr>
      <vt:lpstr>Calibri Light</vt:lpstr>
      <vt:lpstr>Century Gothic (Заголовки)</vt:lpstr>
      <vt:lpstr>Тема Office</vt:lpstr>
      <vt:lpstr>Кафедра иностранного языка  Презентация по дисциплине «Иностранный язык»(немецкий)</vt:lpstr>
      <vt:lpstr>Cai Lun</vt:lpstr>
      <vt:lpstr>Презентация PowerPoint</vt:lpstr>
      <vt:lpstr>Цай Лунь растолок волокна шелковицы, древесную золу, тряпки и пеньку. Всё это он смешал с водой и получившуюся массу выложил на форму (деревянная рама и сито из бамбука). После сушки на солнце, он эту массу разгладил с помощью камней. В результате получились прочные листы бумаги. ========================================================================= Cai Lun schmilzt Maulbeerfasern, Holzasche, Lumpen und Hanf. All dies vermischte er mit Wasser und die resultierende Masse auf der Form ausgelegt (Holzrahmen und ein Sito aus Bambus). Nachdem er in der Sonne getrocknet hatte, glättete er diese Masse mit Steinen. Das Ergebnis waren starke Blatt Papier.</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7</cp:revision>
  <dcterms:created xsi:type="dcterms:W3CDTF">2020-04-10T07:06:56Z</dcterms:created>
  <dcterms:modified xsi:type="dcterms:W3CDTF">2020-04-10T07:53:33Z</dcterms:modified>
</cp:coreProperties>
</file>