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03" y="-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72101C-CE83-4EE0-807C-C316EF8549F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628800"/>
            <a:ext cx="5723468" cy="1828090"/>
          </a:xfrm>
        </p:spPr>
        <p:txBody>
          <a:bodyPr/>
          <a:lstStyle/>
          <a:p>
            <a:r>
              <a:rPr lang="ru-RU" dirty="0" smtClean="0"/>
              <a:t>Разработка ПС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941168"/>
            <a:ext cx="5400601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Хабибрахманова Алсу Ильгамовна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81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Рабочий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056784" cy="387824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описание ПО на выбранном проблемно-ориентированном языке (кодирование), </a:t>
            </a:r>
            <a:endParaRPr lang="ru-RU" dirty="0" smtClean="0"/>
          </a:p>
          <a:p>
            <a:r>
              <a:rPr lang="ru-RU" dirty="0" smtClean="0"/>
              <a:t>отладка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разработка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согласование </a:t>
            </a:r>
            <a:r>
              <a:rPr lang="ru-RU" dirty="0"/>
              <a:t>и утверждение порядка и методики испытаний, </a:t>
            </a:r>
            <a:endParaRPr lang="ru-RU" dirty="0" smtClean="0"/>
          </a:p>
          <a:p>
            <a:r>
              <a:rPr lang="ru-RU" dirty="0" smtClean="0"/>
              <a:t>разработка </a:t>
            </a:r>
            <a:r>
              <a:rPr lang="ru-RU" dirty="0"/>
              <a:t>программных документов, </a:t>
            </a:r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/>
              <a:t>тестирования, </a:t>
            </a:r>
            <a:endParaRPr lang="ru-RU" dirty="0" smtClean="0"/>
          </a:p>
          <a:p>
            <a:r>
              <a:rPr lang="ru-RU" dirty="0" smtClean="0"/>
              <a:t>корректировка </a:t>
            </a:r>
            <a:r>
              <a:rPr lang="ru-RU" dirty="0"/>
              <a:t>программ и программной документации по результатам тестирования, </a:t>
            </a:r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/>
              <a:t>приемо-сдаточных </a:t>
            </a:r>
            <a:r>
              <a:rPr lang="ru-RU" dirty="0" smtClean="0"/>
              <a:t>испытаний.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55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7056784" cy="42484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Качество программного обеспечения </a:t>
            </a:r>
            <a:r>
              <a:rPr lang="ru-RU" dirty="0"/>
              <a:t>– способность программного </a:t>
            </a:r>
            <a:r>
              <a:rPr lang="ru-RU" dirty="0" smtClean="0"/>
              <a:t>продукта </a:t>
            </a:r>
            <a:r>
              <a:rPr lang="ru-RU" dirty="0"/>
              <a:t>подтвердить свою спецификацию при условии, что спецификация </a:t>
            </a:r>
            <a:r>
              <a:rPr lang="ru-RU" dirty="0" smtClean="0"/>
              <a:t>ориентирована </a:t>
            </a:r>
            <a:r>
              <a:rPr lang="ru-RU" dirty="0"/>
              <a:t>на характеристики, которые желает получить пользователь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Основой регламентирования показателей качества программных средств ранее являлся международный стандарт ISO 9126:1991 (ГОСТ Р </a:t>
            </a:r>
            <a:r>
              <a:rPr lang="ru-RU" dirty="0" smtClean="0"/>
              <a:t>ИСО/МЭК </a:t>
            </a:r>
            <a:r>
              <a:rPr lang="ru-RU" dirty="0"/>
              <a:t>9126-93) «Информационная технология. Оценка программного </a:t>
            </a:r>
            <a:r>
              <a:rPr lang="ru-RU" dirty="0" smtClean="0"/>
              <a:t>продукта</a:t>
            </a:r>
            <a:r>
              <a:rPr lang="ru-RU" dirty="0"/>
              <a:t>. Характеристики качества и руководство по их применению».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М</a:t>
            </a:r>
            <a:r>
              <a:rPr lang="ru-RU" dirty="0" smtClean="0"/>
              <a:t>еждународный </a:t>
            </a:r>
            <a:r>
              <a:rPr lang="ru-RU" dirty="0"/>
              <a:t>стандарт ISO 14598, состоящий из шести частей.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32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Общая схема процессов оценки характеристик качества программ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060848"/>
            <a:ext cx="7056784" cy="38164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установка </a:t>
            </a:r>
            <a:r>
              <a:rPr lang="ru-RU" dirty="0"/>
              <a:t>исходных требований для </a:t>
            </a:r>
            <a:r>
              <a:rPr lang="ru-RU" dirty="0" smtClean="0"/>
              <a:t>оценки</a:t>
            </a:r>
          </a:p>
          <a:p>
            <a:pPr algn="just"/>
            <a:r>
              <a:rPr lang="ru-RU" dirty="0" smtClean="0"/>
              <a:t>селекция </a:t>
            </a:r>
            <a:r>
              <a:rPr lang="ru-RU" dirty="0"/>
              <a:t>метрик качества, установление рейтингов и уровней </a:t>
            </a:r>
            <a:r>
              <a:rPr lang="ru-RU" dirty="0" smtClean="0"/>
              <a:t>приоритета </a:t>
            </a:r>
            <a:r>
              <a:rPr lang="ru-RU" dirty="0"/>
              <a:t>метрик </a:t>
            </a:r>
            <a:r>
              <a:rPr lang="ru-RU" dirty="0" err="1"/>
              <a:t>субхарактеристик</a:t>
            </a:r>
            <a:r>
              <a:rPr lang="ru-RU" dirty="0"/>
              <a:t> и атрибутов, выделение критериев для проведения экспертиз и измерений;</a:t>
            </a:r>
          </a:p>
          <a:p>
            <a:pPr algn="just"/>
            <a:r>
              <a:rPr lang="ru-RU" dirty="0" smtClean="0"/>
              <a:t>планирование </a:t>
            </a:r>
            <a:r>
              <a:rPr lang="ru-RU" dirty="0"/>
              <a:t>и проектирование процессов оценки характеристик и </a:t>
            </a:r>
            <a:r>
              <a:rPr lang="ru-RU" dirty="0" smtClean="0"/>
              <a:t>атрибутов </a:t>
            </a:r>
            <a:r>
              <a:rPr lang="ru-RU" dirty="0"/>
              <a:t>качества в жизненном цикле программного средства;</a:t>
            </a:r>
          </a:p>
          <a:p>
            <a:pPr algn="just"/>
            <a:r>
              <a:rPr lang="ru-RU" dirty="0" smtClean="0"/>
              <a:t>выполнение </a:t>
            </a:r>
            <a:r>
              <a:rPr lang="ru-RU" dirty="0"/>
              <a:t>измерений для оценки, сравнение результатов с </a:t>
            </a:r>
            <a:r>
              <a:rPr lang="ru-RU" dirty="0" smtClean="0"/>
              <a:t>критериями </a:t>
            </a:r>
            <a:r>
              <a:rPr lang="ru-RU" dirty="0"/>
              <a:t>и требованиями, обобщение и оценка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3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6399813" cy="47423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Функциональная </a:t>
            </a:r>
            <a:r>
              <a:rPr lang="ru-RU" dirty="0"/>
              <a:t>пригодность </a:t>
            </a:r>
            <a:endParaRPr lang="ru-RU" dirty="0" smtClean="0"/>
          </a:p>
          <a:p>
            <a:r>
              <a:rPr lang="ru-RU" dirty="0" smtClean="0"/>
              <a:t>Оценка </a:t>
            </a:r>
            <a:r>
              <a:rPr lang="ru-RU" dirty="0"/>
              <a:t>корректности программных средств </a:t>
            </a:r>
          </a:p>
          <a:p>
            <a:r>
              <a:rPr lang="ru-RU" dirty="0"/>
              <a:t>Оценка способности к </a:t>
            </a:r>
            <a:r>
              <a:rPr lang="ru-RU" dirty="0" smtClean="0"/>
              <a:t>взаимодействию</a:t>
            </a:r>
          </a:p>
          <a:p>
            <a:r>
              <a:rPr lang="ru-RU" dirty="0"/>
              <a:t>Оценка защищенности программных средств </a:t>
            </a:r>
          </a:p>
          <a:p>
            <a:r>
              <a:rPr lang="ru-RU" dirty="0"/>
              <a:t>Оценка надежности </a:t>
            </a:r>
          </a:p>
          <a:p>
            <a:r>
              <a:rPr lang="ru-RU" dirty="0" smtClean="0"/>
              <a:t>Потребность </a:t>
            </a:r>
            <a:r>
              <a:rPr lang="ru-RU" dirty="0"/>
              <a:t>в ресурсах памяти и производительности </a:t>
            </a:r>
            <a:endParaRPr lang="ru-RU" dirty="0" smtClean="0"/>
          </a:p>
          <a:p>
            <a:r>
              <a:rPr lang="ru-RU" dirty="0"/>
              <a:t>Оценка практичности </a:t>
            </a:r>
          </a:p>
          <a:p>
            <a:r>
              <a:rPr lang="ru-RU" dirty="0" err="1" smtClean="0"/>
              <a:t>Сопровождаемость</a:t>
            </a:r>
            <a:endParaRPr lang="ru-RU" dirty="0"/>
          </a:p>
          <a:p>
            <a:r>
              <a:rPr lang="ru-RU" dirty="0" smtClean="0"/>
              <a:t>Оценка </a:t>
            </a:r>
            <a:r>
              <a:rPr lang="ru-RU" dirty="0"/>
              <a:t>мобильности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0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202485"/>
          </a:xfrm>
        </p:spPr>
        <p:txBody>
          <a:bodyPr>
            <a:noAutofit/>
          </a:bodyPr>
          <a:lstStyle/>
          <a:p>
            <a:r>
              <a:rPr lang="ru-RU" sz="2800" b="1" dirty="0"/>
              <a:t>Определения характеристик и </a:t>
            </a:r>
            <a:r>
              <a:rPr lang="ru-RU" sz="2800" b="1" dirty="0" err="1"/>
              <a:t>субхарактеристик</a:t>
            </a:r>
            <a:r>
              <a:rPr lang="ru-RU" sz="2800" b="1" dirty="0"/>
              <a:t> качества (ISO 9126-1)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3902031"/>
          </a:xfrm>
        </p:spPr>
        <p:txBody>
          <a:bodyPr>
            <a:noAutofit/>
          </a:bodyPr>
          <a:lstStyle/>
          <a:p>
            <a:r>
              <a:rPr lang="ru-RU" sz="1600" b="1" dirty="0"/>
              <a:t>Функциональные</a:t>
            </a:r>
            <a:r>
              <a:rPr lang="ru-RU" sz="1600" dirty="0"/>
              <a:t> </a:t>
            </a:r>
            <a:r>
              <a:rPr lang="ru-RU" sz="1600" b="1" dirty="0"/>
              <a:t>возможности</a:t>
            </a:r>
            <a:r>
              <a:rPr lang="ru-RU" sz="1600" dirty="0"/>
              <a:t> – способность программного средства обеспечивать решение задач, удовлетворяющих сформулированные </a:t>
            </a:r>
            <a:r>
              <a:rPr lang="ru-RU" sz="1600" dirty="0" smtClean="0"/>
              <a:t>потребности </a:t>
            </a:r>
            <a:r>
              <a:rPr lang="ru-RU" sz="1600" dirty="0"/>
              <a:t>заказчиков и пользователей при применении комплекса программ в за-данных условиях.</a:t>
            </a:r>
          </a:p>
          <a:p>
            <a:endParaRPr lang="ru-RU" sz="1600" dirty="0"/>
          </a:p>
          <a:p>
            <a:r>
              <a:rPr lang="ru-RU" sz="1600" b="1" dirty="0"/>
              <a:t>Функциональная пригодность </a:t>
            </a:r>
            <a:r>
              <a:rPr lang="ru-RU" sz="1600" dirty="0"/>
              <a:t>– набор и описания </a:t>
            </a:r>
            <a:r>
              <a:rPr lang="ru-RU" sz="1600" dirty="0" err="1" smtClean="0"/>
              <a:t>субхарактеристики</a:t>
            </a:r>
            <a:r>
              <a:rPr lang="ru-RU" sz="1600" dirty="0" smtClean="0"/>
              <a:t> и ее </a:t>
            </a:r>
            <a:r>
              <a:rPr lang="ru-RU" sz="1600" dirty="0"/>
              <a:t>атрибутов, определяющие назначение, номенклатуру, основные, </a:t>
            </a:r>
            <a:r>
              <a:rPr lang="ru-RU" sz="1600" dirty="0" smtClean="0"/>
              <a:t>необходимые </a:t>
            </a:r>
            <a:r>
              <a:rPr lang="ru-RU" sz="1600" dirty="0"/>
              <a:t>и достаточные функции программного средства, соответствующие техническому заданию и спецификациям требований заказчика или </a:t>
            </a:r>
            <a:r>
              <a:rPr lang="ru-RU" sz="1600" dirty="0" smtClean="0"/>
              <a:t>потенциального </a:t>
            </a:r>
            <a:r>
              <a:rPr lang="ru-RU" sz="1600" dirty="0"/>
              <a:t>пользователя.</a:t>
            </a:r>
          </a:p>
          <a:p>
            <a:endParaRPr lang="ru-RU" sz="1600" b="1" dirty="0"/>
          </a:p>
          <a:p>
            <a:r>
              <a:rPr lang="ru-RU" sz="1600" b="1" dirty="0"/>
              <a:t>Правильность (корректность</a:t>
            </a:r>
            <a:r>
              <a:rPr lang="ru-RU" sz="1600" dirty="0"/>
              <a:t>) – способность программного средства обеспечивать правильные или приемлемые для пользователя результаты и внешние эффекты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15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202485"/>
          </a:xfrm>
        </p:spPr>
        <p:txBody>
          <a:bodyPr>
            <a:noAutofit/>
          </a:bodyPr>
          <a:lstStyle/>
          <a:p>
            <a:r>
              <a:rPr lang="ru-RU" sz="2800" b="1" dirty="0"/>
              <a:t>Определения характеристик и </a:t>
            </a:r>
            <a:r>
              <a:rPr lang="ru-RU" sz="2800" b="1" dirty="0" err="1"/>
              <a:t>субхарактеристик</a:t>
            </a:r>
            <a:r>
              <a:rPr lang="ru-RU" sz="2800" b="1" dirty="0"/>
              <a:t> качества (ISO 9126-1)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560840" cy="4104455"/>
          </a:xfrm>
        </p:spPr>
        <p:txBody>
          <a:bodyPr>
            <a:noAutofit/>
          </a:bodyPr>
          <a:lstStyle/>
          <a:p>
            <a:r>
              <a:rPr lang="ru-RU" sz="1600" b="1" dirty="0"/>
              <a:t>Способность к взаимодействию – </a:t>
            </a:r>
            <a:r>
              <a:rPr lang="ru-RU" sz="1600" dirty="0"/>
              <a:t>свойство программных средств и их компонентов взаимодействовать с одной или большим числом компонентов внутренней и внешней среды.</a:t>
            </a:r>
          </a:p>
          <a:p>
            <a:endParaRPr lang="ru-RU" sz="1600" b="1" dirty="0"/>
          </a:p>
          <a:p>
            <a:r>
              <a:rPr lang="ru-RU" sz="1600" b="1" dirty="0"/>
              <a:t>Защищенность – </a:t>
            </a:r>
            <a:r>
              <a:rPr lang="ru-RU" sz="1600" dirty="0"/>
              <a:t>способность компонентов программного средства за-</a:t>
            </a:r>
            <a:r>
              <a:rPr lang="ru-RU" sz="1600" dirty="0" err="1"/>
              <a:t>щищать</a:t>
            </a:r>
            <a:r>
              <a:rPr lang="ru-RU" sz="1600" dirty="0"/>
              <a:t> программы и информацию от любых негативных воздействий.</a:t>
            </a:r>
          </a:p>
          <a:p>
            <a:endParaRPr lang="ru-RU" sz="1600" b="1" dirty="0"/>
          </a:p>
          <a:p>
            <a:r>
              <a:rPr lang="ru-RU" sz="1600" b="1" dirty="0"/>
              <a:t>Надежность – </a:t>
            </a:r>
            <a:r>
              <a:rPr lang="ru-RU" sz="1600" dirty="0"/>
              <a:t>обеспечение комплексом программ достаточно низкой вероятности отказа в процессе функционирования программного средства в реальном времени.</a:t>
            </a:r>
          </a:p>
          <a:p>
            <a:endParaRPr lang="ru-RU" sz="1600" b="1" dirty="0"/>
          </a:p>
          <a:p>
            <a:r>
              <a:rPr lang="ru-RU" sz="1600" b="1" dirty="0"/>
              <a:t>Эффективность – </a:t>
            </a:r>
            <a:r>
              <a:rPr lang="ru-RU" sz="1600" dirty="0"/>
              <a:t>свойства программного средства, обеспечивающие требуемую производительность решения функциональных задач, с учетом количества используемых вычислительных ресурсов в установленных </a:t>
            </a:r>
            <a:r>
              <a:rPr lang="ru-RU" sz="1600" dirty="0" smtClean="0"/>
              <a:t>условиях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4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202485"/>
          </a:xfrm>
        </p:spPr>
        <p:txBody>
          <a:bodyPr>
            <a:noAutofit/>
          </a:bodyPr>
          <a:lstStyle/>
          <a:p>
            <a:r>
              <a:rPr lang="ru-RU" sz="2800" b="1" dirty="0"/>
              <a:t>Определения характеристик и </a:t>
            </a:r>
            <a:r>
              <a:rPr lang="ru-RU" sz="2800" b="1" dirty="0" err="1"/>
              <a:t>субхарактеристик</a:t>
            </a:r>
            <a:r>
              <a:rPr lang="ru-RU" sz="2800" b="1" dirty="0"/>
              <a:t> качества (ISO 9126-1)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560840" cy="4104455"/>
          </a:xfrm>
        </p:spPr>
        <p:txBody>
          <a:bodyPr>
            <a:noAutofit/>
          </a:bodyPr>
          <a:lstStyle/>
          <a:p>
            <a:r>
              <a:rPr lang="ru-RU" sz="1800" b="1" dirty="0"/>
              <a:t>Практичность (применимость) –</a:t>
            </a:r>
            <a:r>
              <a:rPr lang="ru-RU" sz="1800" dirty="0"/>
              <a:t> свойства программного средства, обусловливающие сложность его понимания, изучения и использования, а также привлекательность для квалифицированных пользователей при приме-нении в указанных условиях.</a:t>
            </a:r>
          </a:p>
          <a:p>
            <a:endParaRPr lang="ru-RU" sz="1800" b="1" dirty="0"/>
          </a:p>
          <a:p>
            <a:r>
              <a:rPr lang="ru-RU" sz="1800" b="1" dirty="0" err="1"/>
              <a:t>Сопровождаемость</a:t>
            </a:r>
            <a:r>
              <a:rPr lang="ru-RU" sz="1800" b="1" dirty="0"/>
              <a:t> – </a:t>
            </a:r>
            <a:r>
              <a:rPr lang="ru-RU" sz="1800" dirty="0"/>
              <a:t>приспособленность программного средства к </a:t>
            </a:r>
            <a:r>
              <a:rPr lang="ru-RU" sz="1800" dirty="0" err="1"/>
              <a:t>мо-дификации</a:t>
            </a:r>
            <a:r>
              <a:rPr lang="ru-RU" sz="1800" dirty="0"/>
              <a:t> и изменению конфигурации и функций.</a:t>
            </a:r>
          </a:p>
          <a:p>
            <a:endParaRPr lang="ru-RU" sz="1800" b="1" dirty="0"/>
          </a:p>
          <a:p>
            <a:r>
              <a:rPr lang="ru-RU" sz="1800" b="1" dirty="0"/>
              <a:t>Мобильность – </a:t>
            </a:r>
            <a:r>
              <a:rPr lang="ru-RU" sz="1800" dirty="0"/>
              <a:t>подготовленность программного средства к переносу из одной аппаратно-операционной среды в другую.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298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Надёжность </a:t>
            </a:r>
            <a:r>
              <a:rPr lang="ru-RU" dirty="0"/>
              <a:t>программного обеспечения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6912768" cy="360381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Надежность программного обеспечения </a:t>
            </a:r>
            <a:r>
              <a:rPr lang="ru-RU" dirty="0"/>
              <a:t>– способность программного продукта безотказно выполнять определенные функции при заданных </a:t>
            </a:r>
            <a:r>
              <a:rPr lang="ru-RU" dirty="0" smtClean="0"/>
              <a:t>условиях </a:t>
            </a:r>
            <a:r>
              <a:rPr lang="ru-RU" dirty="0"/>
              <a:t>в течение заданного периода времени с достаточно большой </a:t>
            </a:r>
            <a:r>
              <a:rPr lang="ru-RU" dirty="0" smtClean="0"/>
              <a:t>вероятностью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Степень </a:t>
            </a:r>
            <a:r>
              <a:rPr lang="ru-RU" b="1" dirty="0"/>
              <a:t>надежности </a:t>
            </a:r>
            <a:r>
              <a:rPr lang="ru-RU" dirty="0"/>
              <a:t>характеризуется вероятностью работы </a:t>
            </a:r>
            <a:r>
              <a:rPr lang="ru-RU" dirty="0" smtClean="0"/>
              <a:t>программного </a:t>
            </a:r>
            <a:r>
              <a:rPr lang="ru-RU" dirty="0"/>
              <a:t>продукта без отказа в течение определенного периода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7913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6768752" cy="4752528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Отказ</a:t>
            </a:r>
            <a:r>
              <a:rPr lang="ru-RU" dirty="0"/>
              <a:t> – это нарушение работоспособности программного изделия, </a:t>
            </a:r>
            <a:r>
              <a:rPr lang="ru-RU" dirty="0" smtClean="0"/>
              <a:t>являющееся </a:t>
            </a:r>
            <a:r>
              <a:rPr lang="ru-RU" dirty="0"/>
              <a:t>следствием таких явлений, как нарушения кодов записи </a:t>
            </a:r>
            <a:r>
              <a:rPr lang="ru-RU" dirty="0" smtClean="0"/>
              <a:t>программ </a:t>
            </a:r>
            <a:r>
              <a:rPr lang="ru-RU" dirty="0" err="1" smtClean="0"/>
              <a:t>впамяти</a:t>
            </a:r>
            <a:r>
              <a:rPr lang="ru-RU" dirty="0"/>
              <a:t>, стирания или искажения данных в оперативной или </a:t>
            </a:r>
            <a:r>
              <a:rPr lang="ru-RU" dirty="0" smtClean="0"/>
              <a:t>долговременной </a:t>
            </a:r>
            <a:r>
              <a:rPr lang="ru-RU" dirty="0"/>
              <a:t>памяти, нарушения нормального хода вычислительного процесса.</a:t>
            </a:r>
          </a:p>
          <a:p>
            <a:endParaRPr lang="ru-RU" dirty="0"/>
          </a:p>
          <a:p>
            <a:r>
              <a:rPr lang="ru-RU" b="1" dirty="0"/>
              <a:t>Сбой </a:t>
            </a:r>
            <a:r>
              <a:rPr lang="ru-RU" dirty="0"/>
              <a:t>– это самоустраняющийся отказ , не требующий внешнего </a:t>
            </a:r>
            <a:r>
              <a:rPr lang="ru-RU" dirty="0" smtClean="0"/>
              <a:t>вмешательства</a:t>
            </a:r>
            <a:r>
              <a:rPr lang="ru-RU" dirty="0"/>
              <a:t>. Основное различие между сбоем и отказом – по временному </a:t>
            </a:r>
            <a:r>
              <a:rPr lang="ru-RU" dirty="0" smtClean="0"/>
              <a:t>показателю </a:t>
            </a:r>
            <a:r>
              <a:rPr lang="ru-RU" dirty="0"/>
              <a:t>длительности восстановления</a:t>
            </a:r>
            <a:r>
              <a:rPr lang="ru-RU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2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128792" cy="43924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	Число ошибок в программе – величина «ненаблюдаемая», наблюдаются не сами ошибки, а результат их проявления.</a:t>
            </a:r>
          </a:p>
          <a:p>
            <a:r>
              <a:rPr lang="ru-RU" dirty="0" smtClean="0"/>
              <a:t>2</a:t>
            </a:r>
            <a:r>
              <a:rPr lang="ru-RU" dirty="0"/>
              <a:t>.	Неверное срабатывание программы может быть следствием не одной, а сразу нескольких ошибок.</a:t>
            </a:r>
          </a:p>
          <a:p>
            <a:r>
              <a:rPr lang="ru-RU" dirty="0"/>
              <a:t> </a:t>
            </a:r>
            <a:r>
              <a:rPr lang="ru-RU" dirty="0" smtClean="0"/>
              <a:t>3</a:t>
            </a:r>
            <a:r>
              <a:rPr lang="ru-RU" dirty="0"/>
              <a:t>.	Ошибки могут компенсировать друг друга, так что после исправления </a:t>
            </a:r>
            <a:r>
              <a:rPr lang="ru-RU" dirty="0" smtClean="0"/>
              <a:t>какой-то </a:t>
            </a:r>
            <a:r>
              <a:rPr lang="ru-RU" dirty="0"/>
              <a:t>одной ошибки программа может начать «работать хуже».</a:t>
            </a:r>
          </a:p>
          <a:p>
            <a:r>
              <a:rPr lang="ru-RU" dirty="0" smtClean="0"/>
              <a:t>4</a:t>
            </a:r>
            <a:r>
              <a:rPr lang="ru-RU" dirty="0"/>
              <a:t>.	Надежность характеризует частоту проявления ошибок, но не их </a:t>
            </a:r>
            <a:r>
              <a:rPr lang="ru-RU" dirty="0" smtClean="0"/>
              <a:t>количество.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63688" y="96392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Принципы определения надежности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892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Стадии </a:t>
            </a:r>
            <a:r>
              <a:rPr lang="ru-RU" dirty="0">
                <a:hlinkClick r:id="rId2" action="ppaction://hlinksldjump"/>
              </a:rPr>
              <a:t>разработки ПО, регламентированные </a:t>
            </a:r>
            <a:r>
              <a:rPr lang="ru-RU" dirty="0" smtClean="0">
                <a:hlinkClick r:id="rId2" action="ppaction://hlinksldjump"/>
              </a:rPr>
              <a:t>ГОС</a:t>
            </a:r>
            <a:r>
              <a:rPr lang="ru-RU" dirty="0">
                <a:hlinkClick r:id="rId2" action="ppaction://hlinksldjump"/>
              </a:rPr>
              <a:t>Тами</a:t>
            </a:r>
            <a:endParaRPr lang="ru-RU" dirty="0"/>
          </a:p>
          <a:p>
            <a:r>
              <a:rPr lang="ru-RU" dirty="0" smtClean="0">
                <a:hlinkClick r:id="rId3" action="ppaction://hlinksldjump"/>
              </a:rPr>
              <a:t>Качество </a:t>
            </a:r>
            <a:r>
              <a:rPr lang="ru-RU" dirty="0" smtClean="0">
                <a:hlinkClick r:id="rId3" action="ppaction://hlinksldjump"/>
              </a:rPr>
              <a:t>ПО</a:t>
            </a:r>
            <a:endParaRPr lang="ru-RU" dirty="0" smtClean="0"/>
          </a:p>
          <a:p>
            <a:r>
              <a:rPr lang="ru-RU" dirty="0">
                <a:hlinkClick r:id="rId4" action="ppaction://hlinksldjump"/>
              </a:rPr>
              <a:t>Надёжность программного обеспечения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48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109261" cy="149051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Стадии разработки </a:t>
            </a:r>
            <a:r>
              <a:rPr lang="ru-RU" sz="4000" dirty="0" smtClean="0"/>
              <a:t>ПО </a:t>
            </a:r>
            <a:r>
              <a:rPr lang="ru-RU" sz="4000" b="1" dirty="0" smtClean="0"/>
              <a:t>(Жизненный цикл), </a:t>
            </a:r>
            <a:r>
              <a:rPr lang="ru-RU" sz="4000" dirty="0"/>
              <a:t>регламентированные ГОСТами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6912768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ГОСТ 19.102-77 «Стадии разработки программ и программной </a:t>
            </a:r>
            <a:r>
              <a:rPr lang="ru-RU" b="1" dirty="0" smtClean="0"/>
              <a:t>документации</a:t>
            </a:r>
            <a:r>
              <a:rPr lang="ru-RU" b="1" dirty="0"/>
              <a:t>»</a:t>
            </a:r>
            <a:r>
              <a:rPr lang="ru-RU" dirty="0"/>
              <a:t> и содержит следующие стадии и этапы: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7048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8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Обоснование необходимости разработки программ</a:t>
            </a:r>
          </a:p>
          <a:p>
            <a:r>
              <a:rPr lang="ru-RU" dirty="0"/>
              <a:t>Выполнение научно-исследовательских работ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и утверждение технического задания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73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6552728" cy="4814349"/>
          </a:xfrm>
        </p:spPr>
        <p:txBody>
          <a:bodyPr/>
          <a:lstStyle/>
          <a:p>
            <a:r>
              <a:rPr lang="ru-RU" dirty="0"/>
              <a:t>Результатом выполнения данной стадии является </a:t>
            </a:r>
            <a:r>
              <a:rPr lang="ru-RU" b="1" dirty="0"/>
              <a:t>техническое задание</a:t>
            </a:r>
            <a:r>
              <a:rPr lang="ru-RU" dirty="0"/>
              <a:t>, оформленное в соответствии с </a:t>
            </a:r>
            <a:r>
              <a:rPr lang="ru-RU" i="1" dirty="0"/>
              <a:t>ГОСТ 19.105- 78 (изм. 09.1981) «Общие </a:t>
            </a:r>
            <a:r>
              <a:rPr lang="ru-RU" i="1" dirty="0" smtClean="0"/>
              <a:t>требования </a:t>
            </a:r>
            <a:r>
              <a:rPr lang="ru-RU" i="1" dirty="0"/>
              <a:t>к программным документам»</a:t>
            </a:r>
            <a:r>
              <a:rPr lang="ru-RU" dirty="0"/>
              <a:t> и </a:t>
            </a:r>
            <a:r>
              <a:rPr lang="ru-RU" i="1" dirty="0"/>
              <a:t>ГОСТ 19.106-78 «Общие требования к программным документам, выполненным печатным способом на листах формата 11 и 12».</a:t>
            </a:r>
          </a:p>
        </p:txBody>
      </p:sp>
    </p:spTree>
    <p:extLst>
      <p:ext uri="{BB962C8B-B14F-4D97-AF65-F5344CB8AC3E}">
        <p14:creationId xmlns:p14="http://schemas.microsoft.com/office/powerpoint/2010/main" val="304137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815" y="548680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Эскизный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" y="1143000"/>
            <a:ext cx="770999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7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6327805" cy="481434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Пояснительная записка эскизного проекта оформляется согласно </a:t>
            </a:r>
            <a:r>
              <a:rPr lang="ru-RU" b="1" dirty="0" smtClean="0"/>
              <a:t>ГОСТ 19.105-78 и </a:t>
            </a:r>
            <a:r>
              <a:rPr lang="ru-RU" b="1" dirty="0"/>
              <a:t>ГОСТ 19.404-79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ГОСТ </a:t>
            </a:r>
            <a:r>
              <a:rPr lang="ru-RU" b="1" dirty="0"/>
              <a:t>19.601-78 </a:t>
            </a:r>
            <a:r>
              <a:rPr lang="ru-RU" dirty="0"/>
              <a:t>«Общие правила дублирования, </a:t>
            </a:r>
            <a:r>
              <a:rPr lang="ru-RU" dirty="0" smtClean="0"/>
              <a:t>обращения</a:t>
            </a:r>
            <a:r>
              <a:rPr lang="ru-RU" dirty="0"/>
              <a:t>, учета и хранения» и </a:t>
            </a:r>
            <a:r>
              <a:rPr lang="ru-RU" b="1" dirty="0"/>
              <a:t>ГОСТ 19.602-78 </a:t>
            </a:r>
            <a:r>
              <a:rPr lang="ru-RU" dirty="0"/>
              <a:t>«Правила дублирования, учета и хранения программных документов, выполненных печатным способом». </a:t>
            </a:r>
            <a:endParaRPr lang="ru-RU" dirty="0" smtClean="0"/>
          </a:p>
          <a:p>
            <a:r>
              <a:rPr lang="ru-RU" b="1" dirty="0" smtClean="0"/>
              <a:t>ГОСТ </a:t>
            </a:r>
            <a:r>
              <a:rPr lang="ru-RU" b="1" dirty="0"/>
              <a:t>19.603-78 </a:t>
            </a:r>
            <a:r>
              <a:rPr lang="ru-RU" dirty="0"/>
              <a:t>«Общие правила внесения изменений в программные документы» </a:t>
            </a:r>
            <a:endParaRPr lang="ru-RU" dirty="0" smtClean="0"/>
          </a:p>
          <a:p>
            <a:r>
              <a:rPr lang="ru-RU" b="1" dirty="0" smtClean="0"/>
              <a:t>ГОСТ </a:t>
            </a:r>
            <a:r>
              <a:rPr lang="ru-RU" b="1" dirty="0"/>
              <a:t>19.602-78 </a:t>
            </a:r>
            <a:r>
              <a:rPr lang="ru-RU" dirty="0"/>
              <a:t>«Правила внесения изменений в программные документы, выполненные печатным способом».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87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65245" cy="81121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Технический проект</a:t>
            </a: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128792" cy="4403608"/>
          </a:xfrm>
        </p:spPr>
      </p:pic>
    </p:spTree>
    <p:extLst>
      <p:ext uri="{BB962C8B-B14F-4D97-AF65-F5344CB8AC3E}">
        <p14:creationId xmlns:p14="http://schemas.microsoft.com/office/powerpoint/2010/main" val="135674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255797" cy="445430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Пояснительная </a:t>
            </a:r>
            <a:r>
              <a:rPr lang="ru-RU" sz="3200" dirty="0"/>
              <a:t>записка </a:t>
            </a:r>
            <a:r>
              <a:rPr lang="ru-RU" sz="3200" dirty="0" smtClean="0"/>
              <a:t>к техническому </a:t>
            </a:r>
            <a:r>
              <a:rPr lang="ru-RU" sz="3200" dirty="0"/>
              <a:t>проекту согласно ГОСТ 19.105 -78, ГОСТ 19.404-79. </a:t>
            </a:r>
            <a:endParaRPr lang="ru-RU" sz="3200" dirty="0" smtClean="0"/>
          </a:p>
          <a:p>
            <a:r>
              <a:rPr lang="ru-RU" sz="3200" dirty="0"/>
              <a:t>ГОСТ 2.106-68 ЕСКД «Текстовые документы».</a:t>
            </a:r>
          </a:p>
        </p:txBody>
      </p:sp>
    </p:spTree>
    <p:extLst>
      <p:ext uri="{BB962C8B-B14F-4D97-AF65-F5344CB8AC3E}">
        <p14:creationId xmlns:p14="http://schemas.microsoft.com/office/powerpoint/2010/main" val="400417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</TotalTime>
  <Words>747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Разработка ПС</vt:lpstr>
      <vt:lpstr>Презентация PowerPoint</vt:lpstr>
      <vt:lpstr>Стадии разработки ПО (Жизненный цикл), регламентированные ГОСТами </vt:lpstr>
      <vt:lpstr>Техническое задание</vt:lpstr>
      <vt:lpstr>Презентация PowerPoint</vt:lpstr>
      <vt:lpstr>Эскизный проект</vt:lpstr>
      <vt:lpstr>Презентация PowerPoint</vt:lpstr>
      <vt:lpstr> Технический проект</vt:lpstr>
      <vt:lpstr>Презентация PowerPoint</vt:lpstr>
      <vt:lpstr>Рабочий проект</vt:lpstr>
      <vt:lpstr>Качество ПО</vt:lpstr>
      <vt:lpstr>Общая схема процессов оценки характеристик качества программ</vt:lpstr>
      <vt:lpstr>Презентация PowerPoint</vt:lpstr>
      <vt:lpstr>Определения характеристик и субхарактеристик качества (ISO 9126-1)</vt:lpstr>
      <vt:lpstr>Определения характеристик и субхарактеристик качества (ISO 9126-1)</vt:lpstr>
      <vt:lpstr>Определения характеристик и субхарактеристик качества (ISO 9126-1)</vt:lpstr>
      <vt:lpstr>Надёжность программного обеспечения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ПС</dc:title>
  <dc:creator>1</dc:creator>
  <cp:lastModifiedBy>1</cp:lastModifiedBy>
  <cp:revision>7</cp:revision>
  <dcterms:created xsi:type="dcterms:W3CDTF">2020-01-12T09:28:47Z</dcterms:created>
  <dcterms:modified xsi:type="dcterms:W3CDTF">2020-02-12T07:39:14Z</dcterms:modified>
</cp:coreProperties>
</file>