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4DBF6-308F-4934-8E92-49326A847C9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31633-42DF-49F3-BE29-A21A65CE5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8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6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65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5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7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𝑚𝑐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Масса и импульс фотона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63" y="1772816"/>
            <a:ext cx="163218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66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den>
                    </m:f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nor/>
                      </m:rPr>
                      <a:rPr lang="en-US" i="1" dirty="0">
                        <a:latin typeface="Symbol" pitchFamily="18" charset="2"/>
                      </a:rPr>
                      <m:t>l</m:t>
                    </m:r>
                    <m:r>
                      <m:rPr>
                        <m:nor/>
                      </m:rPr>
                      <a:rPr lang="en-US" b="0" i="1" dirty="0" smtClean="0">
                        <a:latin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𝑝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Двойственная природа света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1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Тепловое излучение и его </a:t>
            </a:r>
            <a:r>
              <a:rPr lang="ru-RU" dirty="0" smtClean="0"/>
              <a:t>характеристики</a:t>
            </a:r>
          </a:p>
          <a:p>
            <a:r>
              <a:rPr lang="ru-RU" dirty="0" smtClean="0"/>
              <a:t>Закон Кирхгофа</a:t>
            </a:r>
          </a:p>
          <a:p>
            <a:r>
              <a:rPr lang="ru-RU" dirty="0" smtClean="0"/>
              <a:t>Абсолютно </a:t>
            </a:r>
            <a:r>
              <a:rPr lang="ru-RU" dirty="0"/>
              <a:t>черное </a:t>
            </a:r>
            <a:r>
              <a:rPr lang="ru-RU" dirty="0" smtClean="0"/>
              <a:t>тело</a:t>
            </a:r>
          </a:p>
          <a:p>
            <a:r>
              <a:rPr lang="ru-RU" dirty="0" smtClean="0"/>
              <a:t>Законы </a:t>
            </a:r>
            <a:r>
              <a:rPr lang="ru-RU" dirty="0"/>
              <a:t>теплового излучения абсолютно черного </a:t>
            </a:r>
            <a:r>
              <a:rPr lang="ru-RU" dirty="0" smtClean="0"/>
              <a:t>тела</a:t>
            </a:r>
          </a:p>
          <a:p>
            <a:r>
              <a:rPr lang="ru-RU" dirty="0" smtClean="0"/>
              <a:t>Фотоэффект</a:t>
            </a:r>
          </a:p>
          <a:p>
            <a:r>
              <a:rPr lang="ru-RU" dirty="0" smtClean="0"/>
              <a:t>Масса </a:t>
            </a:r>
            <a:r>
              <a:rPr lang="ru-RU" dirty="0"/>
              <a:t>и импульс </a:t>
            </a:r>
            <a:r>
              <a:rPr lang="ru-RU" dirty="0" smtClean="0"/>
              <a:t>фотона</a:t>
            </a:r>
          </a:p>
          <a:p>
            <a:r>
              <a:rPr lang="ru-RU" dirty="0" smtClean="0"/>
              <a:t>Двойственная </a:t>
            </a:r>
            <a:r>
              <a:rPr lang="ru-RU" dirty="0"/>
              <a:t>природа </a:t>
            </a:r>
            <a:r>
              <a:rPr lang="ru-RU" dirty="0" smtClean="0"/>
              <a:t>света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2925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Тепловое излучение — </a:t>
            </a:r>
            <a:r>
              <a:rPr lang="ru-RU" dirty="0"/>
              <a:t>передача энергии от одних тел к другим в виде электромагнитных волн за счёт их тепловой энергии.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Тепловое излучение и его характеристики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34" y="2996952"/>
            <a:ext cx="47625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9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Энергетическая светимость тела(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𝑡𝑆</m:t>
                        </m:r>
                      </m:den>
                    </m:f>
                  </m:oMath>
                </a14:m>
                <a:r>
                  <a:rPr lang="ru-RU" dirty="0" smtClean="0"/>
                  <a:t>)</a:t>
                </a:r>
                <a:r>
                  <a:rPr lang="en-US" dirty="0" smtClean="0"/>
                  <a:t> </a:t>
                </a:r>
              </a:p>
              <a:p>
                <a:r>
                  <a:rPr lang="ru-RU" dirty="0"/>
                  <a:t>Спектральная плотность энергетической </a:t>
                </a:r>
                <a:r>
                  <a:rPr lang="ru-RU" dirty="0" smtClean="0"/>
                  <a:t>светимости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nary>
                  </m:oMath>
                </a14:m>
                <a:r>
                  <a:rPr lang="en-US" dirty="0" smtClean="0"/>
                  <a:t>)</a:t>
                </a:r>
              </a:p>
              <a:p>
                <a:r>
                  <a:rPr lang="ru-RU" sz="2800" b="1" dirty="0"/>
                  <a:t>Поглощающая способность тела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)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Характеристики </a:t>
            </a:r>
            <a:r>
              <a:rPr lang="ru-RU" smtClean="0"/>
              <a:t>теплового излучения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2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𝑟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ачт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Закон Кирхгофа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Абсолютно черное тело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ru-RU" dirty="0"/>
                  <a:t>Серое тело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Абсолютно черное тело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990850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70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5116024"/>
              </a:xfrm>
            </p:spPr>
            <p:txBody>
              <a:bodyPr/>
              <a:lstStyle/>
              <a:p>
                <a:r>
                  <a:rPr lang="ru-RU" i="1" dirty="0" smtClean="0">
                    <a:latin typeface="Cambria Math"/>
                  </a:rPr>
                  <a:t>Закон Стефана </a:t>
                </a:r>
                <a:r>
                  <a:rPr lang="ru-RU" i="1" dirty="0">
                    <a:latin typeface="Cambria Math"/>
                  </a:rPr>
                  <a:t>— </a:t>
                </a:r>
                <a:r>
                  <a:rPr lang="ru-RU" i="1" dirty="0" smtClean="0">
                    <a:latin typeface="Cambria Math"/>
                  </a:rPr>
                  <a:t>Больцмана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=5,67∙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−8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Вт/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м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К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ru-RU" dirty="0" smtClean="0"/>
              </a:p>
              <a:p>
                <a:r>
                  <a:rPr lang="ru-RU" i="1" dirty="0">
                    <a:latin typeface="Cambria Math"/>
                  </a:rPr>
                  <a:t>Закон смещения </a:t>
                </a:r>
                <a:r>
                  <a:rPr lang="ru-RU" i="1" dirty="0" smtClean="0">
                    <a:latin typeface="Cambria Math"/>
                  </a:rPr>
                  <a:t>Вина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0,0028999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endParaRPr lang="en-US" i="1" dirty="0" smtClean="0"/>
              </a:p>
              <a:p>
                <a:r>
                  <a:rPr lang="ru-RU" i="1" dirty="0">
                    <a:latin typeface="Cambria Math"/>
                  </a:rPr>
                  <a:t>Закон Рэлея — </a:t>
                </a:r>
                <a:r>
                  <a:rPr lang="ru-RU" i="1" dirty="0" smtClean="0">
                    <a:latin typeface="Cambria Math"/>
                  </a:rPr>
                  <a:t>Джинса</a:t>
                </a:r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ачт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𝑘𝑇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i="1" dirty="0" smtClean="0"/>
              </a:p>
              <a:p>
                <a:r>
                  <a:rPr lang="ru-RU" i="1" dirty="0">
                    <a:latin typeface="Cambria Math"/>
                  </a:rPr>
                  <a:t>Закон </a:t>
                </a:r>
                <a:r>
                  <a:rPr lang="ru-RU" i="1" dirty="0" smtClean="0">
                    <a:latin typeface="Cambria Math"/>
                  </a:rPr>
                  <a:t>Планка</a:t>
                </a:r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i="1" dirty="0">
                                <a:latin typeface="Symbol" pitchFamily="18" charset="2"/>
                              </a:rPr>
                              <m:t>n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type m:val="skw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n-US" i="1" dirty="0">
                                    <a:latin typeface="Symbol" pitchFamily="18" charset="2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5116024"/>
              </a:xfrm>
              <a:blipFill rotWithShape="1">
                <a:blip r:embed="rId3"/>
                <a:stretch>
                  <a:fillRect t="-1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Законы теплового излучения абсолютно черного тела</a:t>
            </a:r>
            <a:endParaRPr lang="ru-RU" dirty="0"/>
          </a:p>
        </p:txBody>
      </p:sp>
      <p:pic>
        <p:nvPicPr>
          <p:cNvPr id="4102" name="Picture 6" descr="File:Wiens law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768" y="2492896"/>
            <a:ext cx="4614231" cy="426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11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ru-RU" dirty="0" smtClean="0"/>
                  <a:t>Законы фотоэффекта:</a:t>
                </a:r>
              </a:p>
              <a:p>
                <a:r>
                  <a:rPr lang="ru-RU" dirty="0" smtClean="0"/>
                  <a:t>1ый закон </a:t>
                </a:r>
                <a:r>
                  <a:rPr lang="ru-RU" dirty="0"/>
                  <a:t>фотоэффекта: количество электронов, вырываемых светом с поверхности металла за единицу времени на данной частоте, прямо пропорционально световому потоку, освещающему металл.</a:t>
                </a:r>
              </a:p>
              <a:p>
                <a:r>
                  <a:rPr lang="ru-RU" dirty="0" smtClean="0"/>
                  <a:t>2ой закон фотоэффекта: </a:t>
                </a:r>
                <a:r>
                  <a:rPr lang="ru-RU" dirty="0"/>
                  <a:t>максимальная кинетическая энергия вырываемых светом электронов линейно возрастает с частотой света и не зависит от его интенсивности.</a:t>
                </a:r>
              </a:p>
              <a:p>
                <a:r>
                  <a:rPr lang="ru-RU" dirty="0" smtClean="0"/>
                  <a:t>3й </a:t>
                </a:r>
                <a:r>
                  <a:rPr lang="ru-RU" dirty="0"/>
                  <a:t>закон фотоэффекта: для каждого вещества существует красная граница фотоэффекта, то есть минимальная частота света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 smtClean="0"/>
                  <a:t>(</a:t>
                </a:r>
                <a:r>
                  <a:rPr lang="ru-RU" dirty="0"/>
                  <a:t>или максимальная длина волны λ</a:t>
                </a:r>
                <a:r>
                  <a:rPr lang="ru-RU" sz="1400" dirty="0"/>
                  <a:t>0</a:t>
                </a:r>
                <a:r>
                  <a:rPr lang="ru-RU" dirty="0"/>
                  <a:t>), при которой ещё возможен фотоэффект, и если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то фотоэффект уже не происходит.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Фотоэффект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12" y="1556792"/>
            <a:ext cx="26574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kaf-fiz-1586.narod.ru/11bf/dop_uchebnik/quantum_1.files/image02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453"/>
            <a:ext cx="341947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52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2081 L -0.00191 -0.10592 C -0.00191 -0.16281 0.15591 -0.23266 0.28455 -0.23266 L 0.57101 -0.23266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46" y="-126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Формула </a:t>
                </a:r>
                <a:r>
                  <a:rPr lang="ru-RU" dirty="0"/>
                  <a:t>Эйнштейна для </a:t>
                </a:r>
                <a:r>
                  <a:rPr lang="ru-RU" dirty="0" smtClean="0"/>
                  <a:t>фотоэффекта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m:rPr>
                        <m:nor/>
                      </m:rPr>
                      <a:rPr lang="en-US" i="1" dirty="0">
                        <a:latin typeface="Symbol" pitchFamily="18" charset="2"/>
                      </a:rPr>
                      <m:t>n</m:t>
                    </m:r>
                    <m:r>
                      <m:rPr>
                        <m:nor/>
                      </m:rPr>
                      <a:rPr lang="en-US" b="0" i="1" dirty="0" smtClean="0">
                        <a:latin typeface="Symbol" pitchFamily="18" charset="2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ru-RU" b="0" i="1" dirty="0" smtClean="0">
                            <a:latin typeface="Cambria Math"/>
                          </a:rPr>
                          <m:t>вых</m:t>
                        </m:r>
                      </m:sub>
                    </m:sSub>
                    <m:r>
                      <a:rPr lang="ru-RU" b="0" i="1" dirty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sSup>
                          <m:sSupPr>
                            <m:ctrlP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Фотоэффект</a:t>
            </a:r>
          </a:p>
        </p:txBody>
      </p:sp>
    </p:spTree>
    <p:extLst>
      <p:ext uri="{BB962C8B-B14F-4D97-AF65-F5344CB8AC3E}">
        <p14:creationId xmlns:p14="http://schemas.microsoft.com/office/powerpoint/2010/main" val="374989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</TotalTime>
  <Words>178</Words>
  <Application>Microsoft Office PowerPoint</Application>
  <PresentationFormat>Экран (4:3)</PresentationFormat>
  <Paragraphs>48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Calibri</vt:lpstr>
      <vt:lpstr>Cambria Math</vt:lpstr>
      <vt:lpstr>Lucida Sans Unicode</vt:lpstr>
      <vt:lpstr>Symbol</vt:lpstr>
      <vt:lpstr>Verdana</vt:lpstr>
      <vt:lpstr>Wingdings 2</vt:lpstr>
      <vt:lpstr>Wingdings 3</vt:lpstr>
      <vt:lpstr>Открытая</vt:lpstr>
      <vt:lpstr>Лекция №4</vt:lpstr>
      <vt:lpstr>План Лекции</vt:lpstr>
      <vt:lpstr>Тепловое излучение и его характеристики</vt:lpstr>
      <vt:lpstr>Характеристики теплового излучения</vt:lpstr>
      <vt:lpstr>Закон Кирхгофа</vt:lpstr>
      <vt:lpstr>Абсолютно черное тело</vt:lpstr>
      <vt:lpstr>Законы теплового излучения абсолютно черного тела</vt:lpstr>
      <vt:lpstr>Фотоэффект</vt:lpstr>
      <vt:lpstr>Фотоэффект</vt:lpstr>
      <vt:lpstr>Масса и импульс фотона</vt:lpstr>
      <vt:lpstr>Двойственная природа света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№4</dc:title>
  <dc:creator>Илья</dc:creator>
  <cp:lastModifiedBy>Илья Севастьянов</cp:lastModifiedBy>
  <cp:revision>21</cp:revision>
  <dcterms:created xsi:type="dcterms:W3CDTF">2012-10-09T15:54:36Z</dcterms:created>
  <dcterms:modified xsi:type="dcterms:W3CDTF">2014-02-11T16:18:10Z</dcterms:modified>
</cp:coreProperties>
</file>