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5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71" r:id="rId15"/>
    <p:sldId id="272" r:id="rId16"/>
    <p:sldId id="273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 snapToGrid="0">
      <p:cViewPr varScale="1">
        <p:scale>
          <a:sx n="69" d="100"/>
          <a:sy n="69" d="100"/>
        </p:scale>
        <p:origin x="76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5B09F-ED24-449F-9108-AE89498CB9E6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4FBBD12-9962-4E50-98B4-5D53931CAD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995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5B09F-ED24-449F-9108-AE89498CB9E6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4FBBD12-9962-4E50-98B4-5D53931CAD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5571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5B09F-ED24-449F-9108-AE89498CB9E6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4FBBD12-9962-4E50-98B4-5D53931CAD6B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97389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5B09F-ED24-449F-9108-AE89498CB9E6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4FBBD12-9962-4E50-98B4-5D53931CAD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18986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5B09F-ED24-449F-9108-AE89498CB9E6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4FBBD12-9962-4E50-98B4-5D53931CAD6B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756166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5B09F-ED24-449F-9108-AE89498CB9E6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4FBBD12-9962-4E50-98B4-5D53931CAD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40351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5B09F-ED24-449F-9108-AE89498CB9E6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BBD12-9962-4E50-98B4-5D53931CAD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34885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5B09F-ED24-449F-9108-AE89498CB9E6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BBD12-9962-4E50-98B4-5D53931CAD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1805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5B09F-ED24-449F-9108-AE89498CB9E6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BBD12-9962-4E50-98B4-5D53931CAD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4939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5B09F-ED24-449F-9108-AE89498CB9E6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4FBBD12-9962-4E50-98B4-5D53931CAD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932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5B09F-ED24-449F-9108-AE89498CB9E6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4FBBD12-9962-4E50-98B4-5D53931CAD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3985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5B09F-ED24-449F-9108-AE89498CB9E6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4FBBD12-9962-4E50-98B4-5D53931CAD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7741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5B09F-ED24-449F-9108-AE89498CB9E6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BBD12-9962-4E50-98B4-5D53931CAD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9065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5B09F-ED24-449F-9108-AE89498CB9E6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BBD12-9962-4E50-98B4-5D53931CAD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5871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5B09F-ED24-449F-9108-AE89498CB9E6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BBD12-9962-4E50-98B4-5D53931CAD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083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5B09F-ED24-449F-9108-AE89498CB9E6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4FBBD12-9962-4E50-98B4-5D53931CAD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3236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5B09F-ED24-449F-9108-AE89498CB9E6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4FBBD12-9962-4E50-98B4-5D53931CAD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5533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742219" y="3634380"/>
            <a:ext cx="3178030" cy="2486891"/>
          </a:xfrm>
        </p:spPr>
        <p:txBody>
          <a:bodyPr>
            <a:normAutofit/>
          </a:bodyPr>
          <a:lstStyle/>
          <a:p>
            <a:pPr algn="r"/>
            <a:r>
              <a:rPr lang="ru-RU" sz="2400" dirty="0"/>
              <a:t>Выполнил(а):</a:t>
            </a:r>
            <a:br>
              <a:rPr lang="ru-RU" sz="2400" dirty="0"/>
            </a:br>
            <a:r>
              <a:rPr lang="ru-RU" sz="2400" dirty="0"/>
              <a:t>студент группы: ЗАВБ 1-15</a:t>
            </a:r>
            <a:br>
              <a:rPr lang="ru-RU" sz="2400" dirty="0"/>
            </a:br>
            <a:r>
              <a:rPr lang="ru-RU" sz="2400" dirty="0" err="1"/>
              <a:t>Шибкова</a:t>
            </a:r>
            <a:r>
              <a:rPr lang="ru-RU" sz="2400" dirty="0"/>
              <a:t> Т.В.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49286" y="6121271"/>
            <a:ext cx="2246023" cy="528912"/>
          </a:xfrm>
        </p:spPr>
        <p:txBody>
          <a:bodyPr/>
          <a:lstStyle/>
          <a:p>
            <a:r>
              <a:rPr lang="ru-RU" dirty="0" smtClean="0"/>
              <a:t>Казань 2020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423263"/>
            <a:ext cx="9080698" cy="201622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048000" y="2967335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ru-RU" b="1" dirty="0" smtClean="0">
                <a:solidFill>
                  <a:schemeClr val="tx1"/>
                </a:solidFill>
              </a:rPr>
              <a:t>Контрольная работа по дисциплине</a:t>
            </a:r>
          </a:p>
          <a:p>
            <a:pPr lvl="0" algn="ctr"/>
            <a:r>
              <a:rPr lang="ru-RU" b="1" dirty="0" smtClean="0">
                <a:solidFill>
                  <a:schemeClr val="tx1"/>
                </a:solidFill>
              </a:rPr>
              <a:t> «</a:t>
            </a:r>
            <a:r>
              <a:rPr lang="ru-RU" b="1" dirty="0" err="1" smtClean="0">
                <a:solidFill>
                  <a:schemeClr val="tx1"/>
                </a:solidFill>
              </a:rPr>
              <a:t>Марикультура</a:t>
            </a:r>
            <a:r>
              <a:rPr lang="ru-RU" b="1" dirty="0" smtClean="0">
                <a:solidFill>
                  <a:schemeClr val="tx1"/>
                </a:solidFill>
              </a:rPr>
              <a:t>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02473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64327" y="983673"/>
            <a:ext cx="9440285" cy="4927549"/>
          </a:xfrm>
        </p:spPr>
        <p:txBody>
          <a:bodyPr>
            <a:normAutofit/>
          </a:bodyPr>
          <a:lstStyle/>
          <a:p>
            <a:r>
              <a:rPr lang="ru-RU" dirty="0" err="1"/>
              <a:t>Грацилярию</a:t>
            </a:r>
            <a:r>
              <a:rPr lang="ru-RU" dirty="0"/>
              <a:t> неприкрепленной формы культивируют тремя способами: на </a:t>
            </a:r>
            <a:r>
              <a:rPr lang="ru-RU" dirty="0" smtClean="0"/>
              <a:t>дне мелководных</a:t>
            </a:r>
            <a:r>
              <a:rPr lang="ru-RU" dirty="0"/>
              <a:t>, хорошо прогреваемых лагун и искусственных прудов; на сетях </a:t>
            </a:r>
            <a:r>
              <a:rPr lang="ru-RU" dirty="0" smtClean="0"/>
              <a:t>и веревках </a:t>
            </a:r>
            <a:r>
              <a:rPr lang="ru-RU" dirty="0"/>
              <a:t>в толще воды; в специальных емкостях в строго регулируемых условиях.</a:t>
            </a:r>
          </a:p>
          <a:p>
            <a:r>
              <a:rPr lang="ru-RU" dirty="0"/>
              <a:t>При выращивании </a:t>
            </a:r>
            <a:r>
              <a:rPr lang="ru-RU" dirty="0" err="1"/>
              <a:t>грацилярии</a:t>
            </a:r>
            <a:r>
              <a:rPr lang="ru-RU" dirty="0"/>
              <a:t> в прудах и лагунах оптимальная </a:t>
            </a:r>
            <a:r>
              <a:rPr lang="ru-RU" dirty="0" smtClean="0"/>
              <a:t>соленость составляет </a:t>
            </a:r>
            <a:r>
              <a:rPr lang="ru-RU" dirty="0"/>
              <a:t>25 %о, температура — 20...25 °С. В прудах периодически меняют </a:t>
            </a:r>
            <a:r>
              <a:rPr lang="ru-RU" dirty="0" smtClean="0"/>
              <a:t>воду для </a:t>
            </a:r>
            <a:r>
              <a:rPr lang="ru-RU" dirty="0"/>
              <a:t>поддержания необходимых солености и содержания питательных </a:t>
            </a:r>
            <a:r>
              <a:rPr lang="ru-RU" dirty="0" smtClean="0"/>
              <a:t>веществ, температуры</a:t>
            </a:r>
            <a:r>
              <a:rPr lang="ru-RU" dirty="0"/>
              <a:t>, вносят азотные, фосфорные и органические удобрения. </a:t>
            </a:r>
            <a:r>
              <a:rPr lang="ru-RU" dirty="0" smtClean="0"/>
              <a:t>Иногда лежащие </a:t>
            </a:r>
            <a:r>
              <a:rPr lang="ru-RU" dirty="0"/>
              <a:t>на дне неприкрепленные растения прикрывают сверху старыми </a:t>
            </a:r>
            <a:r>
              <a:rPr lang="ru-RU" dirty="0" smtClean="0"/>
              <a:t>сетями, чтобы </a:t>
            </a:r>
            <a:r>
              <a:rPr lang="ru-RU" dirty="0"/>
              <a:t>они не перемещались и не сбивались в кучу.</a:t>
            </a:r>
          </a:p>
        </p:txBody>
      </p:sp>
    </p:spTree>
    <p:extLst>
      <p:ext uri="{BB962C8B-B14F-4D97-AF65-F5344CB8AC3E}">
        <p14:creationId xmlns:p14="http://schemas.microsoft.com/office/powerpoint/2010/main" val="6931465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56509" y="554182"/>
            <a:ext cx="4793673" cy="6151418"/>
          </a:xfrm>
        </p:spPr>
        <p:txBody>
          <a:bodyPr/>
          <a:lstStyle/>
          <a:p>
            <a:r>
              <a:rPr lang="ru-RU" dirty="0" err="1"/>
              <a:t>Грацилярию</a:t>
            </a:r>
            <a:r>
              <a:rPr lang="ru-RU" dirty="0"/>
              <a:t> можно выращивать в монокультуре или поликультуре </a:t>
            </a:r>
            <a:r>
              <a:rPr lang="ru-RU" dirty="0" smtClean="0"/>
              <a:t>с креветками </a:t>
            </a:r>
            <a:r>
              <a:rPr lang="ru-RU" dirty="0"/>
              <a:t>и крабами. Урожайность сухой водоросли достигает 3...10 т/га. </a:t>
            </a:r>
            <a:endParaRPr lang="ru-RU" dirty="0" smtClean="0"/>
          </a:p>
          <a:p>
            <a:r>
              <a:rPr lang="ru-RU" dirty="0" smtClean="0"/>
              <a:t>При выращивании </a:t>
            </a:r>
            <a:r>
              <a:rPr lang="ru-RU" dirty="0" err="1"/>
              <a:t>грацилярии</a:t>
            </a:r>
            <a:r>
              <a:rPr lang="ru-RU" dirty="0"/>
              <a:t> на веревках и сетях пучки растений вплетают в них. </a:t>
            </a:r>
            <a:r>
              <a:rPr lang="ru-RU" dirty="0" smtClean="0"/>
              <a:t>Сети и </a:t>
            </a:r>
            <a:r>
              <a:rPr lang="ru-RU" dirty="0"/>
              <a:t>веревки с вплетенными растениями располагают в толще воды на глубине 0,5...</a:t>
            </a:r>
            <a:r>
              <a:rPr lang="ru-RU" dirty="0" smtClean="0"/>
              <a:t>1м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Урожайность </a:t>
            </a:r>
            <a:r>
              <a:rPr lang="ru-RU" dirty="0"/>
              <a:t>достигает 3,5 кг сырой водоросли в год с 1 м веревки.</a:t>
            </a:r>
          </a:p>
        </p:txBody>
      </p:sp>
    </p:spTree>
    <p:extLst>
      <p:ext uri="{BB962C8B-B14F-4D97-AF65-F5344CB8AC3E}">
        <p14:creationId xmlns:p14="http://schemas.microsoft.com/office/powerpoint/2010/main" val="26723491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Анфельция (</a:t>
            </a:r>
            <a:r>
              <a:rPr lang="en-US" dirty="0" err="1"/>
              <a:t>Ahnfeltia</a:t>
            </a:r>
            <a:r>
              <a:rPr lang="en-US" dirty="0"/>
              <a:t>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90256" y="1427019"/>
            <a:ext cx="5098472" cy="4904508"/>
          </a:xfrm>
        </p:spPr>
        <p:txBody>
          <a:bodyPr/>
          <a:lstStyle/>
          <a:p>
            <a:r>
              <a:rPr lang="ru-RU" dirty="0" smtClean="0"/>
              <a:t>-многолетняя </a:t>
            </a:r>
            <a:r>
              <a:rPr lang="ru-RU" dirty="0"/>
              <a:t>водоросль, живущая 7-10 лет. </a:t>
            </a:r>
            <a:endParaRPr lang="ru-RU" dirty="0" smtClean="0"/>
          </a:p>
          <a:p>
            <a:r>
              <a:rPr lang="ru-RU" dirty="0" smtClean="0"/>
              <a:t>Длина слоевища </a:t>
            </a:r>
            <a:r>
              <a:rPr lang="ru-RU" dirty="0"/>
              <a:t>7...25см, ветви цилиндрические, </a:t>
            </a:r>
            <a:r>
              <a:rPr lang="ru-RU" dirty="0" err="1"/>
              <a:t>хрящевидные</a:t>
            </a:r>
            <a:r>
              <a:rPr lang="ru-RU" dirty="0"/>
              <a:t>, ветвление </a:t>
            </a:r>
            <a:r>
              <a:rPr lang="ru-RU" dirty="0" smtClean="0"/>
              <a:t>неправильное или </a:t>
            </a:r>
            <a:r>
              <a:rPr lang="ru-RU" dirty="0"/>
              <a:t>дихотомическое</a:t>
            </a:r>
            <a:r>
              <a:rPr lang="ru-RU" dirty="0" smtClean="0"/>
              <a:t>.</a:t>
            </a:r>
          </a:p>
          <a:p>
            <a:r>
              <a:rPr lang="ru-RU" dirty="0"/>
              <a:t>В морях России обитают и являются объектом промысла </a:t>
            </a:r>
            <a:r>
              <a:rPr lang="ru-RU" dirty="0" smtClean="0"/>
              <a:t>два вида </a:t>
            </a:r>
            <a:r>
              <a:rPr lang="ru-RU" dirty="0"/>
              <a:t>анфельции</a:t>
            </a:r>
            <a:r>
              <a:rPr lang="ru-RU" dirty="0" smtClean="0"/>
              <a:t>:</a:t>
            </a:r>
          </a:p>
          <a:p>
            <a:r>
              <a:rPr lang="ru-RU" dirty="0" smtClean="0"/>
              <a:t> </a:t>
            </a:r>
            <a:r>
              <a:rPr lang="ru-RU" dirty="0"/>
              <a:t>в Белом море </a:t>
            </a:r>
            <a:r>
              <a:rPr lang="ru-RU" dirty="0" err="1"/>
              <a:t>Ahnfeltia</a:t>
            </a:r>
            <a:r>
              <a:rPr lang="ru-RU" dirty="0"/>
              <a:t> </a:t>
            </a:r>
            <a:r>
              <a:rPr lang="ru-RU" dirty="0" err="1"/>
              <a:t>plicata</a:t>
            </a:r>
            <a:r>
              <a:rPr lang="ru-RU" dirty="0"/>
              <a:t> (прикрепленная форма</a:t>
            </a:r>
            <a:r>
              <a:rPr lang="ru-RU" dirty="0" smtClean="0"/>
              <a:t>);</a:t>
            </a:r>
          </a:p>
          <a:p>
            <a:r>
              <a:rPr lang="ru-RU" dirty="0" smtClean="0"/>
              <a:t> в дальневосточных </a:t>
            </a:r>
            <a:r>
              <a:rPr lang="ru-RU" dirty="0"/>
              <a:t>морях </a:t>
            </a:r>
            <a:r>
              <a:rPr lang="ru-RU" dirty="0" err="1"/>
              <a:t>Ahnfeltia</a:t>
            </a:r>
            <a:r>
              <a:rPr lang="ru-RU" dirty="0"/>
              <a:t> </a:t>
            </a:r>
            <a:r>
              <a:rPr lang="ru-RU" dirty="0" err="1"/>
              <a:t>tobachiensis</a:t>
            </a:r>
            <a:r>
              <a:rPr lang="ru-RU" dirty="0"/>
              <a:t> (неприкрепленная форма).</a:t>
            </a:r>
          </a:p>
        </p:txBody>
      </p:sp>
    </p:spTree>
    <p:extLst>
      <p:ext uri="{BB962C8B-B14F-4D97-AF65-F5344CB8AC3E}">
        <p14:creationId xmlns:p14="http://schemas.microsoft.com/office/powerpoint/2010/main" val="29500279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59527" y="720436"/>
            <a:ext cx="3616037" cy="5430982"/>
          </a:xfrm>
        </p:spPr>
        <p:txBody>
          <a:bodyPr/>
          <a:lstStyle/>
          <a:p>
            <a:r>
              <a:rPr lang="ru-RU" dirty="0"/>
              <a:t>При выращивании в море неприкрепленной формы анфельции ее </a:t>
            </a:r>
            <a:r>
              <a:rPr lang="ru-RU" dirty="0" smtClean="0"/>
              <a:t>подсевают на </a:t>
            </a:r>
            <a:r>
              <a:rPr lang="ru-RU" dirty="0"/>
              <a:t>участки пласта, сильно истощенные промыслом, а также создают новый пласт </a:t>
            </a:r>
            <a:r>
              <a:rPr lang="ru-RU" dirty="0" smtClean="0"/>
              <a:t>в местах </a:t>
            </a:r>
            <a:r>
              <a:rPr lang="ru-RU" dirty="0"/>
              <a:t>с условиями окружающей среды, благоприятными для развития этой </a:t>
            </a:r>
            <a:r>
              <a:rPr lang="ru-RU" dirty="0" smtClean="0"/>
              <a:t>формы анфельции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Однако </a:t>
            </a:r>
            <a:r>
              <a:rPr lang="ru-RU" dirty="0"/>
              <a:t>создать новый пласт или существенно увеличить биомассу </a:t>
            </a:r>
            <a:r>
              <a:rPr lang="ru-RU" dirty="0" smtClean="0"/>
              <a:t>на обловленном </a:t>
            </a:r>
            <a:r>
              <a:rPr lang="ru-RU" dirty="0"/>
              <a:t>пласте очень трудно.</a:t>
            </a:r>
          </a:p>
        </p:txBody>
      </p:sp>
    </p:spTree>
    <p:extLst>
      <p:ext uri="{BB962C8B-B14F-4D97-AF65-F5344CB8AC3E}">
        <p14:creationId xmlns:p14="http://schemas.microsoft.com/office/powerpoint/2010/main" val="14635062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ЗЕЛЕНЫЕ ВОДОРОСЛИ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5103" y="1676400"/>
            <a:ext cx="5875915" cy="4821382"/>
          </a:xfrm>
        </p:spPr>
        <p:txBody>
          <a:bodyPr>
            <a:normAutofit/>
          </a:bodyPr>
          <a:lstStyle/>
          <a:p>
            <a:r>
              <a:rPr lang="ru-RU" dirty="0"/>
              <a:t>Зеленые водоросли (</a:t>
            </a:r>
            <a:r>
              <a:rPr lang="ru-RU" dirty="0" err="1"/>
              <a:t>Chlorophyta</a:t>
            </a:r>
            <a:r>
              <a:rPr lang="ru-RU" dirty="0"/>
              <a:t>) содержат в хлоропластах только </a:t>
            </a:r>
            <a:r>
              <a:rPr lang="ru-RU" dirty="0" smtClean="0"/>
              <a:t>зеленый пигмент </a:t>
            </a:r>
            <a:r>
              <a:rPr lang="ru-RU" dirty="0"/>
              <a:t>хлорофилл. </a:t>
            </a:r>
            <a:endParaRPr lang="ru-RU" dirty="0" smtClean="0"/>
          </a:p>
          <a:p>
            <a:r>
              <a:rPr lang="ru-RU" dirty="0" smtClean="0"/>
              <a:t>Они </a:t>
            </a:r>
            <a:r>
              <a:rPr lang="ru-RU" dirty="0"/>
              <a:t>широко распространены во всех морях и океанах </a:t>
            </a:r>
            <a:r>
              <a:rPr lang="ru-RU" dirty="0" smtClean="0"/>
              <a:t>в </a:t>
            </a:r>
            <a:r>
              <a:rPr lang="ru-RU" dirty="0" err="1" smtClean="0"/>
              <a:t>супралиторали</a:t>
            </a:r>
            <a:r>
              <a:rPr lang="ru-RU" dirty="0"/>
              <a:t>, литорали и </a:t>
            </a:r>
            <a:r>
              <a:rPr lang="ru-RU" dirty="0" err="1"/>
              <a:t>сублиторали</a:t>
            </a:r>
            <a:r>
              <a:rPr lang="ru-RU" dirty="0"/>
              <a:t> до глубины 20...30 м. Размеры </a:t>
            </a:r>
            <a:r>
              <a:rPr lang="ru-RU" dirty="0" smtClean="0"/>
              <a:t>зеленых 6 водорослей </a:t>
            </a:r>
            <a:r>
              <a:rPr lang="ru-RU" dirty="0"/>
              <a:t>колеблются от нескольких сантиметров до 1 м и более. </a:t>
            </a:r>
            <a:endParaRPr lang="ru-RU" dirty="0" smtClean="0"/>
          </a:p>
          <a:p>
            <a:r>
              <a:rPr lang="ru-RU" dirty="0" smtClean="0"/>
              <a:t>Их биомасса обычно </a:t>
            </a:r>
            <a:r>
              <a:rPr lang="ru-RU" dirty="0"/>
              <a:t>составляет сотни граммов на 1 </a:t>
            </a:r>
            <a:r>
              <a:rPr lang="ru-RU" dirty="0" smtClean="0"/>
              <a:t>м2, </a:t>
            </a:r>
            <a:r>
              <a:rPr lang="ru-RU" dirty="0"/>
              <a:t>но может достигать и </a:t>
            </a:r>
            <a:r>
              <a:rPr lang="ru-RU" dirty="0" smtClean="0"/>
              <a:t>нескольких килограммов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Размножение </a:t>
            </a:r>
            <a:r>
              <a:rPr lang="ru-RU" dirty="0"/>
              <a:t>вегетативное, бесполое и половое.</a:t>
            </a:r>
          </a:p>
        </p:txBody>
      </p:sp>
    </p:spTree>
    <p:extLst>
      <p:ext uri="{BB962C8B-B14F-4D97-AF65-F5344CB8AC3E}">
        <p14:creationId xmlns:p14="http://schemas.microsoft.com/office/powerpoint/2010/main" val="32907314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45674" y="415636"/>
            <a:ext cx="4502726" cy="5541819"/>
          </a:xfrm>
        </p:spPr>
        <p:txBody>
          <a:bodyPr>
            <a:normAutofit/>
          </a:bodyPr>
          <a:lstStyle/>
          <a:p>
            <a:r>
              <a:rPr lang="ru-RU" dirty="0"/>
              <a:t>Зеленые водоросли разводят преимущественно в странах Юго-Восточной</a:t>
            </a:r>
          </a:p>
          <a:p>
            <a:r>
              <a:rPr lang="ru-RU" dirty="0"/>
              <a:t>Азии и используют в пищу, так как они содержат до 26 % белка. Их используют </a:t>
            </a:r>
            <a:r>
              <a:rPr lang="ru-RU" dirty="0" smtClean="0"/>
              <a:t>в качестве </a:t>
            </a:r>
            <a:r>
              <a:rPr lang="ru-RU" dirty="0"/>
              <a:t>удобрений и для очистки сточных вод, в том числе и от тяжелых металлов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Главные объекты культивирования среди зеленых водорослей — </a:t>
            </a:r>
            <a:r>
              <a:rPr lang="ru-RU" dirty="0" err="1"/>
              <a:t>монострома</a:t>
            </a:r>
            <a:r>
              <a:rPr lang="ru-RU" dirty="0"/>
              <a:t> (</a:t>
            </a:r>
            <a:r>
              <a:rPr lang="ru-RU" dirty="0" smtClean="0"/>
              <a:t>Мо-</a:t>
            </a:r>
            <a:r>
              <a:rPr lang="ru-RU" dirty="0" err="1" smtClean="0"/>
              <a:t>nostroma</a:t>
            </a:r>
            <a:r>
              <a:rPr lang="ru-RU" dirty="0"/>
              <a:t>), </a:t>
            </a:r>
            <a:r>
              <a:rPr lang="ru-RU" dirty="0" err="1"/>
              <a:t>ульва</a:t>
            </a:r>
            <a:r>
              <a:rPr lang="ru-RU" dirty="0"/>
              <a:t> (</a:t>
            </a:r>
            <a:r>
              <a:rPr lang="ru-RU" dirty="0" err="1"/>
              <a:t>Ulva</a:t>
            </a:r>
            <a:r>
              <a:rPr lang="ru-RU" dirty="0"/>
              <a:t>), </a:t>
            </a:r>
            <a:r>
              <a:rPr lang="ru-RU" dirty="0" err="1"/>
              <a:t>энтероморфа</a:t>
            </a:r>
            <a:r>
              <a:rPr lang="ru-RU" dirty="0"/>
              <a:t> (</a:t>
            </a:r>
            <a:r>
              <a:rPr lang="ru-RU" dirty="0" err="1"/>
              <a:t>Enteromorpha</a:t>
            </a:r>
            <a:r>
              <a:rPr lang="ru-RU" dirty="0"/>
              <a:t>), каулерпа (</a:t>
            </a:r>
            <a:r>
              <a:rPr lang="ru-RU" dirty="0" err="1"/>
              <a:t>Caylerpa</a:t>
            </a:r>
            <a:r>
              <a:rPr lang="ru-RU" dirty="0" smtClean="0"/>
              <a:t>), кладофора </a:t>
            </a:r>
            <a:r>
              <a:rPr lang="ru-RU" dirty="0"/>
              <a:t>(</a:t>
            </a:r>
            <a:r>
              <a:rPr lang="ru-RU" dirty="0" err="1"/>
              <a:t>Cladophora</a:t>
            </a:r>
            <a:r>
              <a:rPr lang="ru-RU" dirty="0"/>
              <a:t>) и др.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910946" y="2386326"/>
            <a:ext cx="14219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- </a:t>
            </a:r>
            <a:r>
              <a:rPr lang="ru-RU" sz="2800" b="1" dirty="0" err="1" smtClean="0"/>
              <a:t>ульва</a:t>
            </a:r>
            <a:endParaRPr lang="ru-RU" sz="28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188403" y="5253243"/>
            <a:ext cx="24801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err="1" smtClean="0"/>
              <a:t>энтероморфа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4162468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87236" y="651163"/>
            <a:ext cx="5140037" cy="5888181"/>
          </a:xfrm>
        </p:spPr>
        <p:txBody>
          <a:bodyPr/>
          <a:lstStyle/>
          <a:p>
            <a:r>
              <a:rPr lang="ru-RU" dirty="0"/>
              <a:t>При культивировании зеленых водорослей используют </a:t>
            </a:r>
            <a:r>
              <a:rPr lang="ru-RU" dirty="0" smtClean="0"/>
              <a:t>сети, устанавливаемые </a:t>
            </a:r>
            <a:r>
              <a:rPr lang="ru-RU" dirty="0"/>
              <a:t>в литоральной зоне и на мелководных участках морей (</a:t>
            </a:r>
            <a:r>
              <a:rPr lang="ru-RU" dirty="0" smtClean="0"/>
              <a:t>эстуариях, устьях </a:t>
            </a:r>
            <a:r>
              <a:rPr lang="ru-RU" dirty="0"/>
              <a:t>рек и др</a:t>
            </a:r>
            <a:r>
              <a:rPr lang="ru-RU" dirty="0" smtClean="0"/>
              <a:t>.)</a:t>
            </a:r>
          </a:p>
          <a:p>
            <a:r>
              <a:rPr lang="ru-RU" dirty="0" smtClean="0"/>
              <a:t>Зеленые </a:t>
            </a:r>
            <a:r>
              <a:rPr lang="ru-RU" dirty="0"/>
              <a:t>водоросли выращивают самостоятельно или совместно </a:t>
            </a:r>
            <a:r>
              <a:rPr lang="ru-RU" dirty="0" smtClean="0"/>
              <a:t>с порфирой.</a:t>
            </a:r>
          </a:p>
          <a:p>
            <a:r>
              <a:rPr lang="ru-RU" dirty="0" smtClean="0"/>
              <a:t> </a:t>
            </a:r>
            <a:r>
              <a:rPr lang="ru-RU" dirty="0"/>
              <a:t>С одной сети размером 18 х 2 м снимают три урожая в год, а всего </a:t>
            </a:r>
            <a:r>
              <a:rPr lang="ru-RU" dirty="0" smtClean="0"/>
              <a:t>—около </a:t>
            </a:r>
            <a:r>
              <a:rPr lang="ru-RU" dirty="0"/>
              <a:t>26 кг сырых зеленых водорослей.</a:t>
            </a:r>
          </a:p>
        </p:txBody>
      </p:sp>
    </p:spTree>
    <p:extLst>
      <p:ext uri="{BB962C8B-B14F-4D97-AF65-F5344CB8AC3E}">
        <p14:creationId xmlns:p14="http://schemas.microsoft.com/office/powerpoint/2010/main" val="1788317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Культивирование </a:t>
            </a:r>
            <a:br>
              <a:rPr lang="ru-RU" dirty="0" smtClean="0"/>
            </a:br>
            <a:r>
              <a:rPr lang="ru-RU" dirty="0" smtClean="0"/>
              <a:t>красных </a:t>
            </a:r>
            <a:r>
              <a:rPr lang="ru-RU" dirty="0"/>
              <a:t>и зеленых водорослей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Водоросли богаты </a:t>
            </a:r>
            <a:r>
              <a:rPr lang="ru-RU" dirty="0" err="1"/>
              <a:t>микроэлеметами</a:t>
            </a:r>
            <a:r>
              <a:rPr lang="ru-RU" dirty="0"/>
              <a:t>, йодом, витаминами, содержат антибактериальные вещества и </a:t>
            </a:r>
            <a:r>
              <a:rPr lang="ru-RU" dirty="0" err="1"/>
              <a:t>аникоагулянты</a:t>
            </a:r>
            <a:r>
              <a:rPr lang="ru-RU" dirty="0"/>
              <a:t>. Они содержат сахара, которые не накапливаются в крови и не способствуют развитию диабета.</a:t>
            </a:r>
          </a:p>
          <a:p>
            <a:r>
              <a:rPr lang="ru-RU" dirty="0"/>
              <a:t>Из водорослей получают кормовую крупку, которую добавляют в комбикорма. Их используют в качестве удобрений.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9457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42655" y="637309"/>
            <a:ext cx="9661957" cy="5273913"/>
          </a:xfrm>
        </p:spPr>
        <p:txBody>
          <a:bodyPr>
            <a:normAutofit/>
          </a:bodyPr>
          <a:lstStyle/>
          <a:p>
            <a:r>
              <a:rPr lang="ru-RU" b="1" dirty="0"/>
              <a:t>Процесс выращивания </a:t>
            </a:r>
            <a:r>
              <a:rPr lang="ru-RU" b="1" dirty="0" smtClean="0"/>
              <a:t>водорослей состоит </a:t>
            </a:r>
            <a:r>
              <a:rPr lang="ru-RU" b="1" dirty="0"/>
              <a:t>из нескольких этапов:</a:t>
            </a:r>
          </a:p>
          <a:p>
            <a:r>
              <a:rPr lang="ru-RU" dirty="0"/>
              <a:t>- подбор места для размещения хозяйства;</a:t>
            </a:r>
          </a:p>
          <a:p>
            <a:r>
              <a:rPr lang="ru-RU" dirty="0"/>
              <a:t>- установка каркаса конструкции плантации;</a:t>
            </a:r>
          </a:p>
          <a:p>
            <a:r>
              <a:rPr lang="ru-RU" dirty="0"/>
              <a:t>- подготовка </a:t>
            </a:r>
            <a:r>
              <a:rPr lang="ru-RU" dirty="0" err="1"/>
              <a:t>посадочно</a:t>
            </a:r>
            <a:r>
              <a:rPr lang="ru-RU" dirty="0"/>
              <a:t>-выростных субстратов;</a:t>
            </a:r>
          </a:p>
          <a:p>
            <a:r>
              <a:rPr lang="ru-RU" dirty="0"/>
              <a:t>- заготовка маточных слоевищ;</a:t>
            </a:r>
          </a:p>
          <a:p>
            <a:r>
              <a:rPr lang="ru-RU" dirty="0"/>
              <a:t>- стимулирование единовременного массового выхода зооспор из маточных слоевищ подсушиванием;</a:t>
            </a:r>
          </a:p>
          <a:p>
            <a:r>
              <a:rPr lang="ru-RU" dirty="0"/>
              <a:t>- посев спор на </a:t>
            </a:r>
            <a:r>
              <a:rPr lang="ru-RU" dirty="0" err="1"/>
              <a:t>посадочно</a:t>
            </a:r>
            <a:r>
              <a:rPr lang="ru-RU" dirty="0"/>
              <a:t>-выростные субстраты (</a:t>
            </a:r>
            <a:r>
              <a:rPr lang="ru-RU" dirty="0" err="1"/>
              <a:t>оспоривание</a:t>
            </a:r>
            <a:r>
              <a:rPr lang="ru-RU" dirty="0"/>
              <a:t>);</a:t>
            </a:r>
          </a:p>
          <a:p>
            <a:r>
              <a:rPr lang="ru-RU" dirty="0"/>
              <a:t>- перенос субстратов с осевшими </a:t>
            </a:r>
            <a:r>
              <a:rPr lang="ru-RU" dirty="0" err="1"/>
              <a:t>эмбриоспорами</a:t>
            </a:r>
            <a:r>
              <a:rPr lang="ru-RU" dirty="0"/>
              <a:t> в море или в специальные емкости с регулируемыми условиями;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2708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Красные водоросли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88473" y="1565564"/>
            <a:ext cx="6705600" cy="4987636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Красные водоросли, или багрянки (</a:t>
            </a:r>
            <a:r>
              <a:rPr lang="ru-RU" dirty="0" err="1"/>
              <a:t>Rhodophyta</a:t>
            </a:r>
            <a:r>
              <a:rPr lang="ru-RU" dirty="0"/>
              <a:t>), широко распространены </a:t>
            </a:r>
            <a:r>
              <a:rPr lang="ru-RU" dirty="0" smtClean="0"/>
              <a:t>во всех </a:t>
            </a:r>
            <a:r>
              <a:rPr lang="ru-RU" dirty="0"/>
              <a:t>морях от зоны прилива и отлива до глубины 50...100 м. Красные </a:t>
            </a:r>
            <a:r>
              <a:rPr lang="ru-RU" dirty="0" smtClean="0"/>
              <a:t>водоросли относительно </a:t>
            </a:r>
            <a:r>
              <a:rPr lang="ru-RU" dirty="0"/>
              <a:t>невелики — от нескольких сантиметров до 2 м. Биомасса </a:t>
            </a:r>
            <a:r>
              <a:rPr lang="ru-RU" dirty="0" smtClean="0"/>
              <a:t>красных водорослей </a:t>
            </a:r>
            <a:r>
              <a:rPr lang="ru-RU" dirty="0"/>
              <a:t>в естественных зарослях составляет десятки или даже сотни </a:t>
            </a:r>
            <a:r>
              <a:rPr lang="ru-RU" dirty="0" smtClean="0"/>
              <a:t>граммов на </a:t>
            </a:r>
            <a:r>
              <a:rPr lang="ru-RU" dirty="0"/>
              <a:t>1 </a:t>
            </a:r>
            <a:r>
              <a:rPr lang="ru-RU" dirty="0" smtClean="0"/>
              <a:t>м2</a:t>
            </a:r>
            <a:endParaRPr lang="ru-RU" dirty="0"/>
          </a:p>
          <a:p>
            <a:r>
              <a:rPr lang="ru-RU" dirty="0"/>
              <a:t>Размножаются красные водоросли вегетативно, бесполым и </a:t>
            </a:r>
            <a:r>
              <a:rPr lang="ru-RU" dirty="0" smtClean="0"/>
              <a:t>половым способами</a:t>
            </a:r>
            <a:r>
              <a:rPr lang="ru-RU" dirty="0"/>
              <a:t>. В цикле их развития имеет место смена изоморфных и </a:t>
            </a:r>
            <a:r>
              <a:rPr lang="ru-RU" dirty="0" smtClean="0"/>
              <a:t>гетероморфных (полового </a:t>
            </a:r>
            <a:r>
              <a:rPr lang="ru-RU" dirty="0"/>
              <a:t>и </a:t>
            </a:r>
            <a:r>
              <a:rPr lang="ru-RU" dirty="0" err="1"/>
              <a:t>бесполового</a:t>
            </a:r>
            <a:r>
              <a:rPr lang="ru-RU" dirty="0"/>
              <a:t>) поколений.</a:t>
            </a:r>
          </a:p>
          <a:p>
            <a:r>
              <a:rPr lang="ru-RU" dirty="0"/>
              <a:t>Объектами культивирования для получения </a:t>
            </a:r>
            <a:r>
              <a:rPr lang="ru-RU" dirty="0" err="1"/>
              <a:t>желирующих</a:t>
            </a:r>
            <a:r>
              <a:rPr lang="ru-RU" dirty="0"/>
              <a:t> веществ и </a:t>
            </a:r>
            <a:r>
              <a:rPr lang="ru-RU" dirty="0" smtClean="0"/>
              <a:t>пищевых целей </a:t>
            </a:r>
            <a:r>
              <a:rPr lang="ru-RU" dirty="0"/>
              <a:t>являются несколько видов порфиры</a:t>
            </a:r>
            <a:r>
              <a:rPr lang="ru-RU" b="1" dirty="0"/>
              <a:t>, </a:t>
            </a:r>
            <a:r>
              <a:rPr lang="ru-RU" b="1" dirty="0" err="1"/>
              <a:t>грацилярии</a:t>
            </a:r>
            <a:r>
              <a:rPr lang="ru-RU" b="1" dirty="0"/>
              <a:t> и </a:t>
            </a:r>
            <a:r>
              <a:rPr lang="ru-RU" b="1" dirty="0" err="1"/>
              <a:t>эухеумы</a:t>
            </a:r>
            <a:r>
              <a:rPr lang="ru-RU" b="1" dirty="0"/>
              <a:t>, реже </a:t>
            </a:r>
            <a:r>
              <a:rPr lang="ru-RU" b="1" dirty="0" smtClean="0"/>
              <a:t>анфельция, </a:t>
            </a:r>
            <a:r>
              <a:rPr lang="ru-RU" b="1" dirty="0" err="1" smtClean="0"/>
              <a:t>хондрус</a:t>
            </a:r>
            <a:r>
              <a:rPr lang="ru-RU" b="1" dirty="0"/>
              <a:t>, </a:t>
            </a:r>
            <a:r>
              <a:rPr lang="ru-RU" b="1" dirty="0" err="1"/>
              <a:t>гелидиум</a:t>
            </a:r>
            <a:r>
              <a:rPr lang="ru-RU" b="1" dirty="0"/>
              <a:t>, </a:t>
            </a:r>
            <a:r>
              <a:rPr lang="ru-RU" b="1" dirty="0" err="1"/>
              <a:t>фурцеллярия</a:t>
            </a:r>
            <a:r>
              <a:rPr lang="ru-RU" b="1" dirty="0"/>
              <a:t>, </a:t>
            </a:r>
            <a:r>
              <a:rPr lang="ru-RU" b="1" dirty="0" err="1"/>
              <a:t>хипнея</a:t>
            </a:r>
            <a:r>
              <a:rPr lang="ru-RU" b="1" dirty="0"/>
              <a:t>, </a:t>
            </a:r>
            <a:r>
              <a:rPr lang="ru-RU" b="1" dirty="0" err="1"/>
              <a:t>глойопелтис</a:t>
            </a:r>
            <a:r>
              <a:rPr lang="ru-RU" b="1" dirty="0"/>
              <a:t>, </a:t>
            </a:r>
            <a:r>
              <a:rPr lang="ru-RU" b="1" dirty="0" err="1"/>
              <a:t>родимения</a:t>
            </a:r>
            <a:r>
              <a:rPr lang="ru-RU" b="1" dirty="0"/>
              <a:t> и другие виды.</a:t>
            </a:r>
          </a:p>
        </p:txBody>
      </p:sp>
    </p:spTree>
    <p:extLst>
      <p:ext uri="{BB962C8B-B14F-4D97-AF65-F5344CB8AC3E}">
        <p14:creationId xmlns:p14="http://schemas.microsoft.com/office/powerpoint/2010/main" val="3221076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Порфира (</a:t>
            </a:r>
            <a:r>
              <a:rPr lang="ru-RU" dirty="0" err="1"/>
              <a:t>Porphyra</a:t>
            </a:r>
            <a:r>
              <a:rPr lang="ru-RU" dirty="0"/>
              <a:t>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133600"/>
            <a:ext cx="3756170" cy="3851564"/>
          </a:xfrm>
        </p:spPr>
        <p:txBody>
          <a:bodyPr/>
          <a:lstStyle/>
          <a:p>
            <a:r>
              <a:rPr lang="ru-RU" dirty="0" smtClean="0"/>
              <a:t>имеет </a:t>
            </a:r>
            <a:r>
              <a:rPr lang="ru-RU" dirty="0"/>
              <a:t>гаметофит (половое поколение) и </a:t>
            </a:r>
            <a:r>
              <a:rPr lang="ru-RU" dirty="0" smtClean="0"/>
              <a:t>спорофит (бесполое </a:t>
            </a:r>
            <a:r>
              <a:rPr lang="ru-RU" dirty="0"/>
              <a:t>поколение) разного строения (рис. 1). Слоевища </a:t>
            </a:r>
            <a:r>
              <a:rPr lang="ru-RU" dirty="0" smtClean="0"/>
              <a:t>гаметофита пластинчатые</a:t>
            </a:r>
            <a:r>
              <a:rPr lang="ru-RU" dirty="0"/>
              <a:t>, состоят из одного-двух рядов клеток, достигают в длину </a:t>
            </a:r>
            <a:r>
              <a:rPr lang="ru-RU" dirty="0" smtClean="0"/>
              <a:t>нескольких десятков </a:t>
            </a:r>
            <a:r>
              <a:rPr lang="ru-RU" dirty="0"/>
              <a:t>сантиметров, чаще 20...30 см.</a:t>
            </a:r>
          </a:p>
        </p:txBody>
      </p:sp>
    </p:spTree>
    <p:extLst>
      <p:ext uri="{BB962C8B-B14F-4D97-AF65-F5344CB8AC3E}">
        <p14:creationId xmlns:p14="http://schemas.microsoft.com/office/powerpoint/2010/main" val="960086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14946" y="997527"/>
            <a:ext cx="8617528" cy="5583381"/>
          </a:xfrm>
        </p:spPr>
        <p:txBody>
          <a:bodyPr>
            <a:normAutofit/>
          </a:bodyPr>
          <a:lstStyle/>
          <a:p>
            <a:r>
              <a:rPr lang="ru-RU" dirty="0"/>
              <a:t>В Японии субстратом для выращивания порфиры служат сети </a:t>
            </a:r>
            <a:r>
              <a:rPr lang="ru-RU" dirty="0" smtClean="0"/>
              <a:t>из синтетических </a:t>
            </a:r>
            <a:r>
              <a:rPr lang="ru-RU" dirty="0"/>
              <a:t>материалов длиной 15...45 м и шириной 1,2...2,4 м, с ячеей 15 х </a:t>
            </a:r>
            <a:r>
              <a:rPr lang="ru-RU" dirty="0" smtClean="0"/>
              <a:t>15см</a:t>
            </a:r>
            <a:r>
              <a:rPr lang="ru-RU" dirty="0"/>
              <a:t>, натянутые на бамбуковые рамы.</a:t>
            </a:r>
          </a:p>
          <a:p>
            <a:r>
              <a:rPr lang="ru-RU" dirty="0"/>
              <a:t>Рамы в горизонтальном положении крепят на вбитые в дно шесты с </a:t>
            </a:r>
            <a:r>
              <a:rPr lang="ru-RU" dirty="0" smtClean="0"/>
              <a:t>таким расчетом</a:t>
            </a:r>
            <a:r>
              <a:rPr lang="ru-RU" dirty="0"/>
              <a:t>, чтобы в прилив они затоплялись, а в отлив обсыхали, или </a:t>
            </a:r>
            <a:r>
              <a:rPr lang="ru-RU" dirty="0" smtClean="0"/>
              <a:t>сооружают </a:t>
            </a:r>
            <a:r>
              <a:rPr lang="ru-RU" dirty="0" err="1" smtClean="0"/>
              <a:t>полуплавающие</a:t>
            </a:r>
            <a:r>
              <a:rPr lang="ru-RU" dirty="0" smtClean="0"/>
              <a:t> </a:t>
            </a:r>
            <a:r>
              <a:rPr lang="ru-RU" dirty="0"/>
              <a:t>или плавающие установки.</a:t>
            </a:r>
          </a:p>
          <a:p>
            <a:r>
              <a:rPr lang="ru-RU" dirty="0"/>
              <a:t>Для сбора посадочного материала в естественных зарослях </a:t>
            </a:r>
            <a:r>
              <a:rPr lang="ru-RU" dirty="0" smtClean="0"/>
              <a:t>или искусственных </a:t>
            </a:r>
            <a:r>
              <a:rPr lang="ru-RU" dirty="0"/>
              <a:t>посадках порфиры устанавливают коллекторы — связки </a:t>
            </a:r>
            <a:r>
              <a:rPr lang="ru-RU" dirty="0" smtClean="0"/>
              <a:t>раковин устриц</a:t>
            </a:r>
            <a:r>
              <a:rPr lang="ru-RU" dirty="0"/>
              <a:t>, морского гребешка и других моллюсков, или виниловые пленки, </a:t>
            </a:r>
            <a:r>
              <a:rPr lang="ru-RU" dirty="0" smtClean="0"/>
              <a:t>покрытые 2 кальциевыми </a:t>
            </a:r>
            <a:r>
              <a:rPr lang="ru-RU" dirty="0"/>
              <a:t>гранулами. Слоевища порфиры (гаметофиты) в период </a:t>
            </a:r>
            <a:r>
              <a:rPr lang="ru-RU" dirty="0" smtClean="0"/>
              <a:t>размножения (январь </a:t>
            </a:r>
            <a:r>
              <a:rPr lang="ru-RU" dirty="0"/>
              <a:t>— апрель) освобождают </a:t>
            </a:r>
            <a:r>
              <a:rPr lang="ru-RU" dirty="0" err="1"/>
              <a:t>карпоспоры</a:t>
            </a:r>
            <a:r>
              <a:rPr lang="ru-RU" dirty="0"/>
              <a:t>, которые оседают на </a:t>
            </a:r>
            <a:r>
              <a:rPr lang="ru-RU" dirty="0" err="1"/>
              <a:t>коллектоpax</a:t>
            </a:r>
            <a:r>
              <a:rPr lang="ru-RU" dirty="0"/>
              <a:t>. </a:t>
            </a:r>
            <a:r>
              <a:rPr lang="ru-RU" dirty="0" smtClean="0"/>
              <a:t>В море </a:t>
            </a:r>
            <a:r>
              <a:rPr lang="ru-RU" dirty="0"/>
              <a:t>нитевидные </a:t>
            </a:r>
            <a:r>
              <a:rPr lang="ru-RU" dirty="0" err="1"/>
              <a:t>конхоцелисы</a:t>
            </a:r>
            <a:r>
              <a:rPr lang="ru-RU" dirty="0"/>
              <a:t>, развивающиеся из оплодотворенных </a:t>
            </a:r>
            <a:r>
              <a:rPr lang="ru-RU" dirty="0" err="1" smtClean="0"/>
              <a:t>карпоспор</a:t>
            </a:r>
            <a:r>
              <a:rPr lang="ru-RU" dirty="0" smtClean="0"/>
              <a:t>, начинают </a:t>
            </a:r>
            <a:r>
              <a:rPr lang="ru-RU" dirty="0"/>
              <a:t>расти в марте — апреле.</a:t>
            </a:r>
          </a:p>
        </p:txBody>
      </p:sp>
    </p:spTree>
    <p:extLst>
      <p:ext uri="{BB962C8B-B14F-4D97-AF65-F5344CB8AC3E}">
        <p14:creationId xmlns:p14="http://schemas.microsoft.com/office/powerpoint/2010/main" val="3305367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31817" y="401781"/>
            <a:ext cx="5334001" cy="6068292"/>
          </a:xfrm>
        </p:spPr>
        <p:txBody>
          <a:bodyPr>
            <a:normAutofit/>
          </a:bodyPr>
          <a:lstStyle/>
          <a:p>
            <a:r>
              <a:rPr lang="ru-RU" dirty="0"/>
              <a:t>Хотя выращивание порфиры уже давно поставлено на промышленную </a:t>
            </a:r>
            <a:r>
              <a:rPr lang="ru-RU" dirty="0" smtClean="0"/>
              <a:t>основу, исследования </a:t>
            </a:r>
            <a:r>
              <a:rPr lang="ru-RU" dirty="0"/>
              <a:t>по совершенствованию этого процесса продолжаются. </a:t>
            </a:r>
            <a:endParaRPr lang="ru-RU" dirty="0" smtClean="0"/>
          </a:p>
          <a:p>
            <a:r>
              <a:rPr lang="ru-RU" dirty="0" smtClean="0"/>
              <a:t>Особенно много </a:t>
            </a:r>
            <a:r>
              <a:rPr lang="ru-RU" dirty="0"/>
              <a:t>делается в области гибридизации, по созданию искусственных сред </a:t>
            </a:r>
            <a:r>
              <a:rPr lang="ru-RU" dirty="0" smtClean="0"/>
              <a:t>для выращивания </a:t>
            </a:r>
            <a:r>
              <a:rPr lang="ru-RU" dirty="0"/>
              <a:t>порфиры на стадии </a:t>
            </a:r>
            <a:r>
              <a:rPr lang="ru-RU" dirty="0" err="1"/>
              <a:t>конхоцелиса</a:t>
            </a:r>
            <a:r>
              <a:rPr lang="ru-RU" dirty="0"/>
              <a:t>, изучаются ее болезни </a:t>
            </a:r>
            <a:r>
              <a:rPr lang="ru-RU" dirty="0" smtClean="0"/>
              <a:t>и возможность </a:t>
            </a:r>
            <a:r>
              <a:rPr lang="ru-RU" dirty="0"/>
              <a:t>сохранения зрелых талломов в живом состоянии в течение </a:t>
            </a:r>
            <a:r>
              <a:rPr lang="ru-RU" dirty="0" smtClean="0"/>
              <a:t>круглого года.</a:t>
            </a:r>
          </a:p>
          <a:p>
            <a:r>
              <a:rPr lang="ru-RU" dirty="0" smtClean="0"/>
              <a:t> </a:t>
            </a:r>
            <a:r>
              <a:rPr lang="ru-RU" dirty="0"/>
              <a:t>Ведутся работы по выращиванию порфиры из спор до товарного размера </a:t>
            </a:r>
            <a:r>
              <a:rPr lang="ru-RU" dirty="0" smtClean="0"/>
              <a:t>в искусственных </a:t>
            </a:r>
            <a:r>
              <a:rPr lang="ru-RU" dirty="0"/>
              <a:t>условиях при продувке среды воздухом, обогащенным С02, </a:t>
            </a:r>
            <a:r>
              <a:rPr lang="ru-RU" dirty="0" smtClean="0"/>
              <a:t>при температуре </a:t>
            </a:r>
            <a:r>
              <a:rPr lang="ru-RU" dirty="0"/>
              <a:t>11...18 °С, освещении </a:t>
            </a:r>
            <a:r>
              <a:rPr lang="ru-RU" dirty="0" err="1"/>
              <a:t>флюоресцентными</a:t>
            </a:r>
            <a:r>
              <a:rPr lang="ru-RU" dirty="0"/>
              <a:t> лампами, что приводит </a:t>
            </a:r>
            <a:r>
              <a:rPr lang="ru-RU" dirty="0" smtClean="0"/>
              <a:t>к значительному </a:t>
            </a:r>
            <a:r>
              <a:rPr lang="ru-RU" dirty="0"/>
              <a:t>увеличению урожайности.</a:t>
            </a:r>
          </a:p>
        </p:txBody>
      </p:sp>
    </p:spTree>
    <p:extLst>
      <p:ext uri="{BB962C8B-B14F-4D97-AF65-F5344CB8AC3E}">
        <p14:creationId xmlns:p14="http://schemas.microsoft.com/office/powerpoint/2010/main" val="194076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Грацилярия</a:t>
            </a:r>
            <a:r>
              <a:rPr lang="ru-RU" dirty="0"/>
              <a:t> (</a:t>
            </a:r>
            <a:r>
              <a:rPr lang="en-US" dirty="0" err="1"/>
              <a:t>Gracilaria</a:t>
            </a:r>
            <a:r>
              <a:rPr lang="en-US" dirty="0"/>
              <a:t>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8340" y="1607127"/>
            <a:ext cx="6056024" cy="4003964"/>
          </a:xfrm>
        </p:spPr>
        <p:txBody>
          <a:bodyPr/>
          <a:lstStyle/>
          <a:p>
            <a:r>
              <a:rPr lang="ru-RU" dirty="0" smtClean="0"/>
              <a:t>Используется </a:t>
            </a:r>
            <a:r>
              <a:rPr lang="ru-RU" dirty="0"/>
              <a:t>для получения </a:t>
            </a:r>
            <a:r>
              <a:rPr lang="ru-RU" dirty="0" err="1"/>
              <a:t>агара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Искусственно выращивают 5 </a:t>
            </a:r>
            <a:r>
              <a:rPr lang="ru-RU" dirty="0"/>
              <a:t>видов </a:t>
            </a:r>
            <a:r>
              <a:rPr lang="ru-RU" dirty="0" err="1"/>
              <a:t>грацилярии</a:t>
            </a:r>
            <a:r>
              <a:rPr lang="ru-RU" dirty="0" smtClean="0"/>
              <a:t>.</a:t>
            </a:r>
          </a:p>
          <a:p>
            <a:r>
              <a:rPr lang="ru-RU" dirty="0"/>
              <a:t>У берегов нашей страны промысловых скоплений этой водоросли нет.</a:t>
            </a:r>
          </a:p>
          <a:p>
            <a:r>
              <a:rPr lang="ru-RU" dirty="0"/>
              <a:t>Северная граница распространения этой тепловодной формы — Японское и </a:t>
            </a:r>
            <a:r>
              <a:rPr lang="ru-RU" dirty="0" smtClean="0"/>
              <a:t>Черное моря.</a:t>
            </a:r>
          </a:p>
          <a:p>
            <a:r>
              <a:rPr lang="ru-RU" dirty="0" smtClean="0"/>
              <a:t> </a:t>
            </a:r>
            <a:r>
              <a:rPr lang="ru-RU" dirty="0"/>
              <a:t>Жизненный цикл </a:t>
            </a:r>
            <a:r>
              <a:rPr lang="ru-RU" dirty="0" err="1"/>
              <a:t>грацилярии</a:t>
            </a:r>
            <a:r>
              <a:rPr lang="ru-RU" dirty="0"/>
              <a:t> длится 4...5 мес.</a:t>
            </a:r>
          </a:p>
        </p:txBody>
      </p:sp>
    </p:spTree>
    <p:extLst>
      <p:ext uri="{BB962C8B-B14F-4D97-AF65-F5344CB8AC3E}">
        <p14:creationId xmlns:p14="http://schemas.microsoft.com/office/powerpoint/2010/main" val="3349526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Известны две формы </a:t>
            </a:r>
            <a:r>
              <a:rPr lang="ru-RU" dirty="0" err="1"/>
              <a:t>грацилярии</a:t>
            </a:r>
            <a:r>
              <a:rPr lang="ru-RU" dirty="0"/>
              <a:t>: </a:t>
            </a:r>
            <a:endParaRPr lang="ru-RU" dirty="0" smtClean="0"/>
          </a:p>
          <a:p>
            <a:r>
              <a:rPr lang="ru-RU" dirty="0" smtClean="0"/>
              <a:t>прикрепленная </a:t>
            </a:r>
            <a:r>
              <a:rPr lang="ru-RU" dirty="0"/>
              <a:t>(Японское море) </a:t>
            </a:r>
            <a:r>
              <a:rPr lang="ru-RU" dirty="0" smtClean="0"/>
              <a:t>и неприкрепленная </a:t>
            </a:r>
            <a:r>
              <a:rPr lang="ru-RU" dirty="0"/>
              <a:t>(Черное море). </a:t>
            </a:r>
            <a:endParaRPr lang="ru-RU" dirty="0" smtClean="0"/>
          </a:p>
          <a:p>
            <a:r>
              <a:rPr lang="ru-RU" dirty="0" smtClean="0"/>
              <a:t>Неприкрепленная </a:t>
            </a:r>
            <a:r>
              <a:rPr lang="ru-RU" dirty="0"/>
              <a:t>форма </a:t>
            </a:r>
            <a:r>
              <a:rPr lang="ru-RU" dirty="0" err="1"/>
              <a:t>грацилярии</a:t>
            </a:r>
            <a:r>
              <a:rPr lang="ru-RU" dirty="0"/>
              <a:t> </a:t>
            </a:r>
            <a:r>
              <a:rPr lang="ru-RU" dirty="0" smtClean="0"/>
              <a:t>обычно стерильна </a:t>
            </a:r>
            <a:r>
              <a:rPr lang="ru-RU" dirty="0"/>
              <a:t>и размножается только вегетативно.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цикле развития </a:t>
            </a:r>
            <a:r>
              <a:rPr lang="ru-RU" dirty="0" smtClean="0"/>
              <a:t>прикрепленной </a:t>
            </a:r>
            <a:r>
              <a:rPr lang="ru-RU" dirty="0" err="1" smtClean="0"/>
              <a:t>грацилярии</a:t>
            </a:r>
            <a:r>
              <a:rPr lang="ru-RU" dirty="0" smtClean="0"/>
              <a:t> </a:t>
            </a:r>
            <a:r>
              <a:rPr lang="ru-RU" dirty="0"/>
              <a:t>происходит чередование изоморфных генераций: гаметофита </a:t>
            </a:r>
            <a:r>
              <a:rPr lang="ru-RU" dirty="0" smtClean="0"/>
              <a:t>и спорофита</a:t>
            </a:r>
            <a:r>
              <a:rPr lang="ru-RU" dirty="0"/>
              <a:t>, размножение половое, бесполое, вегетативное.</a:t>
            </a:r>
          </a:p>
        </p:txBody>
      </p:sp>
    </p:spTree>
    <p:extLst>
      <p:ext uri="{BB962C8B-B14F-4D97-AF65-F5344CB8AC3E}">
        <p14:creationId xmlns:p14="http://schemas.microsoft.com/office/powerpoint/2010/main" val="806423436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45</TotalTime>
  <Words>1092</Words>
  <Application>Microsoft Office PowerPoint</Application>
  <PresentationFormat>Широкоэкранный</PresentationFormat>
  <Paragraphs>63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Century Gothic</vt:lpstr>
      <vt:lpstr>Wingdings 3</vt:lpstr>
      <vt:lpstr>Легкий дым</vt:lpstr>
      <vt:lpstr>Выполнил(а): студент группы: ЗАВБ 1-15 Шибкова Т.В. </vt:lpstr>
      <vt:lpstr>Культивирование  красных и зеленых водорослей</vt:lpstr>
      <vt:lpstr>Презентация PowerPoint</vt:lpstr>
      <vt:lpstr>Красные водоросли</vt:lpstr>
      <vt:lpstr>Порфира (Porphyra)</vt:lpstr>
      <vt:lpstr>Презентация PowerPoint</vt:lpstr>
      <vt:lpstr>Презентация PowerPoint</vt:lpstr>
      <vt:lpstr>Грацилярия (Gracilaria)</vt:lpstr>
      <vt:lpstr>Презентация PowerPoint</vt:lpstr>
      <vt:lpstr>Презентация PowerPoint</vt:lpstr>
      <vt:lpstr>Презентация PowerPoint</vt:lpstr>
      <vt:lpstr>Анфельция (Ahnfeltia)</vt:lpstr>
      <vt:lpstr>Презентация PowerPoint</vt:lpstr>
      <vt:lpstr>ЗЕЛЕНЫЕ ВОДОРОСЛИ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Выполнил(а): студент группы: ЗАВБ 1-15 Шибкова Т.В. </dc:title>
  <dc:creator>User</dc:creator>
  <cp:lastModifiedBy>User</cp:lastModifiedBy>
  <cp:revision>6</cp:revision>
  <dcterms:created xsi:type="dcterms:W3CDTF">2020-05-22T15:22:50Z</dcterms:created>
  <dcterms:modified xsi:type="dcterms:W3CDTF">2020-05-23T08:23:41Z</dcterms:modified>
</cp:coreProperties>
</file>