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6481E566-931C-4985-A1B0-FC53CC1988D5}" type="datetimeFigureOut">
              <a:rPr lang="ru-RU"/>
              <a:pPr>
                <a:defRPr/>
              </a:pPr>
              <a:t>10.04.2011</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D1FC5CB8-A01B-4726-AC02-6370DFE6D35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4B7EA96B-10ED-4880-BDCA-A2A459EDD860}" type="datetimeFigureOut">
              <a:rPr lang="ru-RU"/>
              <a:pPr>
                <a:defRPr/>
              </a:pPr>
              <a:t>10.04.2011</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D07B85EC-5184-4144-BD95-B74ACC60316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260F3375-37C2-420B-B886-C2E5B9E7B68C}" type="datetimeFigureOut">
              <a:rPr lang="ru-RU"/>
              <a:pPr>
                <a:defRPr/>
              </a:pPr>
              <a:t>10.04.2011</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3F097316-0559-4999-B50E-5D862A290514}"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9"/>
          <p:cNvSpPr>
            <a:spLocks noGrp="1"/>
          </p:cNvSpPr>
          <p:nvPr>
            <p:ph type="dt" sz="half" idx="10"/>
          </p:nvPr>
        </p:nvSpPr>
        <p:spPr/>
        <p:txBody>
          <a:bodyPr/>
          <a:lstStyle>
            <a:lvl1pPr>
              <a:defRPr/>
            </a:lvl1pPr>
          </a:lstStyle>
          <a:p>
            <a:pPr>
              <a:defRPr/>
            </a:pPr>
            <a:fld id="{C499235C-1938-44FC-905D-F9D190A58A9B}" type="datetimeFigureOut">
              <a:rPr lang="ru-RU"/>
              <a:pPr>
                <a:defRPr/>
              </a:pPr>
              <a:t>10.04.2011</a:t>
            </a:fld>
            <a:endParaRPr lang="ru-RU"/>
          </a:p>
        </p:txBody>
      </p:sp>
      <p:sp>
        <p:nvSpPr>
          <p:cNvPr id="6" name="Footer Placeholder 21"/>
          <p:cNvSpPr>
            <a:spLocks noGrp="1"/>
          </p:cNvSpPr>
          <p:nvPr>
            <p:ph type="ftr" sz="quarter" idx="11"/>
          </p:nvPr>
        </p:nvSpPr>
        <p:spPr/>
        <p:txBody>
          <a:bodyPr/>
          <a:lstStyle>
            <a:lvl1pPr>
              <a:defRPr/>
            </a:lvl1pPr>
          </a:lstStyle>
          <a:p>
            <a:pPr>
              <a:defRPr/>
            </a:pPr>
            <a:endParaRPr lang="ru-RU"/>
          </a:p>
        </p:txBody>
      </p:sp>
      <p:sp>
        <p:nvSpPr>
          <p:cNvPr id="7" name="Slide Number Placeholder 17"/>
          <p:cNvSpPr>
            <a:spLocks noGrp="1"/>
          </p:cNvSpPr>
          <p:nvPr>
            <p:ph type="sldNum" sz="quarter" idx="12"/>
          </p:nvPr>
        </p:nvSpPr>
        <p:spPr/>
        <p:txBody>
          <a:bodyPr/>
          <a:lstStyle>
            <a:lvl1pPr>
              <a:defRPr/>
            </a:lvl1pPr>
          </a:lstStyle>
          <a:p>
            <a:pPr>
              <a:defRPr/>
            </a:pPr>
            <a:fld id="{9CBE04B7-B189-4993-AAB8-E43885BC6AE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9"/>
          <p:cNvSpPr>
            <a:spLocks noGrp="1"/>
          </p:cNvSpPr>
          <p:nvPr>
            <p:ph type="dt" sz="half" idx="10"/>
          </p:nvPr>
        </p:nvSpPr>
        <p:spPr/>
        <p:txBody>
          <a:bodyPr/>
          <a:lstStyle>
            <a:lvl1pPr>
              <a:defRPr/>
            </a:lvl1pPr>
          </a:lstStyle>
          <a:p>
            <a:pPr>
              <a:defRPr/>
            </a:pPr>
            <a:fld id="{00F2722A-49A6-4D33-BA37-8AD56326D81C}" type="datetimeFigureOut">
              <a:rPr lang="ru-RU"/>
              <a:pPr>
                <a:defRPr/>
              </a:pPr>
              <a:t>10.04.2011</a:t>
            </a:fld>
            <a:endParaRPr lang="ru-RU"/>
          </a:p>
        </p:txBody>
      </p:sp>
      <p:sp>
        <p:nvSpPr>
          <p:cNvPr id="8" name="Footer Placeholder 21"/>
          <p:cNvSpPr>
            <a:spLocks noGrp="1"/>
          </p:cNvSpPr>
          <p:nvPr>
            <p:ph type="ftr" sz="quarter" idx="11"/>
          </p:nvPr>
        </p:nvSpPr>
        <p:spPr/>
        <p:txBody>
          <a:bodyPr/>
          <a:lstStyle>
            <a:lvl1pPr>
              <a:defRPr/>
            </a:lvl1pPr>
          </a:lstStyle>
          <a:p>
            <a:pPr>
              <a:defRPr/>
            </a:pPr>
            <a:endParaRPr lang="ru-RU"/>
          </a:p>
        </p:txBody>
      </p:sp>
      <p:sp>
        <p:nvSpPr>
          <p:cNvPr id="9" name="Slide Number Placeholder 17"/>
          <p:cNvSpPr>
            <a:spLocks noGrp="1"/>
          </p:cNvSpPr>
          <p:nvPr>
            <p:ph type="sldNum" sz="quarter" idx="12"/>
          </p:nvPr>
        </p:nvSpPr>
        <p:spPr/>
        <p:txBody>
          <a:bodyPr/>
          <a:lstStyle>
            <a:lvl1pPr>
              <a:defRPr/>
            </a:lvl1pPr>
          </a:lstStyle>
          <a:p>
            <a:pPr>
              <a:defRPr/>
            </a:pPr>
            <a:fld id="{0D487BFE-16E8-4856-9E6A-7B922D8D5ED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Date Placeholder 9"/>
          <p:cNvSpPr>
            <a:spLocks noGrp="1"/>
          </p:cNvSpPr>
          <p:nvPr>
            <p:ph type="dt" sz="half" idx="10"/>
          </p:nvPr>
        </p:nvSpPr>
        <p:spPr/>
        <p:txBody>
          <a:bodyPr/>
          <a:lstStyle>
            <a:lvl1pPr>
              <a:defRPr/>
            </a:lvl1pPr>
          </a:lstStyle>
          <a:p>
            <a:pPr>
              <a:defRPr/>
            </a:pPr>
            <a:fld id="{83CF8BF1-7C0C-45C3-B6E4-779488C57264}" type="datetimeFigureOut">
              <a:rPr lang="ru-RU"/>
              <a:pPr>
                <a:defRPr/>
              </a:pPr>
              <a:t>10.04.2011</a:t>
            </a:fld>
            <a:endParaRPr lang="ru-RU"/>
          </a:p>
        </p:txBody>
      </p:sp>
      <p:sp>
        <p:nvSpPr>
          <p:cNvPr id="4" name="Footer Placeholder 21"/>
          <p:cNvSpPr>
            <a:spLocks noGrp="1"/>
          </p:cNvSpPr>
          <p:nvPr>
            <p:ph type="ftr" sz="quarter" idx="11"/>
          </p:nvPr>
        </p:nvSpPr>
        <p:spPr/>
        <p:txBody>
          <a:bodyPr/>
          <a:lstStyle>
            <a:lvl1pPr>
              <a:defRPr/>
            </a:lvl1pPr>
          </a:lstStyle>
          <a:p>
            <a:pPr>
              <a:defRPr/>
            </a:pPr>
            <a:endParaRPr lang="ru-RU"/>
          </a:p>
        </p:txBody>
      </p:sp>
      <p:sp>
        <p:nvSpPr>
          <p:cNvPr id="5" name="Slide Number Placeholder 17"/>
          <p:cNvSpPr>
            <a:spLocks noGrp="1"/>
          </p:cNvSpPr>
          <p:nvPr>
            <p:ph type="sldNum" sz="quarter" idx="12"/>
          </p:nvPr>
        </p:nvSpPr>
        <p:spPr/>
        <p:txBody>
          <a:bodyPr/>
          <a:lstStyle>
            <a:lvl1pPr>
              <a:defRPr/>
            </a:lvl1pPr>
          </a:lstStyle>
          <a:p>
            <a:pPr>
              <a:defRPr/>
            </a:pPr>
            <a:fld id="{0C57A0AA-939E-4651-B4A5-7BEF8397FB8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94F7BCB-EA56-4C8A-A2A6-FB7EE00B3BAE}" type="datetimeFigureOut">
              <a:rPr lang="ru-RU"/>
              <a:pPr>
                <a:defRPr/>
              </a:pPr>
              <a:t>10.04.2011</a:t>
            </a:fld>
            <a:endParaRPr lang="ru-RU"/>
          </a:p>
        </p:txBody>
      </p:sp>
      <p:sp>
        <p:nvSpPr>
          <p:cNvPr id="3" name="Footer Placeholder 21"/>
          <p:cNvSpPr>
            <a:spLocks noGrp="1"/>
          </p:cNvSpPr>
          <p:nvPr>
            <p:ph type="ftr" sz="quarter" idx="11"/>
          </p:nvPr>
        </p:nvSpPr>
        <p:spPr/>
        <p:txBody>
          <a:bodyPr/>
          <a:lstStyle>
            <a:lvl1pPr>
              <a:defRPr/>
            </a:lvl1pPr>
          </a:lstStyle>
          <a:p>
            <a:pPr>
              <a:defRPr/>
            </a:pPr>
            <a:endParaRPr lang="ru-RU"/>
          </a:p>
        </p:txBody>
      </p:sp>
      <p:sp>
        <p:nvSpPr>
          <p:cNvPr id="4" name="Slide Number Placeholder 17"/>
          <p:cNvSpPr>
            <a:spLocks noGrp="1"/>
          </p:cNvSpPr>
          <p:nvPr>
            <p:ph type="sldNum" sz="quarter" idx="12"/>
          </p:nvPr>
        </p:nvSpPr>
        <p:spPr/>
        <p:txBody>
          <a:bodyPr/>
          <a:lstStyle>
            <a:lvl1pPr>
              <a:defRPr/>
            </a:lvl1pPr>
          </a:lstStyle>
          <a:p>
            <a:pPr>
              <a:defRPr/>
            </a:pPr>
            <a:fld id="{12A3A7E5-035B-4FD9-9B79-096B754D67D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9"/>
          <p:cNvSpPr>
            <a:spLocks noGrp="1"/>
          </p:cNvSpPr>
          <p:nvPr>
            <p:ph type="dt" sz="half" idx="10"/>
          </p:nvPr>
        </p:nvSpPr>
        <p:spPr/>
        <p:txBody>
          <a:bodyPr/>
          <a:lstStyle>
            <a:lvl1pPr>
              <a:defRPr/>
            </a:lvl1pPr>
          </a:lstStyle>
          <a:p>
            <a:pPr>
              <a:defRPr/>
            </a:pPr>
            <a:fld id="{41036286-D7BB-4967-96D7-4FF5214FA97D}" type="datetimeFigureOut">
              <a:rPr lang="ru-RU"/>
              <a:pPr>
                <a:defRPr/>
              </a:pPr>
              <a:t>10.04.2011</a:t>
            </a:fld>
            <a:endParaRPr lang="ru-RU"/>
          </a:p>
        </p:txBody>
      </p:sp>
      <p:sp>
        <p:nvSpPr>
          <p:cNvPr id="6" name="Footer Placeholder 21"/>
          <p:cNvSpPr>
            <a:spLocks noGrp="1"/>
          </p:cNvSpPr>
          <p:nvPr>
            <p:ph type="ftr" sz="quarter" idx="11"/>
          </p:nvPr>
        </p:nvSpPr>
        <p:spPr/>
        <p:txBody>
          <a:bodyPr/>
          <a:lstStyle>
            <a:lvl1pPr>
              <a:defRPr/>
            </a:lvl1pPr>
          </a:lstStyle>
          <a:p>
            <a:pPr>
              <a:defRPr/>
            </a:pPr>
            <a:endParaRPr lang="ru-RU"/>
          </a:p>
        </p:txBody>
      </p:sp>
      <p:sp>
        <p:nvSpPr>
          <p:cNvPr id="7" name="Slide Number Placeholder 17"/>
          <p:cNvSpPr>
            <a:spLocks noGrp="1"/>
          </p:cNvSpPr>
          <p:nvPr>
            <p:ph type="sldNum" sz="quarter" idx="12"/>
          </p:nvPr>
        </p:nvSpPr>
        <p:spPr/>
        <p:txBody>
          <a:bodyPr/>
          <a:lstStyle>
            <a:lvl1pPr>
              <a:defRPr/>
            </a:lvl1pPr>
          </a:lstStyle>
          <a:p>
            <a:pPr>
              <a:defRPr/>
            </a:pPr>
            <a:fld id="{E1800B29-FB41-468F-8179-FFEF50CE347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Date Placeholder 4"/>
          <p:cNvSpPr>
            <a:spLocks noGrp="1"/>
          </p:cNvSpPr>
          <p:nvPr>
            <p:ph type="dt" sz="half" idx="10"/>
          </p:nvPr>
        </p:nvSpPr>
        <p:spPr/>
        <p:txBody>
          <a:bodyPr/>
          <a:lstStyle>
            <a:lvl1pPr>
              <a:defRPr/>
            </a:lvl1pPr>
          </a:lstStyle>
          <a:p>
            <a:pPr>
              <a:defRPr/>
            </a:pPr>
            <a:fld id="{EFA992A9-58EA-438B-A2BA-3EF8AFE1FE62}" type="datetimeFigureOut">
              <a:rPr lang="ru-RU"/>
              <a:pPr>
                <a:defRPr/>
              </a:pPr>
              <a:t>10.04.2011</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3A3F2AC-6057-4047-BFAD-8C476ADBDA8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9"/>
          <p:cNvSpPr>
            <a:spLocks noGrp="1"/>
          </p:cNvSpPr>
          <p:nvPr>
            <p:ph type="dt" sz="half" idx="10"/>
          </p:nvPr>
        </p:nvSpPr>
        <p:spPr/>
        <p:txBody>
          <a:bodyPr/>
          <a:lstStyle>
            <a:lvl1pPr>
              <a:defRPr/>
            </a:lvl1pPr>
          </a:lstStyle>
          <a:p>
            <a:pPr>
              <a:defRPr/>
            </a:pPr>
            <a:fld id="{9FC208F0-2E18-4EAB-9E4E-7CAE4F599F5F}" type="datetimeFigureOut">
              <a:rPr lang="ru-RU"/>
              <a:pPr>
                <a:defRPr/>
              </a:pPr>
              <a:t>10.04.2011</a:t>
            </a:fld>
            <a:endParaRPr lang="ru-RU"/>
          </a:p>
        </p:txBody>
      </p:sp>
      <p:sp>
        <p:nvSpPr>
          <p:cNvPr id="5" name="Footer Placeholder 21"/>
          <p:cNvSpPr>
            <a:spLocks noGrp="1"/>
          </p:cNvSpPr>
          <p:nvPr>
            <p:ph type="ftr" sz="quarter" idx="11"/>
          </p:nvPr>
        </p:nvSpPr>
        <p:spPr/>
        <p:txBody>
          <a:bodyPr/>
          <a:lstStyle>
            <a:lvl1pPr>
              <a:defRPr/>
            </a:lvl1pPr>
          </a:lstStyle>
          <a:p>
            <a:pPr>
              <a:defRPr/>
            </a:pPr>
            <a:endParaRPr lang="ru-RU"/>
          </a:p>
        </p:txBody>
      </p:sp>
      <p:sp>
        <p:nvSpPr>
          <p:cNvPr id="6" name="Slide Number Placeholder 17"/>
          <p:cNvSpPr>
            <a:spLocks noGrp="1"/>
          </p:cNvSpPr>
          <p:nvPr>
            <p:ph type="sldNum" sz="quarter" idx="12"/>
          </p:nvPr>
        </p:nvSpPr>
        <p:spPr/>
        <p:txBody>
          <a:bodyPr/>
          <a:lstStyle>
            <a:lvl1pPr>
              <a:defRPr/>
            </a:lvl1pPr>
          </a:lstStyle>
          <a:p>
            <a:pPr>
              <a:defRPr/>
            </a:pPr>
            <a:fld id="{BD120BBC-8ADD-44F5-B12B-2EDC7B0159C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156802F8-9DE3-47A7-85CF-254ADED1DDD4}" type="datetimeFigureOut">
              <a:rPr lang="ru-RU"/>
              <a:pPr>
                <a:defRPr/>
              </a:pPr>
              <a:t>10.04.2011</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70E72B6F-F14F-4CD0-8871-72653A3541F2}" type="slidenum">
              <a:rPr lang="ru-RU"/>
              <a:pPr>
                <a:defRPr/>
              </a:pPr>
              <a:t>‹#›</a:t>
            </a:fld>
            <a:endParaRPr lang="ru-RU"/>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0" r:id="rId3"/>
    <p:sldLayoutId id="2147483669" r:id="rId4"/>
    <p:sldLayoutId id="2147483668" r:id="rId5"/>
    <p:sldLayoutId id="2147483667" r:id="rId6"/>
    <p:sldLayoutId id="2147483666" r:id="rId7"/>
    <p:sldLayoutId id="2147483673" r:id="rId8"/>
    <p:sldLayoutId id="2147483665" r:id="rId9"/>
    <p:sldLayoutId id="2147483664" r:id="rId10"/>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533400" y="1371600"/>
            <a:ext cx="7851648" cy="1828800"/>
          </a:xfrm>
          <a:noFill/>
        </p:spPr>
        <p:txBody>
          <a:bodyPr tIns="0" rIns="18288">
            <a:normAutofit fontScale="90000"/>
            <a:scene3d>
              <a:camera prst="orthographicFront"/>
              <a:lightRig rig="freezing" dir="t">
                <a:rot lat="0" lon="0" rev="5640000"/>
              </a:lightRig>
            </a:scene3d>
            <a:sp3d prstMaterial="flat">
              <a:bevelT w="38100" h="38100"/>
              <a:contourClr>
                <a:schemeClr val="tx2"/>
              </a:contourClr>
            </a:sp3d>
          </a:bodyPr>
          <a:lstStyle/>
          <a:p>
            <a:pPr algn="r" eaLnBrk="1" fontAlgn="auto" hangingPunct="1">
              <a:spcAft>
                <a:spcPts val="0"/>
              </a:spcAft>
              <a:defRPr/>
            </a:pPr>
            <a:r>
              <a:rPr lang="ru-RU" sz="5600" b="1" dirty="0">
                <a:solidFill>
                  <a:schemeClr val="accent3">
                    <a:tint val="90000"/>
                    <a:satMod val="120000"/>
                  </a:schemeClr>
                </a:solidFill>
                <a:effectLst>
                  <a:outerShdw blurRad="38100" dist="25400" dir="5400000" algn="tl" rotWithShape="0">
                    <a:srgbClr val="000000">
                      <a:alpha val="43000"/>
                    </a:srgbClr>
                  </a:outerShdw>
                </a:effectLst>
              </a:rPr>
              <a:t>Загрязнение вод </a:t>
            </a:r>
            <a:r>
              <a:rPr lang="ru-RU" sz="5600" b="1" dirty="0" err="1">
                <a:solidFill>
                  <a:schemeClr val="accent3">
                    <a:tint val="90000"/>
                    <a:satMod val="120000"/>
                  </a:schemeClr>
                </a:solidFill>
                <a:effectLst>
                  <a:outerShdw blurRad="38100" dist="25400" dir="5400000" algn="tl" rotWithShape="0">
                    <a:srgbClr val="000000">
                      <a:alpha val="43000"/>
                    </a:srgbClr>
                  </a:outerShdw>
                </a:effectLst>
              </a:rPr>
              <a:t>о.Кабан</a:t>
            </a:r>
            <a:r>
              <a:rPr lang="ru-RU" sz="5600" b="1" dirty="0">
                <a:solidFill>
                  <a:schemeClr val="accent3">
                    <a:tint val="90000"/>
                    <a:satMod val="120000"/>
                  </a:schemeClr>
                </a:solidFill>
                <a:effectLst>
                  <a:outerShdw blurRad="38100" dist="25400" dir="5400000" algn="tl" rotWithShape="0">
                    <a:srgbClr val="000000">
                      <a:alpha val="43000"/>
                    </a:srgbClr>
                  </a:outerShdw>
                </a:effectLst>
              </a:rPr>
              <a:t> </a:t>
            </a:r>
            <a:r>
              <a:rPr lang="ru-RU" sz="5600" b="1" dirty="0" err="1">
                <a:solidFill>
                  <a:schemeClr val="accent3">
                    <a:tint val="90000"/>
                    <a:satMod val="120000"/>
                  </a:schemeClr>
                </a:solidFill>
                <a:effectLst>
                  <a:outerShdw blurRad="38100" dist="25400" dir="5400000" algn="tl" rotWithShape="0">
                    <a:srgbClr val="000000">
                      <a:alpha val="43000"/>
                    </a:srgbClr>
                  </a:outerShdw>
                </a:effectLst>
              </a:rPr>
              <a:t>г.Казань</a:t>
            </a:r>
            <a:r>
              <a:rPr lang="ru-RU" sz="5600" b="1" dirty="0">
                <a:solidFill>
                  <a:schemeClr val="accent3">
                    <a:tint val="90000"/>
                    <a:satMod val="120000"/>
                  </a:schemeClr>
                </a:solidFill>
                <a:effectLst>
                  <a:outerShdw blurRad="38100" dist="25400" dir="5400000" algn="tl" rotWithShape="0">
                    <a:srgbClr val="000000">
                      <a:alpha val="43000"/>
                    </a:srgbClr>
                  </a:outerShdw>
                </a:effectLst>
              </a:rPr>
              <a:t>, источники и основные загрязнения</a:t>
            </a:r>
          </a:p>
        </p:txBody>
      </p:sp>
      <p:sp>
        <p:nvSpPr>
          <p:cNvPr id="13314" name="Rectangle 2"/>
          <p:cNvSpPr>
            <a:spLocks noChangeArrowheads="1"/>
          </p:cNvSpPr>
          <p:nvPr/>
        </p:nvSpPr>
        <p:spPr bwMode="auto">
          <a:xfrm>
            <a:off x="5580063" y="5876925"/>
            <a:ext cx="3381375" cy="366713"/>
          </a:xfrm>
          <a:prstGeom prst="rect">
            <a:avLst/>
          </a:prstGeom>
          <a:noFill/>
          <a:ln w="9525">
            <a:noFill/>
            <a:miter lim="800000"/>
            <a:headEnd/>
            <a:tailEnd/>
          </a:ln>
          <a:effectLst/>
        </p:spPr>
        <p:txBody>
          <a:bodyPr wrap="none" anchor="ctr">
            <a:spAutoFit/>
          </a:bodyPr>
          <a:lstStyle/>
          <a:p>
            <a:pPr algn="just"/>
            <a:r>
              <a:rPr lang="ru-RU"/>
              <a:t>Ахметзянов Д.Р ВБА-1-08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b="1" dirty="0"/>
              <a:t>Экологическое состояние Кабана</a:t>
            </a:r>
            <a:endParaRPr lang="ru-RU" dirty="0"/>
          </a:p>
        </p:txBody>
      </p:sp>
      <p:sp>
        <p:nvSpPr>
          <p:cNvPr id="3" name="Объект 2"/>
          <p:cNvSpPr>
            <a:spLocks noGrp="1"/>
          </p:cNvSpPr>
          <p:nvPr>
            <p:ph idx="1"/>
          </p:nvPr>
        </p:nvSpPr>
        <p:spPr/>
        <p:txBody>
          <a:bodyPr>
            <a:normAutofit fontScale="62500" lnSpcReduction="20000"/>
          </a:bodyPr>
          <a:lstStyle/>
          <a:p>
            <a:pPr marL="274320" indent="-274320" eaLnBrk="1" fontAlgn="auto" hangingPunct="1">
              <a:spcAft>
                <a:spcPts val="0"/>
              </a:spcAft>
              <a:buClr>
                <a:schemeClr val="accent3"/>
              </a:buClr>
              <a:buFont typeface="Wingdings 2"/>
              <a:buChar char=""/>
              <a:defRPr/>
            </a:pPr>
            <a:r>
              <a:rPr lang="ru-RU" dirty="0"/>
              <a:t>Планктон  в воде Кабана практически отсутствует. Это верный признак «мертвой» т.е. потерявшей способность к самоочищению воды. Зато всевозможные болезнетворные бактерии развиваются беспрепятственно.</a:t>
            </a:r>
          </a:p>
          <a:p>
            <a:pPr marL="274320" indent="-274320" eaLnBrk="1" fontAlgn="auto" hangingPunct="1">
              <a:spcAft>
                <a:spcPts val="0"/>
              </a:spcAft>
              <a:buClr>
                <a:schemeClr val="accent3"/>
              </a:buClr>
              <a:buFont typeface="Wingdings 2"/>
              <a:buChar char=""/>
              <a:defRPr/>
            </a:pPr>
            <a:r>
              <a:rPr lang="ru-RU" dirty="0"/>
              <a:t>Под воздействием воздуха сероводород медленно окисляется, образуя темную муть, которая постепенно опускается на дно.</a:t>
            </a:r>
          </a:p>
          <a:p>
            <a:pPr marL="274320" indent="-274320" eaLnBrk="1" fontAlgn="auto" hangingPunct="1">
              <a:spcAft>
                <a:spcPts val="0"/>
              </a:spcAft>
              <a:buClr>
                <a:schemeClr val="accent3"/>
              </a:buClr>
              <a:buFont typeface="Wingdings 2"/>
              <a:buChar char=""/>
              <a:defRPr/>
            </a:pPr>
            <a:r>
              <a:rPr lang="ru-RU" dirty="0"/>
              <a:t>Вот и один из источников загрязнения - зловонный ручей, вливающийся в Кабан неподалеку от обувного комбината «Спартак». И без того неприглядная вода в этом месте вскипает ошметками рыжей пены, цветет радужными разводами, мутно- бурый язык вдается далеко в озеро. Стоит ли удивляться, что по Кабану плавают радужные пятна, а то и целые островки и спекшихся комочков мазута.</a:t>
            </a:r>
          </a:p>
          <a:p>
            <a:pPr marL="274320" indent="-274320" eaLnBrk="1" fontAlgn="auto" hangingPunct="1">
              <a:spcAft>
                <a:spcPts val="0"/>
              </a:spcAft>
              <a:buClr>
                <a:schemeClr val="accent3"/>
              </a:buClr>
              <a:buFont typeface="Wingdings 2"/>
              <a:buChar char=""/>
              <a:defRPr/>
            </a:pPr>
            <a:r>
              <a:rPr lang="ru-RU" dirty="0"/>
              <a:t>В тридцатые годы  в Казани сооружаются крупнейшие заводы и комбинаты: машиностроительный, металлообрабатывающий, синтетического каучука, кинопленки, меховой, валяльно-фетровый.</a:t>
            </a:r>
          </a:p>
          <a:p>
            <a:pPr marL="274320" indent="-274320" eaLnBrk="1" fontAlgn="auto" hangingPunct="1">
              <a:spcAft>
                <a:spcPts val="0"/>
              </a:spcAft>
              <a:buClr>
                <a:schemeClr val="accent3"/>
              </a:buClr>
              <a:buFont typeface="Wingdings 2"/>
              <a:buChar char=""/>
              <a:defRPr/>
            </a:pPr>
            <a:r>
              <a:rPr lang="ru-RU" dirty="0"/>
              <a:t>В 1829 году заводы и фабрики, расположенные вокруг двух Кабанов потребляли в год 12% озерной воды, в1935- 1/4, а к концу тридцатых годов – больше половины. Наибольший урон Кабану нанес обувной комбинат «Спартак», о чем многократно писалось в печати того времени. «Спартак» ежесуточно выливал в озеро 400 кубических метров сточных вод, содержащих едкие кислоты, дубильные вещества, и ,яды.</a:t>
            </a:r>
          </a:p>
          <a:p>
            <a:pPr marL="274320" indent="-274320" eaLnBrk="1" fontAlgn="auto" hangingPunct="1">
              <a:spcAft>
                <a:spcPts val="0"/>
              </a:spcAft>
              <a:buClr>
                <a:schemeClr val="accent3"/>
              </a:buClr>
              <a:buFont typeface="Wingdings 2"/>
              <a:buChar char=""/>
              <a:defRPr/>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p:txBody>
          <a:bodyPr/>
          <a:lstStyle/>
          <a:p>
            <a:pPr eaLnBrk="1" hangingPunct="1"/>
            <a:r>
              <a:rPr lang="ru-RU" b="1" smtClean="0"/>
              <a:t>Тепловое загрязнение</a:t>
            </a:r>
            <a:endParaRPr lang="ru-RU" smtClean="0"/>
          </a:p>
        </p:txBody>
      </p:sp>
      <p:sp>
        <p:nvSpPr>
          <p:cNvPr id="3" name="Объект 2"/>
          <p:cNvSpPr>
            <a:spLocks noGrp="1"/>
          </p:cNvSpPr>
          <p:nvPr>
            <p:ph idx="1"/>
          </p:nvPr>
        </p:nvSpPr>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ru-RU" dirty="0"/>
              <a:t>Механика «теплового загрязнения» проста. Внешне вода остается такой же. Но, во - </a:t>
            </a:r>
            <a:r>
              <a:rPr lang="ru-RU" dirty="0" smtClean="0"/>
              <a:t>первых, </a:t>
            </a:r>
            <a:r>
              <a:rPr lang="ru-RU" dirty="0"/>
              <a:t>вода начисто лишается растворенного в ней кислорода. Во – вторых, в ней гибнет весь планктон, составляющий первое звено в кормовой цепочке рыб. С гибелью этих мельчайших организмов озеро теряет способность к самоочищению. И , наконец, в теплой воде провоцируется развитие «сорняковых» сине – зеленых водорослей, вызывающих обильное цветение воды. Неумеренно размножаясь, водоросли отбирают львиную долю кислорода, что угнетает и постепенно приводит к гибели других обитателей озера. Отмирая, водоросли опускаются на дно и гниют, выделяя сероводород.</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b="1" dirty="0"/>
              <a:t>Кабан с металлическим дном</a:t>
            </a:r>
            <a:endParaRPr lang="ru-RU" dirty="0"/>
          </a:p>
        </p:txBody>
      </p:sp>
      <p:sp>
        <p:nvSpPr>
          <p:cNvPr id="3" name="Объект 2"/>
          <p:cNvSpPr>
            <a:spLocks noGrp="1"/>
          </p:cNvSpPr>
          <p:nvPr>
            <p:ph idx="1"/>
          </p:nvPr>
        </p:nvSpPr>
        <p:spPr/>
        <p:txBody>
          <a:bodyPr>
            <a:normAutofit fontScale="62500" lnSpcReduction="20000"/>
          </a:bodyPr>
          <a:lstStyle/>
          <a:p>
            <a:pPr marL="274320" indent="-274320" eaLnBrk="1" fontAlgn="auto" hangingPunct="1">
              <a:spcAft>
                <a:spcPts val="0"/>
              </a:spcAft>
              <a:buClr>
                <a:schemeClr val="accent3"/>
              </a:buClr>
              <a:buFont typeface="Wingdings 2"/>
              <a:buChar char=""/>
              <a:defRPr/>
            </a:pPr>
            <a:r>
              <a:rPr lang="ru-RU" dirty="0"/>
              <a:t>Дно озера Кабан издавна привлекало кладоискателей. Экологи же выяснили, что на дне озер хранится вовсе не золото, а совсем другие, тяжелые металлы: свинец, марганец, медь, цинк, кадмий и никель. А также большая свалка.</a:t>
            </a:r>
            <a:br>
              <a:rPr lang="ru-RU" dirty="0"/>
            </a:br>
            <a:r>
              <a:rPr lang="ru-RU" dirty="0"/>
              <a:t>Специалисты Института экологии природных систем АН РТ с помощью анализа скорости накопления донных отложений системы озер и их состава определили, насколько сильна нагрузка на них, и как долго они еще "протянут". </a:t>
            </a:r>
            <a:br>
              <a:rPr lang="ru-RU" dirty="0"/>
            </a:br>
            <a:r>
              <a:rPr lang="ru-RU" dirty="0"/>
              <a:t>- За время своего существования глубина озер за счет заиления намного сократилась, - объясняет зав. отделом биогеохимии </a:t>
            </a:r>
            <a:r>
              <a:rPr lang="ru-RU" b="1" dirty="0"/>
              <a:t>Института Дмитрий Иванов</a:t>
            </a:r>
            <a:r>
              <a:rPr lang="ru-RU" dirty="0"/>
              <a:t>. - Максимальная глубина Верхнего Кабана сейчас составляет порядка 8,5 метров. Среднего - 16 метров. На Нижнем Кабане воронка, глубиной 12,5 метров находится недалеко от театра Г. </a:t>
            </a:r>
            <a:r>
              <a:rPr lang="ru-RU" dirty="0" err="1"/>
              <a:t>Камала</a:t>
            </a:r>
            <a:r>
              <a:rPr lang="ru-RU" dirty="0"/>
              <a:t>. В донных отложениях аккумулируется значительная часть загрязняющих веществ, недаром озера называют отстойниками нечистот. В том числе, стойких к разрушению металлов. Причем, нормы содержания практически всех металлов, а также азота и фосфора превышены. А верхняя часть отложений - черная масса с запахом сероводорода и нефтепродуктов. Ведь в озера стекаются поверхностные талые и дождевые воды без очистки, а число машин в городе растет.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274320" indent="-274320" eaLnBrk="1" fontAlgn="auto" hangingPunct="1">
              <a:spcAft>
                <a:spcPts val="0"/>
              </a:spcAft>
              <a:buClr>
                <a:schemeClr val="accent3"/>
              </a:buClr>
              <a:buFont typeface="Wingdings 2"/>
              <a:buChar char=""/>
              <a:defRPr/>
            </a:pPr>
            <a:r>
              <a:rPr lang="ru-RU" dirty="0"/>
              <a:t>Несколько лет назад казанские власти решили, что на всех 18-ти выпусках поверхностных стоков в водоемы (в том числе на выпуске в Средний Кабан) нужно построить очистные сооружения. Вышло соответствующее постановление, но благое начинание так и осталось на бумаге.</a:t>
            </a:r>
          </a:p>
          <a:p>
            <a:pPr marL="274320" indent="-274320" eaLnBrk="1" fontAlgn="auto" hangingPunct="1">
              <a:spcAft>
                <a:spcPts val="0"/>
              </a:spcAft>
              <a:buClr>
                <a:schemeClr val="accent3"/>
              </a:buClr>
              <a:buFont typeface="Wingdings 2"/>
              <a:buChar char=""/>
              <a:defRPr/>
            </a:pPr>
            <a:r>
              <a:rPr lang="ru-RU" dirty="0"/>
              <a:t/>
            </a:r>
            <a:br>
              <a:rPr lang="ru-RU" dirty="0"/>
            </a:br>
            <a:r>
              <a:rPr lang="ru-RU" dirty="0"/>
              <a:t>Неоднократно поднимался вопрос и об очищении озер от ила. В 1983-1987 годах со дна Нижнего Кабана убрали два метра верхнего слоя донных отложений. Но реакция ученых здесь неоднозначна. Так, по словам Дмитрия Иванова, поднятие со дна грязной массы сильно замутит воду и приведет к ее вторичному загрязнению. Например, после той очистки озеро целый год находилось во взмученном состоянии. Да и скорость заиления озер сейчас минимальна. На Верхнем Кабане - 14 миллиметров в год, на Среднем - 7, на Нижнем - 5-7 миллиметров в год. То есть, если нагрузка на озера не будет увеличиваться, они проживут еще сотни лет.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ъект 2"/>
          <p:cNvSpPr>
            <a:spLocks noGrp="1"/>
          </p:cNvSpPr>
          <p:nvPr>
            <p:ph idx="1"/>
          </p:nvPr>
        </p:nvSpPr>
        <p:spPr/>
        <p:txBody>
          <a:bodyPr/>
          <a:lstStyle/>
          <a:p>
            <a:pPr eaLnBrk="1" hangingPunct="1">
              <a:lnSpc>
                <a:spcPct val="80000"/>
              </a:lnSpc>
            </a:pPr>
            <a:r>
              <a:rPr lang="ru-RU" sz="2200" smtClean="0"/>
              <a:t>На экофаке КГУ придерживаются другого мнения. Профессор кафедры прикладной экологии</a:t>
            </a:r>
            <a:r>
              <a:rPr lang="ru-RU" sz="2200" b="1" smtClean="0"/>
              <a:t> Нафиса Мингазова</a:t>
            </a:r>
            <a:r>
              <a:rPr lang="ru-RU" sz="2200" smtClean="0"/>
              <a:t> считает, что Кабан все же нуждается в очистке. А также в других оздоровительных процедурах. </a:t>
            </a:r>
            <a:br>
              <a:rPr lang="ru-RU" sz="2200" smtClean="0"/>
            </a:br>
            <a:r>
              <a:rPr lang="ru-RU" sz="2200" smtClean="0"/>
              <a:t>- Полностью донные отложения убирать не стоит, - говорит профессор, - нарушится круговорот веществ, погибнут живые организмы. Очищать озера нужно постепенно, отдельными участками. Особенно в этом нуждаются Нижний и Средний Кабан. На Среднем на глубине 2-4 метра лежит огромная свалка ТБО, которая ушла под воду после подъема Куйбышевского водохранилища. В Нижний Кабан поступают стоки промышленных предприятий, в частности ТЭЦ. Плюс ливневка. В прибрежной зоне бьет несколько родников, но благоустроен только один. А недавно я узнал, что именно через него планируется проложить автодорогу.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274320" indent="-274320" eaLnBrk="1" fontAlgn="auto" hangingPunct="1">
              <a:spcAft>
                <a:spcPts val="0"/>
              </a:spcAft>
              <a:buClr>
                <a:schemeClr val="accent3"/>
              </a:buClr>
              <a:buFont typeface="Wingdings 2"/>
              <a:buChar char=""/>
              <a:defRPr/>
            </a:pPr>
            <a:r>
              <a:rPr lang="ru-RU" dirty="0"/>
              <a:t>Зато озеро Верхний Кабан, по словам </a:t>
            </a:r>
            <a:r>
              <a:rPr lang="ru-RU" dirty="0" err="1"/>
              <a:t>Мингазовой</a:t>
            </a:r>
            <a:r>
              <a:rPr lang="ru-RU" dirty="0"/>
              <a:t> - эталон для двух других и показатель того, какими они были в прошлом (считается, что озерам от 10 до 40 тысяч лет), пока не стали приемниками грязи. Озеру повезло: оно не загрязняется </a:t>
            </a:r>
            <a:r>
              <a:rPr lang="ru-RU" dirty="0" err="1" smtClean="0"/>
              <a:t>промстоками</a:t>
            </a:r>
            <a:r>
              <a:rPr lang="ru-RU" dirty="0" smtClean="0"/>
              <a:t> </a:t>
            </a:r>
            <a:r>
              <a:rPr lang="ru-RU" dirty="0"/>
              <a:t>и дно у него покрыто не черными липкими илами, а естественной илисто-песчаной смесью. И вода там не жесткая. Сохранить первозданную чистоту ему мешают только коммунальные стоки поселка </a:t>
            </a:r>
            <a:r>
              <a:rPr lang="ru-RU" dirty="0" err="1"/>
              <a:t>Борисково</a:t>
            </a:r>
            <a:r>
              <a:rPr lang="ru-RU" dirty="0"/>
              <a:t>. </a:t>
            </a:r>
          </a:p>
          <a:p>
            <a:pPr marL="274320" indent="-274320" eaLnBrk="1" fontAlgn="auto" hangingPunct="1">
              <a:spcAft>
                <a:spcPts val="0"/>
              </a:spcAft>
              <a:buClr>
                <a:schemeClr val="accent3"/>
              </a:buClr>
              <a:buFont typeface="Wingdings 2"/>
              <a:buChar char=""/>
              <a:defRPr/>
            </a:pPr>
            <a:r>
              <a:rPr lang="ru-RU" dirty="0"/>
              <a:t/>
            </a:r>
            <a:br>
              <a:rPr lang="ru-RU" dirty="0"/>
            </a:br>
            <a:r>
              <a:rPr lang="ru-RU" dirty="0"/>
              <a:t>А вот Нижнему и Среднему Кабану, по мнению экологов, необходима срочная помощь. Искусственная аэрация воды для ускорения процесса разложения органических остатков и самоочищения воды с помощью фонтанов или помпы. И посадка водно-болотной растительности. Еще берега озер ни в коем случае нельзя "одевать" в бетон. Лучше положить там камни или разбить газон.</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pPr eaLnBrk="1" hangingPunct="1"/>
            <a:r>
              <a:rPr lang="ru-RU" b="1" smtClean="0"/>
              <a:t>Заключение</a:t>
            </a:r>
            <a:endParaRPr lang="ru-RU" smtClean="0"/>
          </a:p>
        </p:txBody>
      </p:sp>
      <p:sp>
        <p:nvSpPr>
          <p:cNvPr id="3" name="Объект 2"/>
          <p:cNvSpPr>
            <a:spLocks noGrp="1"/>
          </p:cNvSpPr>
          <p:nvPr>
            <p:ph idx="1"/>
          </p:nvPr>
        </p:nvSpPr>
        <p:spPr/>
        <p:txBody>
          <a:bodyPr>
            <a:normAutofit fontScale="77500" lnSpcReduction="20000"/>
          </a:bodyPr>
          <a:lstStyle/>
          <a:p>
            <a:pPr marL="274320" indent="-274320" eaLnBrk="1" fontAlgn="auto" hangingPunct="1">
              <a:spcAft>
                <a:spcPts val="0"/>
              </a:spcAft>
              <a:buClr>
                <a:schemeClr val="accent3"/>
              </a:buClr>
              <a:buFont typeface="Wingdings 2"/>
              <a:buChar char=""/>
              <a:defRPr/>
            </a:pPr>
            <a:r>
              <a:rPr lang="ru-RU" dirty="0"/>
              <a:t>С человеком на нашей планете появилась мысль. Именно способность мыслить делает человека царем природы, венцом всего живущего на земле. Но с человеком на земле появился и мусор.</a:t>
            </a:r>
          </a:p>
          <a:p>
            <a:pPr marL="274320" indent="-274320" eaLnBrk="1" fontAlgn="auto" hangingPunct="1">
              <a:spcAft>
                <a:spcPts val="0"/>
              </a:spcAft>
              <a:buClr>
                <a:schemeClr val="accent3"/>
              </a:buClr>
              <a:buFont typeface="Wingdings 2"/>
              <a:buChar char=""/>
              <a:defRPr/>
            </a:pPr>
            <a:r>
              <a:rPr lang="ru-RU" dirty="0"/>
              <a:t>Опыт Ладожского озера, где недавно вынуждены были закрыть целлюлозно-бумажный комбинат, показывает, что в отношениях с природой нельзя руководствоваться расчетом, построенным только на соображениях сиюминутной выгоды.</a:t>
            </a:r>
          </a:p>
          <a:p>
            <a:pPr marL="274320" indent="-274320" eaLnBrk="1" fontAlgn="auto" hangingPunct="1">
              <a:spcAft>
                <a:spcPts val="0"/>
              </a:spcAft>
              <a:buClr>
                <a:schemeClr val="accent3"/>
              </a:buClr>
              <a:buFont typeface="Wingdings 2"/>
              <a:buChar char=""/>
              <a:defRPr/>
            </a:pPr>
            <a:r>
              <a:rPr lang="ru-RU" dirty="0"/>
              <a:t>Что же можно и нужно сделать сегодня для спасения Кабана?</a:t>
            </a:r>
          </a:p>
          <a:p>
            <a:pPr marL="274320" indent="-274320" eaLnBrk="1" fontAlgn="auto" hangingPunct="1">
              <a:spcAft>
                <a:spcPts val="0"/>
              </a:spcAft>
              <a:buClr>
                <a:schemeClr val="accent3"/>
              </a:buClr>
              <a:buFont typeface="Wingdings 2"/>
              <a:buChar char=""/>
              <a:defRPr/>
            </a:pPr>
            <a:r>
              <a:rPr lang="ru-RU" dirty="0"/>
              <a:t>Нужно прекратить все стоки.</a:t>
            </a:r>
          </a:p>
          <a:p>
            <a:pPr marL="274320" indent="-274320" eaLnBrk="1" fontAlgn="auto" hangingPunct="1">
              <a:spcAft>
                <a:spcPts val="0"/>
              </a:spcAft>
              <a:buClr>
                <a:schemeClr val="accent3"/>
              </a:buClr>
              <a:buFont typeface="Wingdings 2"/>
              <a:buChar char=""/>
              <a:defRPr/>
            </a:pPr>
            <a:r>
              <a:rPr lang="ru-RU" dirty="0"/>
              <a:t>Я считаю, что природный водоем, неразумно погубленный человеком, может и должен быть возвращен жизни. Мы не можем оставаться равнодушными, глядя, как краса и гордость Казани гибнет прямо на глазах. </a:t>
            </a:r>
            <a:r>
              <a:rPr lang="ru-RU"/>
              <a:t>Это проблема не только областей, в которых расположены озера, это проблема всей Казани!</a:t>
            </a:r>
          </a:p>
          <a:p>
            <a:pPr marL="274320" indent="-274320" eaLnBrk="1" fontAlgn="auto" hangingPunct="1">
              <a:spcAft>
                <a:spcPts val="0"/>
              </a:spcAft>
              <a:buClr>
                <a:schemeClr val="accent3"/>
              </a:buClr>
              <a:buFont typeface="Wingdings 2"/>
              <a:buChar char=""/>
              <a:defRPr/>
            </a:pPr>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18</TotalTime>
  <Words>459</Words>
  <Application>Microsoft Office PowerPoint</Application>
  <PresentationFormat>Экран (4:3)</PresentationFormat>
  <Paragraphs>23</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Загрязнение вод о.Кабан г.Казань, источники и основные загрязнения</vt:lpstr>
      <vt:lpstr>Экологическое состояние Кабана</vt:lpstr>
      <vt:lpstr>Тепловое загрязнение</vt:lpstr>
      <vt:lpstr>Кабан с металлическим дном</vt:lpstr>
      <vt:lpstr>Слайд 5</vt:lpstr>
      <vt:lpstr>Слайд 6</vt:lpstr>
      <vt:lpstr>Слайд 7</vt:lpstr>
      <vt:lpstr>Заключение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Загрязнение вод о.Кабан г.Казань, источники и основные загрязнения</dc:title>
  <cp:lastModifiedBy>www.PHILka.RU</cp:lastModifiedBy>
  <cp:revision>4</cp:revision>
  <dcterms:modified xsi:type="dcterms:W3CDTF">2011-04-10T16:27:06Z</dcterms:modified>
</cp:coreProperties>
</file>