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41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429" r:id="rId7"/>
    <p:sldId id="261" r:id="rId8"/>
    <p:sldId id="428" r:id="rId9"/>
  </p:sldIdLst>
  <p:sldSz cx="9144000" cy="6858000" type="screen4x3"/>
  <p:notesSz cx="6858000" cy="96377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Windows" initials="UW" lastIdx="2" clrIdx="0">
    <p:extLst>
      <p:ext uri="{19B8F6BF-5375-455C-9EA6-DF929625EA0E}">
        <p15:presenceInfo xmlns:p15="http://schemas.microsoft.com/office/powerpoint/2012/main" xmlns="" userId="Use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FF"/>
    <a:srgbClr val="30FC52"/>
    <a:srgbClr val="FF3300"/>
    <a:srgbClr val="FFFF00"/>
    <a:srgbClr val="F9F9A5"/>
    <a:srgbClr val="3399FF"/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5503" autoAdjust="0"/>
  </p:normalViewPr>
  <p:slideViewPr>
    <p:cSldViewPr>
      <p:cViewPr>
        <p:scale>
          <a:sx n="70" d="100"/>
          <a:sy n="70" d="100"/>
        </p:scale>
        <p:origin x="-13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6.01</c:v>
                </c:pt>
                <c:pt idx="1">
                  <c:v>6.51</c:v>
                </c:pt>
                <c:pt idx="2">
                  <c:v>7.01</c:v>
                </c:pt>
                <c:pt idx="3">
                  <c:v>7.51</c:v>
                </c:pt>
                <c:pt idx="4">
                  <c:v>8.01</c:v>
                </c:pt>
                <c:pt idx="5">
                  <c:v>8.51</c:v>
                </c:pt>
                <c:pt idx="6">
                  <c:v>9.01</c:v>
                </c:pt>
                <c:pt idx="7">
                  <c:v>9.51</c:v>
                </c:pt>
                <c:pt idx="8">
                  <c:v>10.01</c:v>
                </c:pt>
                <c:pt idx="9">
                  <c:v>10.51</c:v>
                </c:pt>
                <c:pt idx="10">
                  <c:v>11.01</c:v>
                </c:pt>
                <c:pt idx="11">
                  <c:v>11.51</c:v>
                </c:pt>
                <c:pt idx="12">
                  <c:v>12.01</c:v>
                </c:pt>
                <c:pt idx="13">
                  <c:v>12.51</c:v>
                </c:pt>
                <c:pt idx="14">
                  <c:v>13.01</c:v>
                </c:pt>
                <c:pt idx="15">
                  <c:v>13.51</c:v>
                </c:pt>
                <c:pt idx="16">
                  <c:v>14.01</c:v>
                </c:pt>
                <c:pt idx="17">
                  <c:v>14.51</c:v>
                </c:pt>
                <c:pt idx="18">
                  <c:v>15.01</c:v>
                </c:pt>
                <c:pt idx="19">
                  <c:v>15.51</c:v>
                </c:pt>
                <c:pt idx="20">
                  <c:v>16.010000000000005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1.6900000000000008</c:v>
                </c:pt>
                <c:pt idx="1">
                  <c:v>2.2799999999999998</c:v>
                </c:pt>
                <c:pt idx="2">
                  <c:v>2.8699999999999997</c:v>
                </c:pt>
                <c:pt idx="3">
                  <c:v>3.42</c:v>
                </c:pt>
                <c:pt idx="4">
                  <c:v>3.9</c:v>
                </c:pt>
                <c:pt idx="5">
                  <c:v>4.3099999999999996</c:v>
                </c:pt>
                <c:pt idx="6">
                  <c:v>4.63</c:v>
                </c:pt>
                <c:pt idx="7">
                  <c:v>4.87</c:v>
                </c:pt>
                <c:pt idx="8">
                  <c:v>5.03</c:v>
                </c:pt>
                <c:pt idx="9">
                  <c:v>5.1199999999999966</c:v>
                </c:pt>
                <c:pt idx="10">
                  <c:v>5.1499999999999995</c:v>
                </c:pt>
                <c:pt idx="11">
                  <c:v>5.13</c:v>
                </c:pt>
                <c:pt idx="12">
                  <c:v>5.0599999999999996</c:v>
                </c:pt>
                <c:pt idx="13">
                  <c:v>4.96</c:v>
                </c:pt>
                <c:pt idx="14">
                  <c:v>4.84</c:v>
                </c:pt>
                <c:pt idx="15">
                  <c:v>4.6899999999999995</c:v>
                </c:pt>
                <c:pt idx="16">
                  <c:v>4.53</c:v>
                </c:pt>
                <c:pt idx="17">
                  <c:v>4.3599999999999985</c:v>
                </c:pt>
                <c:pt idx="18">
                  <c:v>4.1899999999999995</c:v>
                </c:pt>
                <c:pt idx="19">
                  <c:v>4.01</c:v>
                </c:pt>
                <c:pt idx="20">
                  <c:v>3.84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E7-44D7-88E5-7BA4E7B7BE82}"/>
            </c:ext>
          </c:extLst>
        </c:ser>
        <c:marker val="1"/>
        <c:axId val="70075136"/>
        <c:axId val="96872704"/>
      </c:lineChart>
      <c:catAx>
        <c:axId val="70075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prstDash val="solid"/>
              <a:round/>
              <a:headEnd type="none"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ru-RU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мкм</a:t>
                </a:r>
                <a:endParaRPr lang="ru-RU" sz="1200" b="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72704"/>
        <c:crosses val="autoZero"/>
        <c:auto val="1"/>
        <c:lblAlgn val="ctr"/>
        <c:lblOffset val="100"/>
      </c:catAx>
      <c:valAx>
        <c:axId val="9687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  <a:tailEnd type="none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Вт/(м</a:t>
                </a:r>
                <a:r>
                  <a:rPr lang="en-US" sz="1200" b="0" i="1" u="none" strike="noStrike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·ср·мкм)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0751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0D6D26-AF4A-4739-860A-A4F6F62381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3852C-9048-4058-93EA-8A67C60B308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Круто!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DDCD5-4688-4FFA-AE26-8287C3B62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02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2491-9037-48AE-95D1-B4AD7D18D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61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55BD-9922-4E7A-BFE5-CFFAD65744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182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B972C-B67A-47D8-8D23-E1366C851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819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2426910 h 640"/>
              <a:gd name="T6" fmla="*/ 2147483646 w 2706"/>
              <a:gd name="T7" fmla="*/ 47345203 h 640"/>
              <a:gd name="T8" fmla="*/ 2147483646 w 2706"/>
              <a:gd name="T9" fmla="*/ 74755995 h 640"/>
              <a:gd name="T10" fmla="*/ 2147483646 w 2706"/>
              <a:gd name="T11" fmla="*/ 102165671 h 640"/>
              <a:gd name="T12" fmla="*/ 2147483646 w 2706"/>
              <a:gd name="T13" fmla="*/ 134560345 h 640"/>
              <a:gd name="T14" fmla="*/ 2147483646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6 w 2706"/>
              <a:gd name="T79" fmla="*/ 737588839 h 640"/>
              <a:gd name="T80" fmla="*/ 2147483646 w 2706"/>
              <a:gd name="T81" fmla="*/ 722637193 h 640"/>
              <a:gd name="T82" fmla="*/ 2147483646 w 2706"/>
              <a:gd name="T83" fmla="*/ 707686664 h 640"/>
              <a:gd name="T84" fmla="*/ 2147483646 w 2706"/>
              <a:gd name="T85" fmla="*/ 690243636 h 640"/>
              <a:gd name="T86" fmla="*/ 2147483646 w 2706"/>
              <a:gd name="T87" fmla="*/ 672800607 h 640"/>
              <a:gd name="T88" fmla="*/ 2147483646 w 2706"/>
              <a:gd name="T89" fmla="*/ 652866196 h 640"/>
              <a:gd name="T90" fmla="*/ 2147483646 w 2706"/>
              <a:gd name="T91" fmla="*/ 632930669 h 640"/>
              <a:gd name="T92" fmla="*/ 2147483646 w 2706"/>
              <a:gd name="T93" fmla="*/ 610503759 h 640"/>
              <a:gd name="T94" fmla="*/ 2147483646 w 2706"/>
              <a:gd name="T95" fmla="*/ 588077965 h 640"/>
              <a:gd name="T96" fmla="*/ 2147483646 w 2706"/>
              <a:gd name="T97" fmla="*/ 538240263 h 640"/>
              <a:gd name="T98" fmla="*/ 2147483646 w 2706"/>
              <a:gd name="T99" fmla="*/ 485911178 h 640"/>
              <a:gd name="T100" fmla="*/ 2147483646 w 2706"/>
              <a:gd name="T101" fmla="*/ 485911178 h 640"/>
              <a:gd name="T102" fmla="*/ 2147483646 w 2706"/>
              <a:gd name="T103" fmla="*/ 483419795 h 640"/>
              <a:gd name="T104" fmla="*/ 2147483646 w 2706"/>
              <a:gd name="T105" fmla="*/ 483419795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890318333 h 762"/>
              <a:gd name="T2" fmla="*/ 2147483646 w 5216"/>
              <a:gd name="T3" fmla="*/ 855403517 h 762"/>
              <a:gd name="T4" fmla="*/ 2147483646 w 5216"/>
              <a:gd name="T5" fmla="*/ 760636483 h 762"/>
              <a:gd name="T6" fmla="*/ 2147483646 w 5216"/>
              <a:gd name="T7" fmla="*/ 633448150 h 762"/>
              <a:gd name="T8" fmla="*/ 2147483646 w 5216"/>
              <a:gd name="T9" fmla="*/ 466356850 h 762"/>
              <a:gd name="T10" fmla="*/ 2147483646 w 5216"/>
              <a:gd name="T11" fmla="*/ 369095183 h 762"/>
              <a:gd name="T12" fmla="*/ 2147483646 w 5216"/>
              <a:gd name="T13" fmla="*/ 294278517 h 762"/>
              <a:gd name="T14" fmla="*/ 2147483646 w 5216"/>
              <a:gd name="T15" fmla="*/ 229438150 h 762"/>
              <a:gd name="T16" fmla="*/ 2147483646 w 5216"/>
              <a:gd name="T17" fmla="*/ 174571850 h 762"/>
              <a:gd name="T18" fmla="*/ 2147483646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6 w 5216"/>
              <a:gd name="T45" fmla="*/ 643423333 h 762"/>
              <a:gd name="T46" fmla="*/ 2147483646 w 5216"/>
              <a:gd name="T47" fmla="*/ 713251850 h 762"/>
              <a:gd name="T48" fmla="*/ 2147483646 w 5216"/>
              <a:gd name="T49" fmla="*/ 773105183 h 762"/>
              <a:gd name="T50" fmla="*/ 2147483646 w 5216"/>
              <a:gd name="T51" fmla="*/ 825476850 h 762"/>
              <a:gd name="T52" fmla="*/ 2147483646 w 5216"/>
              <a:gd name="T53" fmla="*/ 865379817 h 762"/>
              <a:gd name="T54" fmla="*/ 2147483646 w 5216"/>
              <a:gd name="T55" fmla="*/ 900293517 h 762"/>
              <a:gd name="T56" fmla="*/ 2147483646 w 5216"/>
              <a:gd name="T57" fmla="*/ 922738517 h 762"/>
              <a:gd name="T58" fmla="*/ 2147483646 w 5216"/>
              <a:gd name="T59" fmla="*/ 940196483 h 762"/>
              <a:gd name="T60" fmla="*/ 2147483646 w 5216"/>
              <a:gd name="T61" fmla="*/ 950171667 h 762"/>
              <a:gd name="T62" fmla="*/ 2147483646 w 5216"/>
              <a:gd name="T63" fmla="*/ 950171667 h 762"/>
              <a:gd name="T64" fmla="*/ 2147483646 w 5216"/>
              <a:gd name="T65" fmla="*/ 945183517 h 762"/>
              <a:gd name="T66" fmla="*/ 2147483646 w 5216"/>
              <a:gd name="T67" fmla="*/ 932714817 h 762"/>
              <a:gd name="T68" fmla="*/ 2147483646 w 5216"/>
              <a:gd name="T69" fmla="*/ 912763333 h 762"/>
              <a:gd name="T70" fmla="*/ 2147483646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6 w 5144"/>
              <a:gd name="T37" fmla="*/ 72272589 h 694"/>
              <a:gd name="T38" fmla="*/ 2147483646 w 5144"/>
              <a:gd name="T39" fmla="*/ 99687369 h 694"/>
              <a:gd name="T40" fmla="*/ 2147483646 w 5144"/>
              <a:gd name="T41" fmla="*/ 132085234 h 694"/>
              <a:gd name="T42" fmla="*/ 2147483646 w 5144"/>
              <a:gd name="T43" fmla="*/ 171959958 h 694"/>
              <a:gd name="T44" fmla="*/ 2147483646 w 5144"/>
              <a:gd name="T45" fmla="*/ 216818883 h 694"/>
              <a:gd name="T46" fmla="*/ 2147483646 w 5144"/>
              <a:gd name="T47" fmla="*/ 269154668 h 694"/>
              <a:gd name="T48" fmla="*/ 2147483646 w 5144"/>
              <a:gd name="T49" fmla="*/ 331458855 h 694"/>
              <a:gd name="T50" fmla="*/ 2147483646 w 5144"/>
              <a:gd name="T51" fmla="*/ 398747244 h 694"/>
              <a:gd name="T52" fmla="*/ 2147483646 w 5144"/>
              <a:gd name="T53" fmla="*/ 473512491 h 694"/>
              <a:gd name="T54" fmla="*/ 2147483646 w 5144"/>
              <a:gd name="T55" fmla="*/ 558247257 h 694"/>
              <a:gd name="T56" fmla="*/ 2147483646 w 5144"/>
              <a:gd name="T57" fmla="*/ 650456650 h 694"/>
              <a:gd name="T58" fmla="*/ 2147483646 w 5144"/>
              <a:gd name="T59" fmla="*/ 752636678 h 694"/>
              <a:gd name="T60" fmla="*/ 2147483646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6 w 3112"/>
              <a:gd name="T21" fmla="*/ 192224091 h 584"/>
              <a:gd name="T22" fmla="*/ 2147483646 w 3112"/>
              <a:gd name="T23" fmla="*/ 134806230 h 584"/>
              <a:gd name="T24" fmla="*/ 2147483646 w 3112"/>
              <a:gd name="T25" fmla="*/ 109841699 h 584"/>
              <a:gd name="T26" fmla="*/ 2147483646 w 3112"/>
              <a:gd name="T27" fmla="*/ 84878286 h 584"/>
              <a:gd name="T28" fmla="*/ 2147483646 w 3112"/>
              <a:gd name="T29" fmla="*/ 64906662 h 584"/>
              <a:gd name="T30" fmla="*/ 2147483646 w 3112"/>
              <a:gd name="T31" fmla="*/ 44935037 h 584"/>
              <a:gd name="T32" fmla="*/ 2147483646 w 3112"/>
              <a:gd name="T33" fmla="*/ 29957436 h 584"/>
              <a:gd name="T34" fmla="*/ 2147483646 w 3112"/>
              <a:gd name="T35" fmla="*/ 17474613 h 584"/>
              <a:gd name="T36" fmla="*/ 2147483646 w 3112"/>
              <a:gd name="T37" fmla="*/ 7488800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636203066 h 1192"/>
              <a:gd name="T2" fmla="*/ 2147483646 w 8196"/>
              <a:gd name="T3" fmla="*/ 708272557 h 1192"/>
              <a:gd name="T4" fmla="*/ 2147483646 w 8196"/>
              <a:gd name="T5" fmla="*/ 770402158 h 1192"/>
              <a:gd name="T6" fmla="*/ 2147483646 w 8196"/>
              <a:gd name="T7" fmla="*/ 827560144 h 1192"/>
              <a:gd name="T8" fmla="*/ 2147483646 w 8196"/>
              <a:gd name="T9" fmla="*/ 872293546 h 1192"/>
              <a:gd name="T10" fmla="*/ 2147483646 w 8196"/>
              <a:gd name="T11" fmla="*/ 907085945 h 1192"/>
              <a:gd name="T12" fmla="*/ 2147483646 w 8196"/>
              <a:gd name="T13" fmla="*/ 931937340 h 1192"/>
              <a:gd name="T14" fmla="*/ 2147483646 w 8196"/>
              <a:gd name="T15" fmla="*/ 946848846 h 1192"/>
              <a:gd name="T16" fmla="*/ 2147483646 w 8196"/>
              <a:gd name="T17" fmla="*/ 944363037 h 1192"/>
              <a:gd name="T18" fmla="*/ 2147483646 w 8196"/>
              <a:gd name="T19" fmla="*/ 931937340 h 1192"/>
              <a:gd name="T20" fmla="*/ 2147483646 w 8196"/>
              <a:gd name="T21" fmla="*/ 902115443 h 1192"/>
              <a:gd name="T22" fmla="*/ 2147483646 w 8196"/>
              <a:gd name="T23" fmla="*/ 857382041 h 1192"/>
              <a:gd name="T24" fmla="*/ 2147483646 w 8196"/>
              <a:gd name="T25" fmla="*/ 797738247 h 1192"/>
              <a:gd name="T26" fmla="*/ 2147483646 w 8196"/>
              <a:gd name="T27" fmla="*/ 718213560 h 1192"/>
              <a:gd name="T28" fmla="*/ 2147483646 w 8196"/>
              <a:gd name="T29" fmla="*/ 621291560 h 1192"/>
              <a:gd name="T30" fmla="*/ 2147483646 w 8196"/>
              <a:gd name="T31" fmla="*/ 504488666 h 1192"/>
              <a:gd name="T32" fmla="*/ 2147483646 w 8196"/>
              <a:gd name="T33" fmla="*/ 367804880 h 1192"/>
              <a:gd name="T34" fmla="*/ 2147483646 w 8196"/>
              <a:gd name="T35" fmla="*/ 298220083 h 1192"/>
              <a:gd name="T36" fmla="*/ 2147483646 w 8196"/>
              <a:gd name="T37" fmla="*/ 183901883 h 1192"/>
              <a:gd name="T38" fmla="*/ 2147483646 w 8196"/>
              <a:gd name="T39" fmla="*/ 101891388 h 1192"/>
              <a:gd name="T40" fmla="*/ 2147483646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6 w 8196"/>
              <a:gd name="T65" fmla="*/ 1481159409 h 1192"/>
              <a:gd name="T66" fmla="*/ 2147483646 w 8196"/>
              <a:gd name="T67" fmla="*/ 1473704213 h 1192"/>
              <a:gd name="T68" fmla="*/ 2147483646 w 8196"/>
              <a:gd name="T69" fmla="*/ 633717257 h 1192"/>
              <a:gd name="T70" fmla="*/ 2147483646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3E3A9-8EFC-41E1-9E51-B41012009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32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AEE2553-2B4C-42C4-9405-0F2DDA5A1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718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4509-B4F2-441E-A51F-542BE8276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51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70D14-04E7-4BCA-8984-845D9315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858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B6CA-A449-47F1-A0B5-EA16B4291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287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28F9-A994-44F3-970C-39C7E5F88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909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48B3-81A1-4706-907B-8B35E42AC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87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0B0B59EF-4F7F-4614-AB71-6FE2A1E740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87" r:id="rId2"/>
    <p:sldLayoutId id="2147484493" r:id="rId3"/>
    <p:sldLayoutId id="2147484488" r:id="rId4"/>
    <p:sldLayoutId id="2147484489" r:id="rId5"/>
    <p:sldLayoutId id="2147484490" r:id="rId6"/>
    <p:sldLayoutId id="2147484494" r:id="rId7"/>
    <p:sldLayoutId id="2147484495" r:id="rId8"/>
    <p:sldLayoutId id="2147484496" r:id="rId9"/>
    <p:sldLayoutId id="2147484491" r:id="rId10"/>
    <p:sldLayoutId id="2147484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072362" cy="37901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энергетический университет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«Электрические станции им. В.К. Шибанова»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«Тепловизионное диагностирование электрооборудования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Разъединители и отделители»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334" y="4545496"/>
            <a:ext cx="8103074" cy="216010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магистр гр.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ЗЭм-1-20 Беленков А.А.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доцент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тех. н.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34" y="397567"/>
            <a:ext cx="618909" cy="8711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656" y="0"/>
            <a:ext cx="9308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180344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электрооборудования любого уровня напряжения является одним из наиболее эффективных методов диагностики с точки зрения таких показателей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проведения измерений.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не требует большого времени на его проведение. Для определения состояния оборудования такого как разъединитель потребуется несколько секунд.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Простота.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Тепловизионная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не требует отключения электрооборудования, не требует большого количества организационных и технических мероприятий. Современные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просты и удобны в эксплуатации, при этом набор встроенных инструментов для анализа позволяет в отдельных случаях производить диагностику прямо на объекте.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Доступность. Современные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доступными и недорогими, благодаря этому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тепловизором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оснащен любой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достоинством </a:t>
            </a:r>
            <a:r>
              <a:rPr lang="ru-RU" sz="12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тепловизионного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является получение данных о неисправности без отключения оборудования, при этом многие виды дефектов проявляются в виде нагрева (или его отсутствия) нагруженном оборудовании. Обычно для определения таких дефектов требуется проводить сложные электрические испытания, которые связаны с отключением оборудования и организационно-техническими мероприятиями, которые связаны с допуском бригады на испытания.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Тепловизионный</a:t>
            </a:r>
            <a:r>
              <a:rPr lang="ru-RU" dirty="0" smtClean="0"/>
              <a:t> контроль оборудования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Тепловизор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6" name="Picture 6" descr="Устройство тепловизо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04456" cy="20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293096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  <a:latin typeface="PT Sans"/>
              </a:rPr>
              <a:t>Тепловизор</a:t>
            </a:r>
            <a:r>
              <a:rPr lang="ru-RU" b="0" i="0" dirty="0" smtClean="0">
                <a:effectLst/>
                <a:latin typeface="PT Sans"/>
              </a:rPr>
              <a:t> – измерительный прибор, который позволяет видеть тепловое (инфракрасное) излучение окружающих объектов в любое время суток, измерять температуру в любой точке на поверхности с точностью 0,1°С и выше.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6955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95" y="473075"/>
            <a:ext cx="8229600" cy="13716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spc="-100" dirty="0" err="1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Тепловизионный</a:t>
            </a:r>
            <a:r>
              <a:rPr lang="ru-RU" sz="28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 контроль </a:t>
            </a:r>
            <a:r>
              <a:rPr lang="ru-RU" sz="28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разъединителей и отделителей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03" y="450912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Как показывают результаты </a:t>
            </a:r>
            <a:r>
              <a:rPr lang="ru-RU" sz="1200" dirty="0" err="1" smtClean="0"/>
              <a:t>тепловизионного</a:t>
            </a:r>
            <a:r>
              <a:rPr lang="ru-RU" sz="1200" dirty="0" smtClean="0"/>
              <a:t> контроля разъединителей и отделителей, наиболее частыми причинами повышенного нагрева элементов контактной системы являются: малая надежность плакированных медью контактных выводов из алюминиевых сплавов, окисление контактных поверхностей, ослабление контактного нажатия в результате потери жесткости пружин и </a:t>
            </a:r>
            <a:r>
              <a:rPr lang="ru-RU" sz="1200" dirty="0" err="1" smtClean="0"/>
              <a:t>другое.</a:t>
            </a:r>
            <a:r>
              <a:rPr lang="ru-RU" sz="1200" dirty="0" err="1" smtClean="0"/>
              <a:t>При</a:t>
            </a:r>
            <a:r>
              <a:rPr lang="ru-RU" sz="1200" dirty="0" smtClean="0"/>
              <a:t> </a:t>
            </a:r>
            <a:r>
              <a:rPr lang="ru-RU" sz="1200" dirty="0" err="1" smtClean="0"/>
              <a:t>тепловизионном</a:t>
            </a:r>
            <a:r>
              <a:rPr lang="ru-RU" sz="1200" dirty="0" smtClean="0"/>
              <a:t> контроле наряду с определением нагрева контактов и контактных соединений проверяется состояние опорно-стержневых изоляторов на предмет выявления продольных трещин в фарфоре.</a:t>
            </a:r>
            <a:br>
              <a:rPr lang="ru-RU" sz="1200" dirty="0" smtClean="0"/>
            </a:br>
            <a:r>
              <a:rPr lang="ru-RU" sz="1200" dirty="0" smtClean="0"/>
              <a:t>Опыт эксплуатации опорно-стержневых изоляторов показал, что основная отбраковка происходит по результатам внешнего осмотра на отключенном оборудовании, при котором в фарфоре обнаруживаются продольные и кольцевые трещины. В отдельных случаях трещины бывают видны невооруженным глазом и достигают 1,5 и 2 мм, а их поверхность имеет желтизну или бывает затемнена.</a:t>
            </a:r>
            <a:br>
              <a:rPr lang="ru-RU" sz="1200" dirty="0" smtClean="0"/>
            </a:br>
            <a:r>
              <a:rPr lang="ru-RU" sz="1200" dirty="0" smtClean="0"/>
              <a:t>Отбраковка изоляторов во многом определяется их конструкцией, длительностью эксплуатации и механическими усилиями, возникающими при операциях с разъединителями.</a:t>
            </a:r>
            <a:endParaRPr lang="ru-RU" sz="1200" dirty="0"/>
          </a:p>
        </p:txBody>
      </p:sp>
      <p:pic>
        <p:nvPicPr>
          <p:cNvPr id="16386" name="Picture 2" descr="тепловизионный контроль разъедин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080730"/>
            <a:ext cx="3995936" cy="2356382"/>
          </a:xfrm>
          <a:prstGeom prst="rect">
            <a:avLst/>
          </a:prstGeom>
          <a:noFill/>
        </p:spPr>
      </p:pic>
      <p:pic>
        <p:nvPicPr>
          <p:cNvPr id="16388" name="Picture 4" descr="нагрев на разъедините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131840" cy="234888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924944"/>
            <a:ext cx="81168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       Как показано н</a:t>
            </a:r>
            <a:r>
              <a:rPr lang="ru-RU" sz="1400" dirty="0" smtClean="0">
                <a:solidFill>
                  <a:srgbClr val="99FF66"/>
                </a:solidFill>
                <a:latin typeface="sourcesanspro"/>
              </a:rPr>
              <a:t>а термограммах, в основном локальные нагревы разъединителей возникают между контактом и изоляторов, а также между контактами внутри ножа, происходящих при коммутационных провалах напряжения.</a:t>
            </a:r>
          </a:p>
          <a:p>
            <a:pPr algn="just"/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        В осуществлении надежности и бесперебойности электроснабжения потребителей разъединитель по своим показателям находится между линиями электропередач, кабельными линиями и силовыми трансформаторами. Поэтому </a:t>
            </a:r>
            <a:r>
              <a:rPr lang="ru-RU" sz="1400" b="0" i="0" dirty="0" err="1" smtClean="0">
                <a:solidFill>
                  <a:srgbClr val="99FF66"/>
                </a:solidFill>
                <a:effectLst/>
                <a:latin typeface="sourcesanspro"/>
              </a:rPr>
              <a:t>тепловизионный</a:t>
            </a: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 контроль разъединитель важен не только при осуществлении надежного электроснабжения, но и в плане осуществления </a:t>
            </a:r>
            <a:r>
              <a:rPr lang="ru-RU" sz="1400" b="0" i="0" dirty="0" err="1" smtClean="0">
                <a:solidFill>
                  <a:srgbClr val="99FF66"/>
                </a:solidFill>
                <a:effectLst/>
                <a:latin typeface="sourcesanspro"/>
              </a:rPr>
              <a:t>электробезопасности</a:t>
            </a: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. Исходя из технических данных разъединителей, дефекты, возникающие в контактных соединениях, происходят с периодичностью 1 раз в 10-15 лет. Также при планировании ремонтных работ очень сложно сказать, в какой период на разъединителе возникнет дефект, но с учетом интервала возникновения дефектов можно сказать, что во время ежегодного проведения </a:t>
            </a:r>
            <a:r>
              <a:rPr lang="ru-RU" sz="1400" b="0" i="0" dirty="0" err="1" smtClean="0">
                <a:solidFill>
                  <a:srgbClr val="99FF66"/>
                </a:solidFill>
                <a:effectLst/>
                <a:latin typeface="sourcesanspro"/>
              </a:rPr>
              <a:t>тепловизионного</a:t>
            </a: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 обследования можно установить в среднем 1 дефект.</a:t>
            </a:r>
            <a:endParaRPr lang="ru-RU" sz="1400" b="0" i="0" dirty="0">
              <a:solidFill>
                <a:srgbClr val="99FF66"/>
              </a:solidFill>
              <a:effectLst/>
              <a:latin typeface="sourcesanspro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27072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60440" cy="19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150938"/>
          </a:xfrm>
        </p:spPr>
        <p:txBody>
          <a:bodyPr/>
          <a:lstStyle/>
          <a:p>
            <a:pPr lvl="0" eaLnBrk="1" hangingPunct="1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Расчет спектральной плотности излучения энергии нагретого тела при температуре 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-10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°С.</a:t>
            </a:r>
            <a:b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altLang="ru-RU" sz="2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501528"/>
              </p:ext>
            </p:extLst>
          </p:nvPr>
        </p:nvGraphicFramePr>
        <p:xfrm>
          <a:off x="3027393" y="4365104"/>
          <a:ext cx="5934075" cy="2180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695">
                  <a:extLst>
                    <a:ext uri="{9D8B030D-6E8A-4147-A177-3AD203B41FA5}">
                      <a16:colId xmlns:a16="http://schemas.microsoft.com/office/drawing/2014/main" xmlns="" val="797441087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10628066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337304848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273107112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61326484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1389779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 dirty="0">
                          <a:effectLst/>
                        </a:rPr>
                        <a:t>, мкм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L, </a:t>
                      </a:r>
                      <a:r>
                        <a:rPr lang="en-US" sz="1200" dirty="0" err="1">
                          <a:effectLst/>
                        </a:rPr>
                        <a:t>Вт</a:t>
                      </a:r>
                      <a:r>
                        <a:rPr lang="en-US" sz="1200" dirty="0">
                          <a:effectLst/>
                        </a:rPr>
                        <a:t>/(м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·ср·мкм)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4407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6,01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1.69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9,51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13,01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4.84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3849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6,51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2.28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10,01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5.03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13,51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4.69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4198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7,01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2.87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10,51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5.12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14,01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4.53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56871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7,51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3.42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11,01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5.15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14,51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4.36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9294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8,01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3.90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11,51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5.13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15,01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4.19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0886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8,51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12,01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5.06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15,51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4.01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10846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9,01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12,51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4.96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16,01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3.84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0515472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060848"/>
            <a:ext cx="26318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 спектральную плотность излучения энергии нагретого тела необходим знать несколько величин, а именно: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абсолютная температура, К. Для этого берём температуру, которая дана в исходных данных (в нашем случае это 50 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переводим её в градусы по Кельвину по следующей формуле:  К = С + 273, следовательно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 по формуле Вина находим длину волны максимального излучения(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):</a:t>
            </a:r>
            <a:endParaRPr kumimoji="0" lang="ru-RU" altLang="ru-RU" sz="600" b="0" i="0" u="none" strike="noStrike" cap="none" normalizeH="0" baseline="0" dirty="0" smtClean="0" bmk="_Hlk57280016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=2898/Т, мкм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</a:t>
            </a:r>
            <a:r>
              <a:rPr kumimoji="0" lang="en-US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2898/263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11,01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мкм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22366"/>
            <a:ext cx="1743075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первая постоянная Планка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вторая постоянная Планка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cs typeface="Times New Roman" pitchFamily="18" charset="0"/>
              </a:rPr>
              <a:t>График</a:t>
            </a:r>
            <a:endParaRPr lang="ru-RU" sz="36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Rectangle 34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1828800"/>
          <a:ext cx="7344816" cy="45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пловизионный контроль электрооборуд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46" y="764704"/>
            <a:ext cx="9154246" cy="6093296"/>
          </a:xfrm>
          <a:prstGeom prst="rect">
            <a:avLst/>
          </a:prstGeom>
          <a:noFill/>
        </p:spPr>
      </p:pic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8111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СПАСИБО </a:t>
            </a:r>
            <a:r>
              <a:rPr lang="ru-RU" sz="60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ЗА ВНИМАНИЕ</a:t>
            </a:r>
            <a:r>
              <a:rPr lang="ru-RU" sz="60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2388</TotalTime>
  <Words>677</Words>
  <Application>Microsoft Office PowerPoint</Application>
  <PresentationFormat>Экран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Казанский государственный энергетический университет   Кафедра «Электрические станции им. В.К. Шибанова»  Курсовой проект «Тепловизионное диагностирование электрооборудования. Разъединители и отделители»  </vt:lpstr>
      <vt:lpstr>Тепловизионный контроль оборудования</vt:lpstr>
      <vt:lpstr>Тепловизор</vt:lpstr>
      <vt:lpstr>Тепловизионный контроль разъединителей и отделителей</vt:lpstr>
      <vt:lpstr>Слайд 5</vt:lpstr>
      <vt:lpstr>Расчет спектральной плотности излучения энергии нагретого тела при температуре -10 °С. </vt:lpstr>
      <vt:lpstr> График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СВАРКА МЕТАЛЛОВ</dc:title>
  <dc:creator>user</dc:creator>
  <cp:lastModifiedBy>user</cp:lastModifiedBy>
  <cp:revision>259</cp:revision>
  <dcterms:created xsi:type="dcterms:W3CDTF">2006-09-19T11:24:50Z</dcterms:created>
  <dcterms:modified xsi:type="dcterms:W3CDTF">2021-12-19T14:51:22Z</dcterms:modified>
</cp:coreProperties>
</file>