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4" autoAdjust="0"/>
    <p:restoredTop sz="94660"/>
  </p:normalViewPr>
  <p:slideViewPr>
    <p:cSldViewPr snapToGrid="0">
      <p:cViewPr varScale="1">
        <p:scale>
          <a:sx n="73" d="100"/>
          <a:sy n="73" d="100"/>
        </p:scale>
        <p:origin x="8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4940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314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10591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20260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57515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7093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8373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71778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014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2099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81119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6550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70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835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575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8A87A34-81AB-432B-8DAE-1953F412C126}" type="datetimeFigureOut">
              <a:rPr lang="en-US" smtClean="0"/>
              <a:t>4/11/2020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0239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4/11/2020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484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4/11/2020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85907219"/>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075595" y="439280"/>
            <a:ext cx="5415263" cy="548195"/>
          </a:xfrm>
        </p:spPr>
        <p:txBody>
          <a:bodyPr>
            <a:normAutofit fontScale="90000"/>
          </a:bodyPr>
          <a:lstStyle/>
          <a:p>
            <a:pPr algn="ctr"/>
            <a:r>
              <a:rPr lang="ru-RU" sz="3100" b="1" dirty="0"/>
              <a:t>ФГБОУ ВО КГЭУ</a:t>
            </a:r>
            <a:r>
              <a:rPr lang="ru-RU" sz="3600" dirty="0"/>
              <a:t/>
            </a:r>
            <a:br>
              <a:rPr lang="ru-RU" sz="3600" dirty="0"/>
            </a:br>
            <a:r>
              <a:rPr lang="ru-RU" sz="1800" dirty="0" smtClean="0"/>
              <a:t>кафедра ”Иностранный </a:t>
            </a:r>
            <a:r>
              <a:rPr lang="ru-RU" sz="1800" dirty="0"/>
              <a:t>язык</a:t>
            </a:r>
            <a:r>
              <a:rPr lang="ru-RU" sz="1800" dirty="0" smtClean="0"/>
              <a:t>”</a:t>
            </a:r>
            <a:endParaRPr lang="ru-RU" sz="1800" dirty="0"/>
          </a:p>
        </p:txBody>
      </p:sp>
      <p:sp>
        <p:nvSpPr>
          <p:cNvPr id="3" name="Подзаголовок 2"/>
          <p:cNvSpPr>
            <a:spLocks noGrp="1"/>
          </p:cNvSpPr>
          <p:nvPr>
            <p:ph type="subTitle" idx="1"/>
          </p:nvPr>
        </p:nvSpPr>
        <p:spPr>
          <a:xfrm>
            <a:off x="2168878" y="2178718"/>
            <a:ext cx="8281408" cy="1314111"/>
          </a:xfrm>
        </p:spPr>
        <p:txBody>
          <a:bodyPr>
            <a:noAutofit/>
          </a:bodyPr>
          <a:lstStyle/>
          <a:p>
            <a:r>
              <a:rPr lang="ru-RU" sz="2400" dirty="0" smtClean="0"/>
              <a:t>          </a:t>
            </a:r>
            <a:endParaRPr lang="ru-RU" sz="2400" dirty="0"/>
          </a:p>
        </p:txBody>
      </p:sp>
      <p:sp>
        <p:nvSpPr>
          <p:cNvPr id="5" name="Подзаголовок 2"/>
          <p:cNvSpPr txBox="1">
            <a:spLocks/>
          </p:cNvSpPr>
          <p:nvPr/>
        </p:nvSpPr>
        <p:spPr>
          <a:xfrm>
            <a:off x="7795794" y="4771711"/>
            <a:ext cx="4448458" cy="1110818"/>
          </a:xfrm>
          <a:prstGeom prst="rect">
            <a:avLst/>
          </a:prstGeom>
        </p:spPr>
        <p:txBody>
          <a:bodyPr vert="horz" lIns="91440" tIns="91440" rIns="91440" bIns="91440" rtlCol="0">
            <a:normAutofit fontScale="85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Выполнил: </a:t>
            </a:r>
            <a:r>
              <a:rPr lang="ru-RU" dirty="0" err="1" smtClean="0"/>
              <a:t>акимов</a:t>
            </a:r>
            <a:r>
              <a:rPr lang="ru-RU" dirty="0" smtClean="0"/>
              <a:t> </a:t>
            </a:r>
            <a:r>
              <a:rPr lang="ru-RU" dirty="0" err="1" smtClean="0"/>
              <a:t>андрей</a:t>
            </a:r>
            <a:r>
              <a:rPr lang="ru-RU" dirty="0" smtClean="0"/>
              <a:t> </a:t>
            </a:r>
            <a:r>
              <a:rPr lang="ru-RU" dirty="0" err="1" smtClean="0"/>
              <a:t>николаевич</a:t>
            </a:r>
            <a:r>
              <a:rPr lang="ru-RU" dirty="0" smtClean="0"/>
              <a:t> </a:t>
            </a:r>
            <a:r>
              <a:rPr lang="ru-RU" dirty="0" smtClean="0"/>
              <a:t>группа </a:t>
            </a:r>
            <a:r>
              <a:rPr lang="ru-RU" dirty="0" smtClean="0"/>
              <a:t>ээ-13-19.                                                                                            </a:t>
            </a:r>
            <a:r>
              <a:rPr lang="ru-RU" dirty="0" smtClean="0"/>
              <a:t>Проверила: Максимова Анастасия </a:t>
            </a:r>
            <a:r>
              <a:rPr lang="ru-RU" dirty="0" err="1" smtClean="0"/>
              <a:t>борисовна</a:t>
            </a:r>
            <a:r>
              <a:rPr lang="ru-RU" dirty="0" smtClean="0"/>
              <a:t>                                                                             </a:t>
            </a:r>
          </a:p>
        </p:txBody>
      </p:sp>
      <p:sp>
        <p:nvSpPr>
          <p:cNvPr id="6" name="Подзаголовок 2"/>
          <p:cNvSpPr txBox="1">
            <a:spLocks/>
          </p:cNvSpPr>
          <p:nvPr/>
        </p:nvSpPr>
        <p:spPr>
          <a:xfrm>
            <a:off x="4989458" y="5968251"/>
            <a:ext cx="4448458" cy="1110818"/>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Казань </a:t>
            </a:r>
            <a:r>
              <a:rPr lang="ru-RU" dirty="0" smtClean="0"/>
              <a:t>2020 </a:t>
            </a:r>
            <a:endParaRPr lang="ru-RU" dirty="0" smtClean="0"/>
          </a:p>
        </p:txBody>
      </p:sp>
      <p:sp>
        <p:nvSpPr>
          <p:cNvPr id="8" name="Подзаголовок 2"/>
          <p:cNvSpPr txBox="1">
            <a:spLocks/>
          </p:cNvSpPr>
          <p:nvPr/>
        </p:nvSpPr>
        <p:spPr>
          <a:xfrm>
            <a:off x="2500828" y="3156339"/>
            <a:ext cx="8637072" cy="97762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ru-RU" sz="2800" dirty="0" smtClean="0">
                <a:solidFill>
                  <a:schemeClr val="tx1"/>
                </a:solidFill>
                <a:latin typeface="+mj-lt"/>
              </a:rPr>
              <a:t>                           </a:t>
            </a:r>
            <a:endParaRPr lang="ru-RU" sz="2800" dirty="0">
              <a:solidFill>
                <a:schemeClr val="tx1"/>
              </a:solidFill>
            </a:endParaRPr>
          </a:p>
        </p:txBody>
      </p:sp>
      <p:sp>
        <p:nvSpPr>
          <p:cNvPr id="4" name="Прямоугольник 3"/>
          <p:cNvSpPr/>
          <p:nvPr/>
        </p:nvSpPr>
        <p:spPr>
          <a:xfrm>
            <a:off x="2706777" y="2334516"/>
            <a:ext cx="7205609" cy="1200329"/>
          </a:xfrm>
          <a:prstGeom prst="rect">
            <a:avLst/>
          </a:prstGeom>
        </p:spPr>
        <p:txBody>
          <a:bodyPr wrap="square">
            <a:spAutoFit/>
          </a:bodyPr>
          <a:lstStyle/>
          <a:p>
            <a:pPr algn="ctr"/>
            <a:r>
              <a:rPr lang="ru-RU" sz="3600" dirty="0"/>
              <a:t>Презентация по дисциплине </a:t>
            </a:r>
          </a:p>
          <a:p>
            <a:pPr algn="ctr"/>
            <a:r>
              <a:rPr lang="ru-RU" sz="3600" dirty="0"/>
              <a:t>Немецкий язык</a:t>
            </a:r>
          </a:p>
        </p:txBody>
      </p:sp>
    </p:spTree>
    <p:extLst>
      <p:ext uri="{BB962C8B-B14F-4D97-AF65-F5344CB8AC3E}">
        <p14:creationId xmlns:p14="http://schemas.microsoft.com/office/powerpoint/2010/main" val="874193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Karl Marx</a:t>
            </a:r>
            <a:endParaRPr lang="ru-RU" dirty="0"/>
          </a:p>
        </p:txBody>
      </p:sp>
      <p:pic>
        <p:nvPicPr>
          <p:cNvPr id="4" name="Объект 3"/>
          <p:cNvPicPr>
            <a:picLocks noGrp="1" noChangeAspect="1"/>
          </p:cNvPicPr>
          <p:nvPr>
            <p:ph idx="1"/>
          </p:nvPr>
        </p:nvPicPr>
        <p:blipFill>
          <a:blip r:embed="rId2"/>
          <a:stretch>
            <a:fillRect/>
          </a:stretch>
        </p:blipFill>
        <p:spPr>
          <a:xfrm>
            <a:off x="7380515" y="1299101"/>
            <a:ext cx="4167052" cy="5284580"/>
          </a:xfrm>
          <a:prstGeom prst="rect">
            <a:avLst/>
          </a:prstGeom>
        </p:spPr>
      </p:pic>
      <p:sp>
        <p:nvSpPr>
          <p:cNvPr id="5" name="Прямоугольник 4"/>
          <p:cNvSpPr/>
          <p:nvPr/>
        </p:nvSpPr>
        <p:spPr>
          <a:xfrm>
            <a:off x="646111" y="1729773"/>
            <a:ext cx="5852160" cy="3970318"/>
          </a:xfrm>
          <a:prstGeom prst="rect">
            <a:avLst/>
          </a:prstGeom>
        </p:spPr>
        <p:txBody>
          <a:bodyPr wrap="square">
            <a:spAutoFit/>
          </a:bodyPr>
          <a:lstStyle/>
          <a:p>
            <a:pPr algn="ctr"/>
            <a:r>
              <a:rPr lang="de-DE" dirty="0"/>
              <a:t>Karl Marx war ein deutscher Philosoph, Ökonom, Gesellschaftstheoretiker, politischer Journalist, Protagonist der Arbeiterbewegung sowie Kritiker des Kapitalismus und der Religion.</a:t>
            </a:r>
          </a:p>
          <a:p>
            <a:pPr algn="ctr"/>
            <a:endParaRPr lang="de-DE" dirty="0"/>
          </a:p>
          <a:p>
            <a:pPr algn="ctr"/>
            <a:r>
              <a:rPr lang="de-DE" dirty="0"/>
              <a:t>Zusammen mit Friedrich Engels wurde er zum einflussreichsten Theoretiker des Sozialismus und Kommunismus, deren Grundzüge die beiden in der programmatischen Schrift Manifest der Kommunistischen Partei (1848) niederlegten. Als Marx’ Hauptwerk gilt Das Kapital, dessen erster Band noch zu seinen Lebzeiten im Jahr 1867 erschien; die beiden folgenden Bände wurden posthum von Engels herausgegeben. </a:t>
            </a:r>
            <a:endParaRPr lang="ru-RU" dirty="0"/>
          </a:p>
        </p:txBody>
      </p:sp>
    </p:spTree>
    <p:extLst>
      <p:ext uri="{BB962C8B-B14F-4D97-AF65-F5344CB8AC3E}">
        <p14:creationId xmlns:p14="http://schemas.microsoft.com/office/powerpoint/2010/main" val="128520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t>Kindheitsjahre</a:t>
            </a:r>
            <a:endParaRPr lang="ru-RU" dirty="0"/>
          </a:p>
        </p:txBody>
      </p:sp>
      <p:sp>
        <p:nvSpPr>
          <p:cNvPr id="3" name="Объект 2"/>
          <p:cNvSpPr>
            <a:spLocks noGrp="1"/>
          </p:cNvSpPr>
          <p:nvPr>
            <p:ph idx="1"/>
          </p:nvPr>
        </p:nvSpPr>
        <p:spPr>
          <a:xfrm>
            <a:off x="1104293" y="1465090"/>
            <a:ext cx="8946541" cy="4195481"/>
          </a:xfrm>
        </p:spPr>
        <p:txBody>
          <a:bodyPr/>
          <a:lstStyle/>
          <a:p>
            <a:pPr marL="0" indent="0">
              <a:buNone/>
            </a:pPr>
            <a:r>
              <a:rPr lang="de-DE" dirty="0"/>
              <a:t>Karl, laut Geburtsurkunde Carl Marx war das dritte von neun Kindern des Anwalts Heinrich Marx (1777–1838) und seiner Frau Henriette, geborene </a:t>
            </a:r>
            <a:r>
              <a:rPr lang="de-DE" dirty="0" err="1"/>
              <a:t>Presburg.Heinrich</a:t>
            </a:r>
            <a:r>
              <a:rPr lang="de-DE" dirty="0"/>
              <a:t> Marx entstammte sowohl väterlicher- als auch mütterlicherseits bedeutenden </a:t>
            </a:r>
            <a:r>
              <a:rPr lang="de-DE" dirty="0" err="1"/>
              <a:t>Rabbinerfamilien.on</a:t>
            </a:r>
            <a:r>
              <a:rPr lang="de-DE" dirty="0"/>
              <a:t> 1830 bis 1835 besuchte Karl Marx das Gymnasium zu Trier, wo er zusammen mit seinem Freund und späteren Schwager Edgar von Westphalen mit 17 Jahren das Abitur mit der Durchschnittsnote 2,4 ablegte.</a:t>
            </a:r>
            <a:endParaRPr lang="ru-RU" dirty="0"/>
          </a:p>
        </p:txBody>
      </p:sp>
    </p:spTree>
    <p:extLst>
      <p:ext uri="{BB962C8B-B14F-4D97-AF65-F5344CB8AC3E}">
        <p14:creationId xmlns:p14="http://schemas.microsoft.com/office/powerpoint/2010/main" val="322624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a:t>Übergang</a:t>
            </a:r>
            <a:r>
              <a:rPr lang="en-US" dirty="0"/>
              <a:t> </a:t>
            </a:r>
            <a:r>
              <a:rPr lang="en-US" dirty="0" err="1"/>
              <a:t>zum</a:t>
            </a:r>
            <a:r>
              <a:rPr lang="en-US" dirty="0"/>
              <a:t> </a:t>
            </a:r>
            <a:r>
              <a:rPr lang="en-US" dirty="0" err="1"/>
              <a:t>Kommunismus</a:t>
            </a:r>
            <a:endParaRPr lang="ru-RU" dirty="0"/>
          </a:p>
        </p:txBody>
      </p:sp>
      <p:sp>
        <p:nvSpPr>
          <p:cNvPr id="3" name="Объект 2"/>
          <p:cNvSpPr>
            <a:spLocks noGrp="1"/>
          </p:cNvSpPr>
          <p:nvPr>
            <p:ph idx="1"/>
          </p:nvPr>
        </p:nvSpPr>
        <p:spPr>
          <a:xfrm>
            <a:off x="875201" y="1478152"/>
            <a:ext cx="8946541" cy="4195481"/>
          </a:xfrm>
        </p:spPr>
        <p:txBody>
          <a:bodyPr>
            <a:normAutofit fontScale="92500" lnSpcReduction="20000"/>
          </a:bodyPr>
          <a:lstStyle/>
          <a:p>
            <a:pPr algn="ctr"/>
            <a:r>
              <a:rPr lang="de-DE" dirty="0"/>
              <a:t>Anfang 1846 gründeten Marx und Engels in Brüssel das Kommunistische Korrespondenz-Komitee, dessen Ziel die inhaltliche Einigung und der organisatorische Zusammenschluss der revolutionären Kommunisten und Arbeiter Deutschlands und anderer Länder war; so wollten sie den Boden für die Bildung einer proletarischen Partei bereiten. Schließlich traten Marx und Engels in Verbindung mit Wilhelm Weitlings sozialistischem Bund der Gerechten, in dem sie 1847 Mitglieder wurden. Noch im selben Jahr setzte Marx die </a:t>
            </a:r>
            <a:r>
              <a:rPr lang="de-DE" dirty="0" err="1"/>
              <a:t>Umgründung</a:t>
            </a:r>
            <a:r>
              <a:rPr lang="de-DE" dirty="0"/>
              <a:t> zum Bund der Kommunisten durch und erhielt den Auftrag, dessen Manifest zu verfassen. Es wurde im Revolutionsjahr 1848 auf 23 Seiten veröffentlicht und ging als Kommunistisches Manifest in die Geschichte ein. Am 15. September 1850 stellte Marx den Antrag, die Zentralbehörde nach Köln zu verlegen und in London zwei Kreise des Bundes zu bilden. Der Beschluss wurde gegen die einzige Gegenstimme von Karl Schapper angenommen. Am 17. September 1850 traten Marx, Engels, Liebknecht und andere aus dem Londoner Arbeiterbildungsverein aus.</a:t>
            </a:r>
            <a:endParaRPr lang="ru-RU" dirty="0"/>
          </a:p>
        </p:txBody>
      </p:sp>
    </p:spTree>
    <p:extLst>
      <p:ext uri="{BB962C8B-B14F-4D97-AF65-F5344CB8AC3E}">
        <p14:creationId xmlns:p14="http://schemas.microsoft.com/office/powerpoint/2010/main" val="202940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0877" y="583346"/>
            <a:ext cx="9404723" cy="1400530"/>
          </a:xfrm>
        </p:spPr>
        <p:txBody>
          <a:bodyPr/>
          <a:lstStyle/>
          <a:p>
            <a:pPr algn="ctr"/>
            <a:r>
              <a:rPr lang="en-US" dirty="0" smtClean="0"/>
              <a:t>Tod</a:t>
            </a:r>
            <a:endParaRPr lang="ru-RU" dirty="0"/>
          </a:p>
        </p:txBody>
      </p:sp>
      <p:sp>
        <p:nvSpPr>
          <p:cNvPr id="3" name="Объект 2"/>
          <p:cNvSpPr>
            <a:spLocks noGrp="1"/>
          </p:cNvSpPr>
          <p:nvPr>
            <p:ph idx="1"/>
          </p:nvPr>
        </p:nvSpPr>
        <p:spPr>
          <a:xfrm>
            <a:off x="1220877" y="1674096"/>
            <a:ext cx="8946541" cy="4195481"/>
          </a:xfrm>
        </p:spPr>
        <p:txBody>
          <a:bodyPr/>
          <a:lstStyle/>
          <a:p>
            <a:pPr marL="0" indent="0" algn="ctr">
              <a:buNone/>
            </a:pPr>
            <a:r>
              <a:rPr lang="de-DE" dirty="0"/>
              <a:t>Marx verstarb am 14. März 1883 im Alter von 64 Jahren in London. Seinen Tod bescheinigte Dr. W. D. </a:t>
            </a:r>
            <a:r>
              <a:rPr lang="de-DE" dirty="0" err="1"/>
              <a:t>Seyman</a:t>
            </a:r>
            <a:r>
              <a:rPr lang="de-DE" dirty="0"/>
              <a:t> der als Todesursache Laryngitis feststellte. Eleanor Marx meldete den Tod ihres Vaters am 16. März an. Marx wurde am 17. März 1883 auf dem </a:t>
            </a:r>
            <a:r>
              <a:rPr lang="de-DE" dirty="0" err="1"/>
              <a:t>Highgate</a:t>
            </a:r>
            <a:r>
              <a:rPr lang="de-DE" dirty="0"/>
              <a:t> </a:t>
            </a:r>
            <a:r>
              <a:rPr lang="de-DE" dirty="0" err="1"/>
              <a:t>Cemetery</a:t>
            </a:r>
            <a:r>
              <a:rPr lang="de-DE" dirty="0"/>
              <a:t> beigesetzt. </a:t>
            </a:r>
            <a:endParaRPr lang="ru-RU" dirty="0"/>
          </a:p>
        </p:txBody>
      </p:sp>
    </p:spTree>
    <p:extLst>
      <p:ext uri="{BB962C8B-B14F-4D97-AF65-F5344CB8AC3E}">
        <p14:creationId xmlns:p14="http://schemas.microsoft.com/office/powerpoint/2010/main" val="1523486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a:t>International</a:t>
            </a:r>
            <a:endParaRPr lang="ru-RU" dirty="0"/>
          </a:p>
        </p:txBody>
      </p:sp>
      <p:sp>
        <p:nvSpPr>
          <p:cNvPr id="3" name="Объект 2"/>
          <p:cNvSpPr>
            <a:spLocks noGrp="1"/>
          </p:cNvSpPr>
          <p:nvPr>
            <p:ph idx="1"/>
          </p:nvPr>
        </p:nvSpPr>
        <p:spPr>
          <a:xfrm>
            <a:off x="857043" y="4216471"/>
            <a:ext cx="2136277" cy="755596"/>
          </a:xfrm>
        </p:spPr>
        <p:txBody>
          <a:bodyPr>
            <a:normAutofit fontScale="85000" lnSpcReduction="20000"/>
          </a:bodyPr>
          <a:lstStyle/>
          <a:p>
            <a:pPr marL="0" indent="0" algn="ctr">
              <a:buNone/>
            </a:pPr>
            <a:r>
              <a:rPr lang="de-DE" dirty="0"/>
              <a:t>Büste am Strausberger Platz in Berlin (2009)</a:t>
            </a:r>
            <a:endParaRPr lang="ru-RU" dirty="0"/>
          </a:p>
        </p:txBody>
      </p:sp>
      <p:sp>
        <p:nvSpPr>
          <p:cNvPr id="4" name="Прямоугольник 3"/>
          <p:cNvSpPr/>
          <p:nvPr/>
        </p:nvSpPr>
        <p:spPr>
          <a:xfrm>
            <a:off x="3469893" y="4216471"/>
            <a:ext cx="2460644" cy="646331"/>
          </a:xfrm>
          <a:prstGeom prst="rect">
            <a:avLst/>
          </a:prstGeom>
        </p:spPr>
        <p:txBody>
          <a:bodyPr wrap="square">
            <a:spAutoFit/>
          </a:bodyPr>
          <a:lstStyle/>
          <a:p>
            <a:pPr algn="ctr"/>
            <a:r>
              <a:rPr lang="en-US" dirty="0"/>
              <a:t>Marx-</a:t>
            </a:r>
            <a:r>
              <a:rPr lang="en-US" dirty="0" err="1"/>
              <a:t>Denkmal</a:t>
            </a:r>
            <a:r>
              <a:rPr lang="en-US" dirty="0"/>
              <a:t> in </a:t>
            </a:r>
            <a:r>
              <a:rPr lang="en-US" dirty="0" err="1"/>
              <a:t>Moskau</a:t>
            </a:r>
            <a:r>
              <a:rPr lang="en-US" dirty="0"/>
              <a:t> (2015)</a:t>
            </a:r>
            <a:endParaRPr lang="ru-RU" dirty="0"/>
          </a:p>
        </p:txBody>
      </p:sp>
      <p:pic>
        <p:nvPicPr>
          <p:cNvPr id="5" name="Рисунок 4"/>
          <p:cNvPicPr>
            <a:picLocks noChangeAspect="1"/>
          </p:cNvPicPr>
          <p:nvPr/>
        </p:nvPicPr>
        <p:blipFill>
          <a:blip r:embed="rId2"/>
          <a:stretch>
            <a:fillRect/>
          </a:stretch>
        </p:blipFill>
        <p:spPr>
          <a:xfrm>
            <a:off x="679995" y="1389795"/>
            <a:ext cx="2558143" cy="2558143"/>
          </a:xfrm>
          <a:prstGeom prst="rect">
            <a:avLst/>
          </a:prstGeom>
        </p:spPr>
      </p:pic>
      <p:pic>
        <p:nvPicPr>
          <p:cNvPr id="6" name="Рисунок 5"/>
          <p:cNvPicPr>
            <a:picLocks noChangeAspect="1"/>
          </p:cNvPicPr>
          <p:nvPr/>
        </p:nvPicPr>
        <p:blipFill>
          <a:blip r:embed="rId3"/>
          <a:stretch>
            <a:fillRect/>
          </a:stretch>
        </p:blipFill>
        <p:spPr>
          <a:xfrm>
            <a:off x="3421143" y="1389794"/>
            <a:ext cx="2558144" cy="2558143"/>
          </a:xfrm>
          <a:prstGeom prst="rect">
            <a:avLst/>
          </a:prstGeom>
        </p:spPr>
      </p:pic>
      <p:sp>
        <p:nvSpPr>
          <p:cNvPr id="7" name="Прямоугольник 6"/>
          <p:cNvSpPr/>
          <p:nvPr/>
        </p:nvSpPr>
        <p:spPr>
          <a:xfrm>
            <a:off x="6407110" y="4216470"/>
            <a:ext cx="2331941" cy="646331"/>
          </a:xfrm>
          <a:prstGeom prst="rect">
            <a:avLst/>
          </a:prstGeom>
        </p:spPr>
        <p:txBody>
          <a:bodyPr wrap="square">
            <a:spAutoFit/>
          </a:bodyPr>
          <a:lstStyle/>
          <a:p>
            <a:pPr algn="ctr"/>
            <a:r>
              <a:rPr lang="en-US" dirty="0"/>
              <a:t>Marx-</a:t>
            </a:r>
            <a:r>
              <a:rPr lang="en-US" dirty="0" err="1"/>
              <a:t>Denkmal</a:t>
            </a:r>
            <a:r>
              <a:rPr lang="en-US" dirty="0"/>
              <a:t> in </a:t>
            </a:r>
            <a:r>
              <a:rPr lang="en-US" dirty="0" err="1"/>
              <a:t>Karlsbad</a:t>
            </a:r>
            <a:r>
              <a:rPr lang="en-US" dirty="0"/>
              <a:t> (2005)</a:t>
            </a:r>
            <a:endParaRPr lang="ru-RU" dirty="0"/>
          </a:p>
        </p:txBody>
      </p:sp>
      <p:pic>
        <p:nvPicPr>
          <p:cNvPr id="8" name="Рисунок 7"/>
          <p:cNvPicPr>
            <a:picLocks noChangeAspect="1"/>
          </p:cNvPicPr>
          <p:nvPr/>
        </p:nvPicPr>
        <p:blipFill>
          <a:blip r:embed="rId4"/>
          <a:stretch>
            <a:fillRect/>
          </a:stretch>
        </p:blipFill>
        <p:spPr>
          <a:xfrm>
            <a:off x="6162292" y="1383408"/>
            <a:ext cx="2558144" cy="2564529"/>
          </a:xfrm>
          <a:prstGeom prst="rect">
            <a:avLst/>
          </a:prstGeom>
        </p:spPr>
      </p:pic>
      <p:sp>
        <p:nvSpPr>
          <p:cNvPr id="9" name="Прямоугольник 8"/>
          <p:cNvSpPr/>
          <p:nvPr/>
        </p:nvSpPr>
        <p:spPr>
          <a:xfrm>
            <a:off x="8739051" y="4216469"/>
            <a:ext cx="2881559" cy="646331"/>
          </a:xfrm>
          <a:prstGeom prst="rect">
            <a:avLst/>
          </a:prstGeom>
        </p:spPr>
        <p:txBody>
          <a:bodyPr wrap="square">
            <a:spAutoFit/>
          </a:bodyPr>
          <a:lstStyle/>
          <a:p>
            <a:pPr algn="ctr"/>
            <a:r>
              <a:rPr lang="de-DE" dirty="0"/>
              <a:t>Bronzerelief „Aufbruch“ in Leipzig (2014)</a:t>
            </a:r>
            <a:endParaRPr lang="ru-RU" dirty="0"/>
          </a:p>
        </p:txBody>
      </p:sp>
      <p:pic>
        <p:nvPicPr>
          <p:cNvPr id="10" name="Рисунок 9"/>
          <p:cNvPicPr>
            <a:picLocks noChangeAspect="1"/>
          </p:cNvPicPr>
          <p:nvPr/>
        </p:nvPicPr>
        <p:blipFill>
          <a:blip r:embed="rId5"/>
          <a:stretch>
            <a:fillRect/>
          </a:stretch>
        </p:blipFill>
        <p:spPr>
          <a:xfrm>
            <a:off x="8903441" y="1383407"/>
            <a:ext cx="2579411" cy="2564529"/>
          </a:xfrm>
          <a:prstGeom prst="rect">
            <a:avLst/>
          </a:prstGeom>
        </p:spPr>
      </p:pic>
    </p:spTree>
    <p:extLst>
      <p:ext uri="{BB962C8B-B14F-4D97-AF65-F5344CB8AC3E}">
        <p14:creationId xmlns:p14="http://schemas.microsoft.com/office/powerpoint/2010/main" val="3130408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Литература</a:t>
            </a:r>
            <a:br>
              <a:rPr lang="ru-RU" dirty="0" smtClean="0"/>
            </a:br>
            <a:endParaRPr lang="ru-RU" dirty="0"/>
          </a:p>
        </p:txBody>
      </p:sp>
      <p:sp>
        <p:nvSpPr>
          <p:cNvPr id="3" name="Объект 2"/>
          <p:cNvSpPr>
            <a:spLocks noGrp="1"/>
          </p:cNvSpPr>
          <p:nvPr>
            <p:ph idx="1"/>
          </p:nvPr>
        </p:nvSpPr>
        <p:spPr/>
        <p:txBody>
          <a:bodyPr/>
          <a:lstStyle/>
          <a:p>
            <a:r>
              <a:rPr lang="en-US" dirty="0"/>
              <a:t>https://de.wikipedia.org/wiki/Karl_Marx</a:t>
            </a:r>
            <a:endParaRPr lang="ru-RU" dirty="0"/>
          </a:p>
        </p:txBody>
      </p:sp>
    </p:spTree>
    <p:extLst>
      <p:ext uri="{BB962C8B-B14F-4D97-AF65-F5344CB8AC3E}">
        <p14:creationId xmlns:p14="http://schemas.microsoft.com/office/powerpoint/2010/main" val="4036692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377</TotalTime>
  <Words>445</Words>
  <Application>Microsoft Office PowerPoint</Application>
  <PresentationFormat>Широкоэкранный</PresentationFormat>
  <Paragraphs>24</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Century Gothic</vt:lpstr>
      <vt:lpstr>Wingdings 3</vt:lpstr>
      <vt:lpstr>Ион</vt:lpstr>
      <vt:lpstr>ФГБОУ ВО КГЭУ кафедра ”Иностранный язык”</vt:lpstr>
      <vt:lpstr>Karl Marx</vt:lpstr>
      <vt:lpstr>Kindheitsjahre</vt:lpstr>
      <vt:lpstr>Übergang zum Kommunismus</vt:lpstr>
      <vt:lpstr>Tod</vt:lpstr>
      <vt:lpstr>International</vt:lpstr>
      <vt:lpstr>Литература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Кафедра иностраных языков</dc:title>
  <dc:creator>Все просто Просто</dc:creator>
  <cp:lastModifiedBy>Акимова Марина Геральдовна</cp:lastModifiedBy>
  <cp:revision>38</cp:revision>
  <dcterms:created xsi:type="dcterms:W3CDTF">2018-10-28T20:16:26Z</dcterms:created>
  <dcterms:modified xsi:type="dcterms:W3CDTF">2020-04-11T07:59:37Z</dcterms:modified>
</cp:coreProperties>
</file>