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507185-9DC0-48C1-9F13-79DAEB225394}" type="datetimeFigureOut">
              <a:rPr lang="ru-RU" smtClean="0"/>
              <a:t>21.09.2011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BED209-63E7-4E59-9F82-36BF70234EF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507185-9DC0-48C1-9F13-79DAEB225394}" type="datetimeFigureOut">
              <a:rPr lang="ru-RU" smtClean="0"/>
              <a:t>21.09.2011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BED209-63E7-4E59-9F82-36BF70234E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507185-9DC0-48C1-9F13-79DAEB225394}" type="datetimeFigureOut">
              <a:rPr lang="ru-RU" smtClean="0"/>
              <a:t>21.09.2011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BED209-63E7-4E59-9F82-36BF70234E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507185-9DC0-48C1-9F13-79DAEB225394}" type="datetimeFigureOut">
              <a:rPr lang="ru-RU" smtClean="0"/>
              <a:t>21.09.2011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BED209-63E7-4E59-9F82-36BF70234E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507185-9DC0-48C1-9F13-79DAEB225394}" type="datetimeFigureOut">
              <a:rPr lang="ru-RU" smtClean="0"/>
              <a:t>21.09.2011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BED209-63E7-4E59-9F82-36BF70234EF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507185-9DC0-48C1-9F13-79DAEB225394}" type="datetimeFigureOut">
              <a:rPr lang="ru-RU" smtClean="0"/>
              <a:t>21.09.2011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BED209-63E7-4E59-9F82-36BF70234E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507185-9DC0-48C1-9F13-79DAEB225394}" type="datetimeFigureOut">
              <a:rPr lang="ru-RU" smtClean="0"/>
              <a:t>21.09.2011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BED209-63E7-4E59-9F82-36BF70234E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507185-9DC0-48C1-9F13-79DAEB225394}" type="datetimeFigureOut">
              <a:rPr lang="ru-RU" smtClean="0"/>
              <a:t>21.09.2011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BED209-63E7-4E59-9F82-36BF70234E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507185-9DC0-48C1-9F13-79DAEB225394}" type="datetimeFigureOut">
              <a:rPr lang="ru-RU" smtClean="0"/>
              <a:t>21.09.2011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BED209-63E7-4E59-9F82-36BF70234EF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507185-9DC0-48C1-9F13-79DAEB225394}" type="datetimeFigureOut">
              <a:rPr lang="ru-RU" smtClean="0"/>
              <a:t>21.09.2011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BED209-63E7-4E59-9F82-36BF70234EF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507185-9DC0-48C1-9F13-79DAEB225394}" type="datetimeFigureOut">
              <a:rPr lang="ru-RU" smtClean="0"/>
              <a:t>21.09.2011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BED209-63E7-4E59-9F82-36BF70234EF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8E507185-9DC0-48C1-9F13-79DAEB225394}" type="datetimeFigureOut">
              <a:rPr lang="ru-RU" smtClean="0"/>
              <a:t>21.09.2011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8BED209-63E7-4E59-9F82-36BF70234EFB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Лекция №5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74648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лекции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Консервативные силы. </a:t>
            </a:r>
          </a:p>
          <a:p>
            <a:r>
              <a:rPr lang="ru-RU" dirty="0"/>
              <a:t>Удар абсолютно упругих тел. </a:t>
            </a:r>
            <a:endParaRPr lang="ru-RU" dirty="0" smtClean="0"/>
          </a:p>
          <a:p>
            <a:r>
              <a:rPr lang="ru-RU" dirty="0" smtClean="0"/>
              <a:t>Удар </a:t>
            </a:r>
            <a:r>
              <a:rPr lang="ru-RU" dirty="0"/>
              <a:t>абсолютно неупругих тел. </a:t>
            </a:r>
            <a:endParaRPr lang="ru-RU" dirty="0" smtClean="0"/>
          </a:p>
          <a:p>
            <a:r>
              <a:rPr lang="ru-RU" dirty="0" smtClean="0"/>
              <a:t>Диссипация энергии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8215001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Консервативные силы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35608" y="3789040"/>
            <a:ext cx="7498080" cy="245936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>
                <a:latin typeface="Adobe Caslon Pro Bold" pitchFamily="18" charset="0"/>
              </a:rPr>
              <a:t>A</a:t>
            </a:r>
            <a:r>
              <a:rPr lang="en-US" baseline="-25000" dirty="0" smtClean="0">
                <a:latin typeface="Adobe Caslon Pro Bold" pitchFamily="18" charset="0"/>
              </a:rPr>
              <a:t>1a2</a:t>
            </a:r>
            <a:r>
              <a:rPr lang="en-US" dirty="0" smtClean="0">
                <a:latin typeface="Adobe Caslon Pro Bold" pitchFamily="18" charset="0"/>
              </a:rPr>
              <a:t>=</a:t>
            </a:r>
            <a:r>
              <a:rPr lang="en-US" dirty="0">
                <a:latin typeface="Adobe Caslon Pro Bold" pitchFamily="18" charset="0"/>
              </a:rPr>
              <a:t> </a:t>
            </a:r>
            <a:r>
              <a:rPr lang="en-US" dirty="0" smtClean="0">
                <a:latin typeface="Adobe Caslon Pro Bold" pitchFamily="18" charset="0"/>
              </a:rPr>
              <a:t>A</a:t>
            </a:r>
            <a:r>
              <a:rPr lang="en-US" baseline="-25000" dirty="0" smtClean="0">
                <a:latin typeface="Adobe Caslon Pro Bold" pitchFamily="18" charset="0"/>
              </a:rPr>
              <a:t>1b2</a:t>
            </a:r>
            <a:r>
              <a:rPr lang="en-US" dirty="0" smtClean="0">
                <a:latin typeface="Adobe Caslon Pro Bold" pitchFamily="18" charset="0"/>
              </a:rPr>
              <a:t> =A</a:t>
            </a:r>
            <a:r>
              <a:rPr lang="en-US" baseline="-25000" dirty="0" smtClean="0">
                <a:latin typeface="Adobe Caslon Pro Bold" pitchFamily="18" charset="0"/>
              </a:rPr>
              <a:t>1</a:t>
            </a:r>
            <a:r>
              <a:rPr lang="en-US" i="1" baseline="-25000" dirty="0" smtClean="0">
                <a:latin typeface="Adobe Caslon Pro Bold" pitchFamily="18" charset="0"/>
              </a:rPr>
              <a:t>l</a:t>
            </a:r>
            <a:r>
              <a:rPr lang="en-US" baseline="-25000" dirty="0" smtClean="0">
                <a:latin typeface="Adobe Caslon Pro Bold" pitchFamily="18" charset="0"/>
              </a:rPr>
              <a:t>2</a:t>
            </a:r>
            <a:r>
              <a:rPr lang="en-US" dirty="0" smtClean="0">
                <a:latin typeface="Adobe Caslon Pro Bold" pitchFamily="18" charset="0"/>
              </a:rPr>
              <a:t>=</a:t>
            </a:r>
            <a:r>
              <a:rPr lang="en-US" dirty="0">
                <a:latin typeface="Adobe Caslon Pro Bold" pitchFamily="18" charset="0"/>
              </a:rPr>
              <a:t> </a:t>
            </a:r>
            <a:r>
              <a:rPr lang="en-US" dirty="0" smtClean="0">
                <a:latin typeface="Adobe Caslon Pro Bold" pitchFamily="18" charset="0"/>
              </a:rPr>
              <a:t>A</a:t>
            </a:r>
            <a:r>
              <a:rPr lang="en-US" baseline="-25000" dirty="0" smtClean="0">
                <a:latin typeface="Adobe Caslon Pro Bold" pitchFamily="18" charset="0"/>
              </a:rPr>
              <a:t>12</a:t>
            </a:r>
          </a:p>
          <a:p>
            <a:r>
              <a:rPr lang="ru-RU" dirty="0"/>
              <a:t>Консервативные силы: сила тяжести, электростатические силы, силы центрального стационарного поля. </a:t>
            </a:r>
          </a:p>
          <a:p>
            <a:r>
              <a:rPr lang="ru-RU" dirty="0" smtClean="0"/>
              <a:t>Неконсервативные </a:t>
            </a:r>
            <a:r>
              <a:rPr lang="ru-RU" dirty="0"/>
              <a:t>силы: силы трения, силы вихревого электрического поля.</a:t>
            </a:r>
            <a:endParaRPr lang="ru-RU" dirty="0" smtClean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1613" y="1340768"/>
            <a:ext cx="3524602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69052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Удар абсолютно упругих тел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435608" y="3692302"/>
                <a:ext cx="7498080" cy="2556098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ru-RU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𝐸</m:t>
                        </m:r>
                      </m:e>
                      <m:sub>
                        <m:r>
                          <a:rPr lang="ru-RU" i="1">
                            <a:latin typeface="Cambria Math"/>
                          </a:rPr>
                          <m:t>к</m:t>
                        </m:r>
                      </m:sub>
                    </m:sSub>
                    <m:r>
                      <a:rPr lang="ru-RU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𝑐𝑜𝑛𝑠𝑡</m:t>
                    </m:r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ru-RU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i="1">
                            <a:latin typeface="Cambria Math"/>
                          </a:rPr>
                          <m:t>𝑛</m:t>
                        </m:r>
                        <m:r>
                          <a:rPr lang="en-US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i="1">
                            <a:latin typeface="Cambria Math"/>
                          </a:rPr>
                          <m:t>𝑁</m:t>
                        </m:r>
                      </m:sup>
                      <m:e>
                        <m:sSub>
                          <m:sSubPr>
                            <m:ctrlPr>
                              <a:rPr lang="ru-RU" i="1"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⃗"/>
                                <m:ctrlPr>
                                  <a:rPr lang="ru-RU" i="1"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i="1">
                                    <a:latin typeface="Cambria Math"/>
                                  </a:rPr>
                                  <m:t>𝑝</m:t>
                                </m:r>
                              </m:e>
                            </m:acc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𝑛</m:t>
                            </m:r>
                          </m:sub>
                        </m:sSub>
                        <m:r>
                          <m:rPr>
                            <m:brk m:alnAt="23"/>
                          </m:rPr>
                          <a:rPr lang="en-US" i="1">
                            <a:latin typeface="Cambria Math"/>
                          </a:rPr>
                          <m:t>=</m:t>
                        </m:r>
                        <m:acc>
                          <m:accPr>
                            <m:chr m:val="⃗"/>
                            <m:ctrlPr>
                              <a:rPr lang="en-US" i="1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/>
                              </a:rPr>
                              <m:t>𝑐𝑜𝑛𝑠𝑡</m:t>
                            </m:r>
                          </m:e>
                        </m:acc>
                      </m:e>
                    </m:nary>
                  </m:oMath>
                </a14:m>
                <a:endParaRPr lang="en-US" dirty="0" smtClean="0"/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3692302"/>
                <a:ext cx="7498080" cy="2556098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96752"/>
            <a:ext cx="4438650" cy="249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6274" y="1196751"/>
            <a:ext cx="3371006" cy="2528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384696"/>
      </p:ext>
    </p:extLst>
  </p:cSld>
  <p:clrMapOvr>
    <a:masterClrMapping/>
  </p:clrMapOvr>
  <p:transition spd="slow"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80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8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Удар абсолютно неупругих </a:t>
            </a:r>
            <a:r>
              <a:rPr lang="ru-RU" dirty="0" smtClean="0"/>
              <a:t>те</a:t>
            </a:r>
            <a:r>
              <a:rPr lang="ru-RU" dirty="0" smtClean="0"/>
              <a:t>л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38984" y="4013867"/>
                <a:ext cx="7498080" cy="2243336"/>
              </a:xfrm>
            </p:spPr>
            <p:txBody>
              <a:bodyPr>
                <a:normAutofit fontScale="70000" lnSpcReduction="20000"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𝑚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lang="en-US" i="1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/>
                      </a:rPr>
                      <m:t>=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b="0" i="1" smtClean="0">
                        <a:latin typeface="Cambria Math"/>
                      </a:rPr>
                      <m:t>𝑣</m:t>
                    </m:r>
                  </m:oMath>
                </a14:m>
                <a:endParaRPr lang="en-US" dirty="0" smtClean="0">
                  <a:latin typeface="Adobe Caslon Pro Bold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𝑣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ru-RU" i="1" smtClean="0">
                        <a:latin typeface="Cambria Math"/>
                        <a:ea typeface="Cambria Math"/>
                      </a:rPr>
                      <m:t>∆</m:t>
                    </m:r>
                    <m:sSub>
                      <m:sSubPr>
                        <m:ctrlPr>
                          <a:rPr lang="ru-RU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𝑊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𝑘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𝑣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  <a:ea typeface="Cambria Math"/>
                      </a:rPr>
                      <m:t>−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  <m:sSubSup>
                          <m:sSubSup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b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1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b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+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𝑚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sub>
                            </m:sSub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den>
                        </m:f>
                        <m:sSubSup>
                          <m:sSubSupPr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b>
                          <m:sup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bSup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i="1">
                            <a:latin typeface="Cambria Math"/>
                          </a:rPr>
                          <m:t>+</m:t>
                        </m:r>
                        <m:sSub>
                          <m:sSubPr>
                            <m:ctrlPr>
                              <a:rPr lang="en-US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i="1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  <m:sSup>
                      <m:sSup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𝑣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38984" y="4013867"/>
                <a:ext cx="7498080" cy="2243336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24744"/>
            <a:ext cx="3775277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2060848"/>
            <a:ext cx="4176464" cy="571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1552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2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5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3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3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Диссипация энергии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435608" y="4463826"/>
                <a:ext cx="7498080" cy="1784573"/>
              </a:xfrm>
            </p:spPr>
            <p:txBody>
              <a:bodyPr/>
              <a:lstStyle/>
              <a:p>
                <a14:m>
                  <m:oMath xmlns:m="http://schemas.openxmlformats.org/officeDocument/2006/math">
                    <m:acc>
                      <m:accPr>
                        <m:chr m:val="̈"/>
                        <m:ctrlPr>
                          <a:rPr lang="ru-RU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+2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  <m:acc>
                      <m:accPr>
                        <m:chr m:val="̇"/>
                        <m:ctrlPr>
                          <a:rPr lang="en-US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acc>
                    <m:r>
                      <a:rPr lang="en-US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𝜔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=0</m:t>
                    </m:r>
                  </m:oMath>
                </a14:m>
                <a:endParaRPr lang="en-US" b="0" dirty="0" smtClean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−</m:t>
                        </m:r>
                        <m:f>
                          <m:f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/>
                              </a:rPr>
                              <m:t>𝑡</m:t>
                            </m:r>
                          </m:num>
                          <m:den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𝜏</m:t>
                            </m:r>
                          </m:den>
                        </m:f>
                      </m:sup>
                    </m:sSup>
                    <m:func>
                      <m:funcPr>
                        <m:ctrlPr>
                          <a:rPr lang="en-US" b="0" i="1" smtClean="0">
                            <a:latin typeface="Cambria Math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b="0" i="0" smtClean="0">
                            <a:latin typeface="Cambria Math"/>
                          </a:rPr>
                          <m:t>cos</m:t>
                        </m:r>
                      </m:fName>
                      <m:e>
                        <m:d>
                          <m:dPr>
                            <m:ctrlPr>
                              <a:rPr lang="en-US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𝜔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𝛼</m:t>
                            </m:r>
                          </m:e>
                        </m:d>
                      </m:e>
                    </m:func>
                  </m:oMath>
                </a14:m>
                <a:endParaRPr lang="en-US" b="0" dirty="0" smtClean="0"/>
              </a:p>
              <a:p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35608" y="4463826"/>
                <a:ext cx="7498080" cy="1784573"/>
              </a:xfr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196752"/>
            <a:ext cx="5934075" cy="3267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429297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107</TotalTime>
  <Words>251</Words>
  <Application>Microsoft Office PowerPoint</Application>
  <PresentationFormat>Экран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Солнцестояние</vt:lpstr>
      <vt:lpstr>Лекция №5</vt:lpstr>
      <vt:lpstr>План лекции</vt:lpstr>
      <vt:lpstr>Консервативные силы</vt:lpstr>
      <vt:lpstr>Удар абсолютно упругих тел</vt:lpstr>
      <vt:lpstr>Удар абсолютно неупругих тел</vt:lpstr>
      <vt:lpstr>Диссипация энергии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Лекция №5</dc:title>
  <dc:creator>Илья</dc:creator>
  <cp:lastModifiedBy>Илья</cp:lastModifiedBy>
  <cp:revision>10</cp:revision>
  <dcterms:created xsi:type="dcterms:W3CDTF">2011-09-20T11:03:08Z</dcterms:created>
  <dcterms:modified xsi:type="dcterms:W3CDTF">2011-09-21T17:13:57Z</dcterms:modified>
</cp:coreProperties>
</file>