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9" r:id="rId4"/>
    <p:sldId id="280" r:id="rId5"/>
    <p:sldId id="281" r:id="rId6"/>
    <p:sldId id="285" r:id="rId7"/>
    <p:sldId id="286" r:id="rId8"/>
    <p:sldId id="287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B92D14"/>
    <a:srgbClr val="35759D"/>
    <a:srgbClr val="35B19D"/>
    <a:srgbClr val="20A6C6"/>
    <a:srgbClr val="DEDEDE"/>
    <a:srgbClr val="075EDF"/>
    <a:srgbClr val="0654C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2536" autoAdjust="0"/>
    <p:restoredTop sz="95596" autoAdjust="0"/>
  </p:normalViewPr>
  <p:slideViewPr>
    <p:cSldViewPr>
      <p:cViewPr>
        <p:scale>
          <a:sx n="70" d="100"/>
          <a:sy n="70" d="100"/>
        </p:scale>
        <p:origin x="-115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AC5553-B382-4F93-9B30-3C515F3341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D042D1-D1A2-46FF-ABC1-E95767AF12BD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8AAE1-5C0C-497D-BB69-365862833BF0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F829F-112B-4CC8-A7C9-2997723C4D87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8AAE1-5C0C-497D-BB69-365862833BF0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F829F-112B-4CC8-A7C9-2997723C4D87}" type="slidenum">
              <a:rPr lang="en-US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F829F-112B-4CC8-A7C9-2997723C4D87}" type="slidenum">
              <a:rPr lang="en-US"/>
              <a:pPr/>
              <a:t>6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F829F-112B-4CC8-A7C9-2997723C4D87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F829F-112B-4CC8-A7C9-2997723C4D87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457200"/>
            <a:ext cx="7086600" cy="16002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31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Электронно-образовательный ресурс</a:t>
            </a:r>
            <a:br>
              <a:rPr lang="ru-RU" sz="31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 дисциплине</a:t>
            </a:r>
            <a:br>
              <a:rPr lang="ru-RU" sz="31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«Налогообложение</a:t>
            </a:r>
            <a:br>
              <a:rPr lang="ru-RU" sz="31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 налоговое планирование»</a:t>
            </a:r>
            <a:endParaRPr lang="ru-RU" sz="31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971800"/>
            <a:ext cx="853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Разработчики:</a:t>
            </a:r>
          </a:p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Кандидат экономических наук, доцент кафедры Экономики и организации производства </a:t>
            </a:r>
            <a:r>
              <a:rPr lang="ru-RU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Серкина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Нина Анатольевна</a:t>
            </a:r>
          </a:p>
          <a:p>
            <a:endParaRPr lang="ru-RU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Старший преподаватель кафедры Экономики и организации производства </a:t>
            </a:r>
            <a:r>
              <a:rPr lang="ru-RU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Долонина</a:t>
            </a:r>
            <a:r>
              <a:rPr lang="ru-RU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Елена Анатольевна</a:t>
            </a:r>
            <a:endParaRPr lang="ru-RU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447800"/>
            <a:ext cx="883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Целью изучения данной  дисциплины является выявление места и роли системы налогообложения субъектов хозяйствования, организации налоговой оптимизации и налогового планирования на предприятии, основ законодательного регулирования налогообложения в Российской Федерации, налогового контроля, а также формирование у студентов комплекса знаний по исчислению налогов и принятию управленческих решений в области налогового планирования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96669"/>
            <a:ext cx="914400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Цель  дисциплины</a:t>
            </a:r>
            <a:endParaRPr lang="ru-RU" sz="36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468469"/>
            <a:ext cx="9144000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Задачи  дисциплины</a:t>
            </a:r>
            <a:endParaRPr lang="ru-RU" sz="36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337953"/>
            <a:ext cx="914400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19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изучение базовой теории налогообложения; </a:t>
            </a:r>
          </a:p>
          <a:p>
            <a:pPr>
              <a:buFontTx/>
              <a:buChar char="-"/>
            </a:pPr>
            <a:r>
              <a:rPr lang="ru-RU" sz="19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изучение принципов построения Налогового кодекса РФ и системы налогов России; </a:t>
            </a:r>
          </a:p>
          <a:p>
            <a:pPr>
              <a:buFontTx/>
              <a:buChar char="-"/>
            </a:pPr>
            <a:r>
              <a:rPr lang="ru-RU" sz="19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овладение навыками расчётов, а также методами оптимизации налоговых платежей; </a:t>
            </a:r>
          </a:p>
          <a:p>
            <a:pPr>
              <a:buFontTx/>
              <a:buChar char="-"/>
            </a:pPr>
            <a:r>
              <a:rPr lang="ru-RU" sz="19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изучение системы различных налоговых льгот по категориям налогоплательщиков и элементам налога; </a:t>
            </a:r>
          </a:p>
          <a:p>
            <a:pPr>
              <a:buFontTx/>
              <a:buChar char="-"/>
            </a:pPr>
            <a:r>
              <a:rPr lang="ru-RU" sz="19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изучение методов налогового учета, оценки налогового бремени собственников, наёмного персонала, физического лица и организации в целом</a:t>
            </a:r>
            <a:r>
              <a:rPr lang="ru-RU" sz="19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ru-RU" sz="19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81200" y="381000"/>
            <a:ext cx="7162800" cy="132343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l"/>
            <a:r>
              <a:rPr lang="ru-RU" sz="40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Связь</a:t>
            </a:r>
          </a:p>
          <a:p>
            <a:pPr algn="l"/>
            <a:r>
              <a:rPr lang="ru-RU" sz="40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	с другими дисциплинами</a:t>
            </a:r>
            <a:endParaRPr lang="ru-RU" sz="40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2007781"/>
            <a:ext cx="70104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/>
            <a:r>
              <a:rPr lang="ru-RU" sz="25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Данная </a:t>
            </a:r>
            <a:r>
              <a:rPr lang="ru-RU" sz="2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дисциплина опирается на предшествующие ей дисциплины «Микроэкономика», «Бухгалтерский учет и анализ», «Планирование на предприятии</a:t>
            </a:r>
            <a:r>
              <a:rPr lang="ru-RU" sz="25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indent="540000" algn="just"/>
            <a:r>
              <a:rPr lang="x-none" sz="250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Теоретические знания и практические навыки, полученные студентами при изучении дисциплины, должны быть использованы при подготовке курсовых работ и дипломной работы, выполнении научных студенческих </a:t>
            </a:r>
            <a:r>
              <a:rPr lang="x-none" sz="250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</a:t>
            </a:r>
            <a:r>
              <a:rPr lang="x-none" sz="250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5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371600"/>
            <a:ext cx="88392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9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76200"/>
            <a:ext cx="9144000" cy="156966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Структура  дисциплины для направления 38.01.01 Экономика, направленность «Экономика предприятий и организаций»</a:t>
            </a:r>
            <a:endParaRPr lang="ru-RU" sz="3200" b="1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04800" y="1828800"/>
          <a:ext cx="8534400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1295400"/>
                <a:gridCol w="914400"/>
                <a:gridCol w="1524000"/>
              </a:tblGrid>
              <a:tr h="457200">
                <a:tc rowSpan="2"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Вид учебной работы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lang="ru-RU" sz="1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зачетных единиц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ru-RU" sz="19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часов</a:t>
                      </a:r>
                      <a:endParaRPr lang="ru-RU" sz="1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Семестры</a:t>
                      </a:r>
                      <a:endParaRPr lang="ru-RU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>
                          <a:solidFill>
                            <a:schemeClr val="accent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900" dirty="0">
                        <a:solidFill>
                          <a:schemeClr val="accent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ОБЩАЯ ТРУДОЕМКОСТЬ ДИСЦИПЛИНЫ в т.ч.по РУП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6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216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216</a:t>
                      </a:r>
                      <a:endParaRPr lang="ru-RU" sz="15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КОНТАКТНАЯ РАБОТА ОБУЧАЮЩЕГОСЯ</a:t>
                      </a:r>
                    </a:p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ПРЕПОДАВАТЕЛЕМ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85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85</a:t>
                      </a:r>
                      <a:endParaRPr lang="ru-RU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Лекции (Лк)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32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32</a:t>
                      </a:r>
                      <a:endParaRPr lang="ru-RU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Практические (семинарские) занятия (ПЗ)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48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48</a:t>
                      </a:r>
                      <a:endParaRPr lang="ru-RU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КСР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Групповые консультации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Индивидуальные консультации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1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1</a:t>
                      </a:r>
                      <a:endParaRPr lang="ru-RU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САМОСТОЯТЕЛЬНАЯ РАБОТА ОБУЧАЮЩЕГОСЯ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96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96</a:t>
                      </a:r>
                      <a:endParaRPr lang="ru-RU" sz="15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ВИД ПРОМЕЖУТОЧНОГО КОНТРОЛЯ</a:t>
                      </a:r>
                    </a:p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 Э – экзамен)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Э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Э</a:t>
                      </a:r>
                      <a:endParaRPr lang="ru-RU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Э</a:t>
                      </a:r>
                      <a:endParaRPr lang="ru-RU" sz="15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455474"/>
            <a:ext cx="71628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Компетенции, которыми должен обладать выпускник, освоивший данную дисциплину</a:t>
            </a:r>
            <a:endParaRPr lang="ru-RU" sz="36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2782431"/>
            <a:ext cx="701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/>
            <a:r>
              <a:rPr lang="ru-RU" sz="2800" b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ПК-2:</a:t>
            </a:r>
            <a:r>
              <a:rPr lang="ru-RU" sz="2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способен на основе типовых методик и действующей нормативно-правовой базы рассчитать экономические и социальные показатели, характеризующие деятельность хозяйствующих </a:t>
            </a:r>
            <a:r>
              <a:rPr lang="ru-RU" sz="28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субъектов</a:t>
            </a:r>
            <a:endParaRPr lang="ru-RU" sz="25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52600" y="455474"/>
            <a:ext cx="7391400" cy="181588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результате освоения дисциплины, обучающийся по направлению 38.03.01 «Экономика» направленности «Экономика предприятий и организаций», должен</a:t>
            </a:r>
            <a:endParaRPr lang="ru-RU" sz="28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590800"/>
            <a:ext cx="6934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/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знать: </a:t>
            </a:r>
          </a:p>
          <a:p>
            <a:pPr indent="540000" algn="just"/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сущность постановки и выбора цели (З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классификацию нормативных и правовых документов, регулирующих систему налогообложения в РФ (З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основные категории и понятия основных экономических и естественно научных дисциплин; экономический смысл инструментария, применяемого в корпоративном налоговом планировании (З</a:t>
            </a:r>
            <a:r>
              <a:rPr lang="ru-RU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52600" y="152400"/>
            <a:ext cx="7391400" cy="181588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результате освоения дисциплины, обучающийся по направлению 38.03.01 «Экономика» направленности «Экономика предприятий и организаций», должен</a:t>
            </a:r>
            <a:endParaRPr lang="ru-RU" sz="28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133600"/>
            <a:ext cx="6934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/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уметь: </a:t>
            </a:r>
          </a:p>
          <a:p>
            <a:pPr indent="540000" algn="just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выбирать нормативные и правовые документы, необходимые для профессиональной деятельности, анализировать нормативные правовые документы (Налоговый кодекс РФ) (У</a:t>
            </a:r>
            <a:r>
              <a:rPr lang="ru-RU" sz="20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 анализировать во взаимосвязи экономические явления; выявлять проблемы налоговой оптимизации при анализе реальной ситуации; осуществлять выбор инструментальных средств для обработки экономических данных в соответствии с поставленной задачей (У</a:t>
            </a:r>
            <a:r>
              <a:rPr lang="ru-RU" sz="20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использовать источники экономической информации; выявлять проблемы целесообразности налогового планирования при анализе конкретных ситуаций; анализировать и интерпретировать финансовую и бухгалтерскую информацию (У</a:t>
            </a:r>
            <a:r>
              <a:rPr lang="ru-RU" sz="20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52600" y="0"/>
            <a:ext cx="7391400" cy="181588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результате освоения дисциплины, обучающийся по направлению 38.03.01 «Экономика» направленности «Экономика предприятий и организаций», должен</a:t>
            </a:r>
            <a:endParaRPr lang="ru-RU" sz="28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1828800"/>
            <a:ext cx="6934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/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владеть: </a:t>
            </a:r>
          </a:p>
          <a:p>
            <a:pPr indent="540000" algn="just" hangingPunct="0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навыками использования на практике нормативных и правовых документов, необходимых для профессиональной деятельности, по вопросам налогообложения (В</a:t>
            </a:r>
            <a:r>
              <a:rPr lang="ru-RU" sz="20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навыками применения современного математического инструментария для решения задач корпоративного налогового планирования; современными методами сбора, обработки и анализа экономических и социальных данных; навыками самостоятельной работы, самоорганизации и организации выполнения поручений, навыками сбора и обработки информации и навыками анализа правовых норм (В</a:t>
            </a:r>
            <a:r>
              <a:rPr lang="ru-RU" sz="20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  современными методами сбора и обработки экономических данных; методами и приемами анализа экономических явлений и процессов; современными методиками расчета и анализа экономических показателей в целях налогового планирования (В</a:t>
            </a:r>
            <a:r>
              <a:rPr lang="ru-RU" sz="2000" baseline="-25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-24">
  <a:themeElements>
    <a:clrScheme name="">
      <a:dk1>
        <a:srgbClr val="4D4D4D"/>
      </a:dk1>
      <a:lt1>
        <a:srgbClr val="FFFFFF"/>
      </a:lt1>
      <a:dk2>
        <a:srgbClr val="4D4D4D"/>
      </a:dk2>
      <a:lt2>
        <a:srgbClr val="163F96"/>
      </a:lt2>
      <a:accent1>
        <a:srgbClr val="065BDB"/>
      </a:accent1>
      <a:accent2>
        <a:srgbClr val="0090F6"/>
      </a:accent2>
      <a:accent3>
        <a:srgbClr val="FFFFFF"/>
      </a:accent3>
      <a:accent4>
        <a:srgbClr val="404040"/>
      </a:accent4>
      <a:accent5>
        <a:srgbClr val="AAB5EA"/>
      </a:accent5>
      <a:accent6>
        <a:srgbClr val="0082DF"/>
      </a:accent6>
      <a:hlink>
        <a:srgbClr val="4FD9FF"/>
      </a:hlink>
      <a:folHlink>
        <a:srgbClr val="D5D5D5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2110</TotalTime>
  <Words>607</Words>
  <Application>Microsoft Office PowerPoint</Application>
  <PresentationFormat>Экран (4:3)</PresentationFormat>
  <Paragraphs>73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Microsoft Sans Serif</vt:lpstr>
      <vt:lpstr>Verdana</vt:lpstr>
      <vt:lpstr>굴림</vt:lpstr>
      <vt:lpstr>powerpoint-template-24</vt:lpstr>
      <vt:lpstr>Электронно-образовательный ресурс по дисциплине «Налогообложение и налоговое планирование»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Templates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SmileTemplates.com</dc:creator>
  <cp:lastModifiedBy>Лена</cp:lastModifiedBy>
  <cp:revision>362</cp:revision>
  <dcterms:created xsi:type="dcterms:W3CDTF">2007-04-02T02:11:51Z</dcterms:created>
  <dcterms:modified xsi:type="dcterms:W3CDTF">2020-03-15T11:49:57Z</dcterms:modified>
</cp:coreProperties>
</file>