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57"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2A5A"/>
    <a:srgbClr val="231B2D"/>
    <a:srgbClr val="FD795F"/>
    <a:srgbClr val="E8969E"/>
    <a:srgbClr val="0E522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382" autoAdjust="0"/>
    <p:restoredTop sz="94660"/>
  </p:normalViewPr>
  <p:slideViewPr>
    <p:cSldViewPr>
      <p:cViewPr varScale="1">
        <p:scale>
          <a:sx n="68" d="100"/>
          <a:sy n="68" d="100"/>
        </p:scale>
        <p:origin x="-133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A7C1D8C-0E85-4B78-ADAA-B9925301374C}" type="datetimeFigureOut">
              <a:rPr lang="ru-RU" smtClean="0"/>
              <a:pPr/>
              <a:t>26.09.2011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CFFD4D-B0B7-4182-B222-F50715C89FE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C1D8C-0E85-4B78-ADAA-B9925301374C}" type="datetimeFigureOut">
              <a:rPr lang="ru-RU" smtClean="0"/>
              <a:pPr/>
              <a:t>26.09.2011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FD4D-B0B7-4182-B222-F50715C89FE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00042"/>
            <a:ext cx="4143404" cy="857256"/>
          </a:xfrm>
          <a:solidFill>
            <a:schemeClr val="tx2">
              <a:lumMod val="50000"/>
            </a:schemeClr>
          </a:solidFill>
        </p:spPr>
        <p:txBody>
          <a:bodyPr>
            <a:noAutofit/>
          </a:bodyPr>
          <a:lstStyle/>
          <a:p>
            <a:pPr algn="ctr"/>
            <a:r>
              <a:rPr lang="ru-RU" sz="4000" dirty="0" smtClean="0">
                <a:solidFill>
                  <a:srgbClr val="FF0000"/>
                </a:solidFill>
              </a:rPr>
              <a:t>Иван </a:t>
            </a:r>
            <a:r>
              <a:rPr lang="en-US" sz="4000" dirty="0" smtClean="0">
                <a:solidFill>
                  <a:srgbClr val="FF0000"/>
                </a:solidFill>
                <a:latin typeface="Bodoni MT Black" pitchFamily="18" charset="0"/>
              </a:rPr>
              <a:t>IV </a:t>
            </a:r>
            <a:r>
              <a:rPr lang="ru-RU" sz="4000" dirty="0" smtClean="0">
                <a:solidFill>
                  <a:srgbClr val="FF0000"/>
                </a:solidFill>
              </a:rPr>
              <a:t>Грозный</a:t>
            </a:r>
            <a:endParaRPr lang="ru-RU" sz="4000" dirty="0">
              <a:solidFill>
                <a:srgbClr val="FF0000"/>
              </a:solidFill>
            </a:endParaRPr>
          </a:p>
        </p:txBody>
      </p:sp>
      <p:pic>
        <p:nvPicPr>
          <p:cNvPr id="6" name="Содержимое 5" descr="34035~002.jpg"/>
          <p:cNvPicPr>
            <a:picLocks noGrp="1" noChangeAspect="1"/>
          </p:cNvPicPr>
          <p:nvPr>
            <p:ph idx="1"/>
          </p:nvPr>
        </p:nvPicPr>
        <p:blipFill>
          <a:blip r:embed="rId2"/>
          <a:stretch>
            <a:fillRect/>
          </a:stretch>
        </p:blipFill>
        <p:spPr>
          <a:xfrm>
            <a:off x="4500562" y="500042"/>
            <a:ext cx="4000528" cy="5499008"/>
          </a:xfrm>
        </p:spPr>
      </p:pic>
      <p:sp>
        <p:nvSpPr>
          <p:cNvPr id="7" name="Текст 6"/>
          <p:cNvSpPr>
            <a:spLocks noGrp="1"/>
          </p:cNvSpPr>
          <p:nvPr>
            <p:ph type="body" sz="half" idx="2"/>
          </p:nvPr>
        </p:nvSpPr>
        <p:spPr>
          <a:xfrm>
            <a:off x="1214414" y="1857364"/>
            <a:ext cx="2185973" cy="642942"/>
          </a:xfrm>
          <a:solidFill>
            <a:schemeClr val="accent6">
              <a:lumMod val="40000"/>
              <a:lumOff val="60000"/>
            </a:schemeClr>
          </a:solidFill>
        </p:spPr>
        <p:txBody>
          <a:bodyPr>
            <a:normAutofit/>
          </a:bodyPr>
          <a:lstStyle/>
          <a:p>
            <a:pPr algn="ctr"/>
            <a:r>
              <a:rPr lang="en-US" sz="2400" dirty="0" smtClean="0">
                <a:solidFill>
                  <a:schemeClr val="tx2">
                    <a:lumMod val="50000"/>
                  </a:schemeClr>
                </a:solidFill>
              </a:rPr>
              <a:t>1530-1584</a:t>
            </a:r>
            <a:endParaRPr lang="ru-RU" sz="2400" dirty="0">
              <a:solidFill>
                <a:schemeClr val="tx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rgbClr val="7A2A5A"/>
                </a:solidFill>
              </a:rPr>
              <a:t>Смерть Ивана Грозного</a:t>
            </a:r>
            <a:endParaRPr lang="ru-RU" sz="3200" dirty="0">
              <a:solidFill>
                <a:srgbClr val="7A2A5A"/>
              </a:solidFill>
            </a:endParaRPr>
          </a:p>
        </p:txBody>
      </p:sp>
      <p:sp>
        <p:nvSpPr>
          <p:cNvPr id="3" name="Содержимое 2"/>
          <p:cNvSpPr>
            <a:spLocks noGrp="1"/>
          </p:cNvSpPr>
          <p:nvPr>
            <p:ph idx="1"/>
          </p:nvPr>
        </p:nvSpPr>
        <p:spPr>
          <a:xfrm>
            <a:off x="642910" y="1357298"/>
            <a:ext cx="8043890" cy="4840303"/>
          </a:xfrm>
        </p:spPr>
        <p:txBody>
          <a:bodyPr>
            <a:normAutofit fontScale="92500" lnSpcReduction="20000"/>
          </a:bodyPr>
          <a:lstStyle/>
          <a:p>
            <a:r>
              <a:rPr lang="ru-RU" sz="2400" dirty="0" smtClean="0"/>
              <a:t>Наступило </a:t>
            </a:r>
            <a:r>
              <a:rPr lang="ru-RU" sz="2400" dirty="0" smtClean="0"/>
              <a:t>17 марта. Около третьего часа царь отправился в приготовленную ему баню, мылся с большим удовольствием, там его тешили песнями. После бани царь чувствовал себя свежее. Его усадили на постели, сверх белья на нем был широкий халат. Он велел подать шахматы, сам стал расставлять их, никак не мог поставить шахматного короля на свое место и в это время упал. Поднялся крик, кто бежал за водкой кто за </a:t>
            </a:r>
            <a:r>
              <a:rPr lang="ru-RU" sz="2400" dirty="0" err="1" smtClean="0"/>
              <a:t>розовой</a:t>
            </a:r>
            <a:r>
              <a:rPr lang="ru-RU" sz="2400" dirty="0" smtClean="0"/>
              <a:t> водой, кто за врачами и духовенством. Явились врачи со своими снадобьями, начали растирать его, явился митрополит и наскоро совершил обряд пострижения, нарекая Иоанна Ионою. Но Иван IV уже был бездыханен. Народ заволновался, толпа бросилась в Кремль. Борис приказал затворить ворота. </a:t>
            </a:r>
          </a:p>
          <a:p>
            <a:r>
              <a:rPr lang="ru-RU" sz="2400" dirty="0" smtClean="0"/>
              <a:t> </a:t>
            </a:r>
            <a:r>
              <a:rPr lang="ru-RU" sz="2400" dirty="0" smtClean="0"/>
              <a:t>На </a:t>
            </a:r>
            <a:r>
              <a:rPr lang="ru-RU" sz="2400" dirty="0" smtClean="0"/>
              <a:t>третий день тело царя Ивана Васильевича было предано погребению в Архангельском соборе рядом с могилой убитого им сына</a:t>
            </a:r>
            <a:r>
              <a:rPr lang="ru-RU" sz="2400" dirty="0" smtClean="0"/>
              <a:t>»</a:t>
            </a:r>
          </a:p>
          <a:p>
            <a:r>
              <a:rPr lang="ru-RU" sz="2400" dirty="0" smtClean="0"/>
              <a:t> </a:t>
            </a:r>
            <a:r>
              <a:rPr lang="ru-RU" sz="2400" dirty="0" smtClean="0"/>
              <a:t>Иван IV Грозный умер 27 марта 1584 года.</a:t>
            </a:r>
          </a:p>
          <a:p>
            <a:endParaRPr lang="ru-RU" sz="2400" dirty="0" smtClean="0"/>
          </a:p>
          <a:p>
            <a:endParaRPr lang="ru-RU" sz="2400" dirty="0" smtClean="0"/>
          </a:p>
          <a:p>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714356"/>
            <a:ext cx="4829180" cy="3511552"/>
          </a:xfrm>
        </p:spPr>
        <p:txBody>
          <a:bodyPr>
            <a:noAutofit/>
          </a:bodyPr>
          <a:lstStyle/>
          <a:p>
            <a:pPr algn="l"/>
            <a:r>
              <a:rPr lang="en-US" sz="2400" dirty="0" smtClean="0">
                <a:solidFill>
                  <a:srgbClr val="231B2D"/>
                </a:solidFill>
              </a:rPr>
              <a:t>1. </a:t>
            </a:r>
            <a:r>
              <a:rPr lang="ru-RU" sz="2400" dirty="0" smtClean="0">
                <a:solidFill>
                  <a:srgbClr val="231B2D"/>
                </a:solidFill>
              </a:rPr>
              <a:t>Иван </a:t>
            </a:r>
            <a:r>
              <a:rPr lang="en-US" sz="2400" dirty="0" smtClean="0">
                <a:solidFill>
                  <a:srgbClr val="231B2D"/>
                </a:solidFill>
              </a:rPr>
              <a:t>IV</a:t>
            </a:r>
            <a:r>
              <a:rPr lang="ru-RU" sz="2400" dirty="0" smtClean="0">
                <a:solidFill>
                  <a:srgbClr val="231B2D"/>
                </a:solidFill>
              </a:rPr>
              <a:t> Грозный</a:t>
            </a:r>
            <a:r>
              <a:rPr lang="en-US" sz="2400" dirty="0" smtClean="0">
                <a:solidFill>
                  <a:srgbClr val="231B2D"/>
                </a:solidFill>
              </a:rPr>
              <a:t/>
            </a:r>
            <a:br>
              <a:rPr lang="en-US" sz="2400" dirty="0" smtClean="0">
                <a:solidFill>
                  <a:srgbClr val="231B2D"/>
                </a:solidFill>
              </a:rPr>
            </a:br>
            <a:r>
              <a:rPr lang="en-US" sz="2400" dirty="0" smtClean="0">
                <a:solidFill>
                  <a:srgbClr val="231B2D"/>
                </a:solidFill>
              </a:rPr>
              <a:t>2.</a:t>
            </a:r>
            <a:r>
              <a:rPr lang="ru-RU" sz="2400" dirty="0" smtClean="0">
                <a:solidFill>
                  <a:srgbClr val="231B2D"/>
                </a:solidFill>
              </a:rPr>
              <a:t> Детство Ивана </a:t>
            </a:r>
            <a:r>
              <a:rPr lang="en-US" sz="2400" dirty="0" smtClean="0">
                <a:solidFill>
                  <a:srgbClr val="231B2D"/>
                </a:solidFill>
              </a:rPr>
              <a:t>IV</a:t>
            </a:r>
            <a:br>
              <a:rPr lang="en-US" sz="2400" dirty="0" smtClean="0">
                <a:solidFill>
                  <a:srgbClr val="231B2D"/>
                </a:solidFill>
              </a:rPr>
            </a:br>
            <a:r>
              <a:rPr lang="ru-RU" sz="2400" dirty="0" smtClean="0">
                <a:solidFill>
                  <a:srgbClr val="231B2D"/>
                </a:solidFill>
              </a:rPr>
              <a:t>3. Начало правления</a:t>
            </a:r>
            <a:br>
              <a:rPr lang="ru-RU" sz="2400" dirty="0" smtClean="0">
                <a:solidFill>
                  <a:srgbClr val="231B2D"/>
                </a:solidFill>
              </a:rPr>
            </a:br>
            <a:r>
              <a:rPr lang="ru-RU" sz="2400" dirty="0" smtClean="0">
                <a:solidFill>
                  <a:srgbClr val="231B2D"/>
                </a:solidFill>
              </a:rPr>
              <a:t>4. Опричнина</a:t>
            </a:r>
            <a:br>
              <a:rPr lang="ru-RU" sz="2400" dirty="0" smtClean="0">
                <a:solidFill>
                  <a:srgbClr val="231B2D"/>
                </a:solidFill>
              </a:rPr>
            </a:br>
            <a:r>
              <a:rPr lang="ru-RU" sz="2400" dirty="0" smtClean="0">
                <a:solidFill>
                  <a:srgbClr val="231B2D"/>
                </a:solidFill>
              </a:rPr>
              <a:t>5. </a:t>
            </a:r>
            <a:r>
              <a:rPr lang="ru-RU" sz="2400" dirty="0">
                <a:solidFill>
                  <a:srgbClr val="231B2D"/>
                </a:solidFill>
              </a:rPr>
              <a:t>И</a:t>
            </a:r>
            <a:r>
              <a:rPr lang="ru-RU" sz="2400" dirty="0" smtClean="0">
                <a:solidFill>
                  <a:srgbClr val="231B2D"/>
                </a:solidFill>
              </a:rPr>
              <a:t>тоги царствования Ивана </a:t>
            </a:r>
            <a:r>
              <a:rPr lang="en-US" sz="2400" dirty="0" smtClean="0">
                <a:solidFill>
                  <a:srgbClr val="231B2D"/>
                </a:solidFill>
              </a:rPr>
              <a:t>IV</a:t>
            </a:r>
            <a:br>
              <a:rPr lang="en-US" sz="2400" dirty="0" smtClean="0">
                <a:solidFill>
                  <a:srgbClr val="231B2D"/>
                </a:solidFill>
              </a:rPr>
            </a:br>
            <a:r>
              <a:rPr lang="en-US" sz="2400" dirty="0" smtClean="0">
                <a:solidFill>
                  <a:srgbClr val="231B2D"/>
                </a:solidFill>
              </a:rPr>
              <a:t>6</a:t>
            </a:r>
            <a:r>
              <a:rPr lang="ru-RU" sz="2400" dirty="0" smtClean="0">
                <a:solidFill>
                  <a:srgbClr val="231B2D"/>
                </a:solidFill>
              </a:rPr>
              <a:t>. Сыновья и жены Ивана </a:t>
            </a:r>
            <a:r>
              <a:rPr lang="en-US" sz="2400" dirty="0" smtClean="0">
                <a:solidFill>
                  <a:srgbClr val="231B2D"/>
                </a:solidFill>
              </a:rPr>
              <a:t>IV</a:t>
            </a:r>
            <a:br>
              <a:rPr lang="en-US" sz="2400" dirty="0" smtClean="0">
                <a:solidFill>
                  <a:srgbClr val="231B2D"/>
                </a:solidFill>
              </a:rPr>
            </a:br>
            <a:r>
              <a:rPr lang="en-US" sz="2400" dirty="0" smtClean="0">
                <a:solidFill>
                  <a:srgbClr val="231B2D"/>
                </a:solidFill>
              </a:rPr>
              <a:t>7</a:t>
            </a:r>
            <a:r>
              <a:rPr lang="ru-RU" sz="2400" dirty="0" smtClean="0">
                <a:solidFill>
                  <a:srgbClr val="231B2D"/>
                </a:solidFill>
              </a:rPr>
              <a:t>.Смерть Ивана </a:t>
            </a:r>
            <a:r>
              <a:rPr lang="en-US" sz="2400" dirty="0" smtClean="0">
                <a:solidFill>
                  <a:srgbClr val="231B2D"/>
                </a:solidFill>
              </a:rPr>
              <a:t>IV</a:t>
            </a:r>
            <a:r>
              <a:rPr lang="ru-RU" sz="2400" dirty="0" smtClean="0">
                <a:solidFill>
                  <a:srgbClr val="231B2D"/>
                </a:solidFill>
              </a:rPr>
              <a:t/>
            </a:r>
            <a:br>
              <a:rPr lang="ru-RU" sz="2400" dirty="0" smtClean="0">
                <a:solidFill>
                  <a:srgbClr val="231B2D"/>
                </a:solidFill>
              </a:rPr>
            </a:br>
            <a:r>
              <a:rPr lang="ru-RU" sz="2400" dirty="0" smtClean="0">
                <a:solidFill>
                  <a:srgbClr val="231B2D"/>
                </a:solidFill>
              </a:rPr>
              <a:t>8. Наследие Ивана Грозного</a:t>
            </a:r>
            <a:endParaRPr lang="ru-RU" sz="2400" dirty="0">
              <a:solidFill>
                <a:srgbClr val="231B2D"/>
              </a:solidFill>
            </a:endParaRPr>
          </a:p>
        </p:txBody>
      </p:sp>
      <p:pic>
        <p:nvPicPr>
          <p:cNvPr id="6" name="Содержимое 5" descr="193434.jpg"/>
          <p:cNvPicPr>
            <a:picLocks noGrp="1" noChangeAspect="1"/>
          </p:cNvPicPr>
          <p:nvPr>
            <p:ph idx="1"/>
          </p:nvPr>
        </p:nvPicPr>
        <p:blipFill>
          <a:blip r:embed="rId2"/>
          <a:stretch>
            <a:fillRect/>
          </a:stretch>
        </p:blipFill>
        <p:spPr>
          <a:xfrm>
            <a:off x="5536406" y="940594"/>
            <a:ext cx="2857500" cy="4191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14290"/>
            <a:ext cx="7772400" cy="1470025"/>
          </a:xfrm>
        </p:spPr>
        <p:txBody>
          <a:bodyPr/>
          <a:lstStyle/>
          <a:p>
            <a:r>
              <a:rPr lang="ru-RU" dirty="0" smtClean="0">
                <a:solidFill>
                  <a:srgbClr val="C00000"/>
                </a:solidFill>
              </a:rPr>
              <a:t>Иван </a:t>
            </a:r>
            <a:r>
              <a:rPr lang="en-US" dirty="0" smtClean="0">
                <a:solidFill>
                  <a:srgbClr val="C00000"/>
                </a:solidFill>
              </a:rPr>
              <a:t>IV </a:t>
            </a:r>
            <a:r>
              <a:rPr lang="ru-RU" dirty="0" smtClean="0">
                <a:solidFill>
                  <a:srgbClr val="C00000"/>
                </a:solidFill>
              </a:rPr>
              <a:t>Грозный </a:t>
            </a:r>
            <a:endParaRPr lang="ru-RU" dirty="0">
              <a:solidFill>
                <a:srgbClr val="C00000"/>
              </a:solidFill>
            </a:endParaRPr>
          </a:p>
        </p:txBody>
      </p:sp>
      <p:sp>
        <p:nvSpPr>
          <p:cNvPr id="3" name="Подзаголовок 2"/>
          <p:cNvSpPr>
            <a:spLocks noGrp="1"/>
          </p:cNvSpPr>
          <p:nvPr>
            <p:ph type="subTitle" idx="1"/>
          </p:nvPr>
        </p:nvSpPr>
        <p:spPr>
          <a:xfrm>
            <a:off x="1371600" y="1428736"/>
            <a:ext cx="6343672" cy="4210064"/>
          </a:xfrm>
        </p:spPr>
        <p:txBody>
          <a:bodyPr>
            <a:normAutofit fontScale="85000" lnSpcReduction="20000"/>
          </a:bodyPr>
          <a:lstStyle/>
          <a:p>
            <a:pPr algn="l"/>
            <a:r>
              <a:rPr lang="ru-RU" sz="2400" dirty="0" smtClean="0">
                <a:solidFill>
                  <a:schemeClr val="tx2">
                    <a:lumMod val="20000"/>
                    <a:lumOff val="80000"/>
                  </a:schemeClr>
                </a:solidFill>
              </a:rPr>
              <a:t>Иван Грозный </a:t>
            </a:r>
            <a:r>
              <a:rPr lang="en-US" sz="2400" dirty="0" smtClean="0">
                <a:solidFill>
                  <a:schemeClr val="tx2">
                    <a:lumMod val="20000"/>
                    <a:lumOff val="80000"/>
                  </a:schemeClr>
                </a:solidFill>
              </a:rPr>
              <a:t>IV (15</a:t>
            </a:r>
            <a:r>
              <a:rPr lang="ru-RU" sz="2400" dirty="0" smtClean="0">
                <a:solidFill>
                  <a:schemeClr val="tx2">
                    <a:lumMod val="20000"/>
                    <a:lumOff val="80000"/>
                  </a:schemeClr>
                </a:solidFill>
              </a:rPr>
              <a:t>30-1584</a:t>
            </a:r>
            <a:r>
              <a:rPr lang="en-US" sz="2400" dirty="0" smtClean="0">
                <a:solidFill>
                  <a:schemeClr val="tx2">
                    <a:lumMod val="20000"/>
                    <a:lumOff val="80000"/>
                  </a:schemeClr>
                </a:solidFill>
              </a:rPr>
              <a:t>), </a:t>
            </a:r>
            <a:r>
              <a:rPr lang="ru-RU" sz="2400" dirty="0" smtClean="0">
                <a:solidFill>
                  <a:schemeClr val="tx2">
                    <a:lumMod val="20000"/>
                    <a:lumOff val="80000"/>
                  </a:schemeClr>
                </a:solidFill>
              </a:rPr>
              <a:t>великий князь «всея Руси» (с 1533), первый русский царь (с 154</a:t>
            </a:r>
            <a:r>
              <a:rPr lang="en-US" sz="2400" dirty="0" smtClean="0">
                <a:solidFill>
                  <a:schemeClr val="tx2">
                    <a:lumMod val="20000"/>
                    <a:lumOff val="80000"/>
                  </a:schemeClr>
                </a:solidFill>
              </a:rPr>
              <a:t>7</a:t>
            </a:r>
            <a:r>
              <a:rPr lang="ru-RU" sz="2400" dirty="0" smtClean="0">
                <a:solidFill>
                  <a:schemeClr val="tx2">
                    <a:lumMod val="20000"/>
                    <a:lumOff val="80000"/>
                  </a:schemeClr>
                </a:solidFill>
              </a:rPr>
              <a:t>), сын Василия </a:t>
            </a:r>
            <a:r>
              <a:rPr lang="en-US" sz="2400" dirty="0" smtClean="0">
                <a:solidFill>
                  <a:schemeClr val="tx2">
                    <a:lumMod val="20000"/>
                    <a:lumOff val="80000"/>
                  </a:schemeClr>
                </a:solidFill>
              </a:rPr>
              <a:t>III</a:t>
            </a:r>
            <a:r>
              <a:rPr lang="ru-RU" sz="2400" dirty="0" smtClean="0">
                <a:solidFill>
                  <a:schemeClr val="tx2">
                    <a:lumMod val="20000"/>
                    <a:lumOff val="80000"/>
                  </a:schemeClr>
                </a:solidFill>
              </a:rPr>
              <a:t>. С конца 40-х годов правил с участием Избранной рады. При нем начался созыв Земских соборов, составлен судебник 1550. Проведены реформы управления и суда (Губная, Земская и другие реформы). В 1565 была введена опричнина. При  Иване </a:t>
            </a:r>
            <a:r>
              <a:rPr lang="en-US" sz="2400" dirty="0" smtClean="0">
                <a:solidFill>
                  <a:schemeClr val="tx2">
                    <a:lumMod val="20000"/>
                    <a:lumOff val="80000"/>
                  </a:schemeClr>
                </a:solidFill>
              </a:rPr>
              <a:t>IV</a:t>
            </a:r>
            <a:r>
              <a:rPr lang="ru-RU" sz="2400" dirty="0" smtClean="0">
                <a:solidFill>
                  <a:schemeClr val="tx2">
                    <a:lumMod val="20000"/>
                    <a:lumOff val="80000"/>
                  </a:schemeClr>
                </a:solidFill>
              </a:rPr>
              <a:t>  установились  торговые связи с Англией(1553), создана первая типография в Москве. Покорены Казанское и Астраханское ханства. В 1558-83 велась Ливонская война за выход к Балтийскому морю, началось присоединение Сибири(1581).Внутренняя политика Ивана Грозного сопровождалась массовыми опалами и казнями, усилением  закрепощения крестьян.</a:t>
            </a:r>
          </a:p>
          <a:p>
            <a:pPr algn="l"/>
            <a:endParaRPr lang="ru-RU" sz="2400" dirty="0" smtClean="0">
              <a:solidFill>
                <a:schemeClr val="tx2">
                  <a:lumMod val="20000"/>
                  <a:lumOff val="80000"/>
                </a:schemeClr>
              </a:solidFill>
            </a:endParaRPr>
          </a:p>
          <a:p>
            <a:pPr algn="l"/>
            <a:r>
              <a:rPr lang="ru-RU" sz="2400" dirty="0" smtClean="0">
                <a:solidFill>
                  <a:schemeClr val="tx2">
                    <a:lumMod val="20000"/>
                    <a:lumOff val="80000"/>
                  </a:schemeClr>
                </a:solidFill>
              </a:rPr>
              <a:t> </a:t>
            </a:r>
            <a:endParaRPr lang="ru-RU" sz="2400" dirty="0">
              <a:solidFill>
                <a:schemeClr val="tx2">
                  <a:lumMod val="20000"/>
                  <a:lumOff val="8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4000528" cy="500090"/>
          </a:xfrm>
          <a:solidFill>
            <a:srgbClr val="E8969E"/>
          </a:solidFill>
        </p:spPr>
        <p:txBody>
          <a:bodyPr>
            <a:normAutofit fontScale="90000"/>
          </a:bodyPr>
          <a:lstStyle/>
          <a:p>
            <a:r>
              <a:rPr lang="ru-RU" sz="2800" dirty="0" smtClean="0"/>
              <a:t>Детство Ивана Грозного</a:t>
            </a:r>
            <a:endParaRPr lang="ru-RU" sz="2800" dirty="0"/>
          </a:p>
        </p:txBody>
      </p:sp>
      <p:pic>
        <p:nvPicPr>
          <p:cNvPr id="5" name="Содержимое 4" descr="гн.jpg"/>
          <p:cNvPicPr>
            <a:picLocks noGrp="1" noChangeAspect="1"/>
          </p:cNvPicPr>
          <p:nvPr>
            <p:ph idx="1"/>
          </p:nvPr>
        </p:nvPicPr>
        <p:blipFill>
          <a:blip r:embed="rId2"/>
          <a:stretch>
            <a:fillRect/>
          </a:stretch>
        </p:blipFill>
        <p:spPr>
          <a:xfrm>
            <a:off x="6357950" y="571480"/>
            <a:ext cx="2573338" cy="3286132"/>
          </a:xfrm>
        </p:spPr>
      </p:pic>
      <p:sp>
        <p:nvSpPr>
          <p:cNvPr id="4" name="Текст 3"/>
          <p:cNvSpPr>
            <a:spLocks noGrp="1"/>
          </p:cNvSpPr>
          <p:nvPr>
            <p:ph type="body" sz="half" idx="2"/>
          </p:nvPr>
        </p:nvSpPr>
        <p:spPr>
          <a:xfrm>
            <a:off x="0" y="785794"/>
            <a:ext cx="6215074" cy="6072206"/>
          </a:xfrm>
        </p:spPr>
        <p:txBody>
          <a:bodyPr>
            <a:noAutofit/>
          </a:bodyPr>
          <a:lstStyle/>
          <a:p>
            <a:r>
              <a:rPr lang="ru-RU" sz="2000" dirty="0" smtClean="0">
                <a:solidFill>
                  <a:schemeClr val="accent4">
                    <a:lumMod val="50000"/>
                  </a:schemeClr>
                </a:solidFill>
              </a:rPr>
              <a:t>После смерти отца 3-летний Иван остался на попечении матери, умершей в 1538, когда ему было 8 лет. Иван рос в обстановке дворцовых переворотов, борьбы за власть враждующих между собой боярских родов Шуйских и Бельских. Убийства, интриги и насилия, окружавшие его, способствовали развитию в нем подозрительности, мстительности и жестокости. Склонность мучить живые существа проявлялась у Ивана уже в детстве, и приближенные одобряли ее.</a:t>
            </a:r>
          </a:p>
          <a:p>
            <a:r>
              <a:rPr lang="ru-RU" sz="2000" dirty="0" smtClean="0">
                <a:solidFill>
                  <a:schemeClr val="accent4">
                    <a:lumMod val="50000"/>
                  </a:schemeClr>
                </a:solidFill>
              </a:rPr>
              <a:t>Одним из сильных впечатлений царя в юности были «великий пожар» и Московское восстание 1547. После убийства одного из Глинских,  родственника царя, бунтовщики явились в село Воробьево, где укрылся великий князь, и потребовали выдачи остальных Глинских. С большим трудом удалось уговорить толпу разойтись, убеждая ее, что их в Воробьеве нет. Едва опасность миновала, царь приказал арестовать главных заговорщиков и казнить их.</a:t>
            </a:r>
            <a:endParaRPr lang="ru-RU" sz="2000" dirty="0">
              <a:solidFill>
                <a:schemeClr val="accent4">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274638"/>
            <a:ext cx="5572164" cy="796908"/>
          </a:xfrm>
          <a:solidFill>
            <a:schemeClr val="accent3">
              <a:lumMod val="20000"/>
              <a:lumOff val="80000"/>
            </a:schemeClr>
          </a:solidFill>
        </p:spPr>
        <p:txBody>
          <a:bodyPr>
            <a:normAutofit/>
          </a:bodyPr>
          <a:lstStyle/>
          <a:p>
            <a:r>
              <a:rPr lang="ru-RU" sz="2400" dirty="0" smtClean="0">
                <a:solidFill>
                  <a:schemeClr val="accent2">
                    <a:lumMod val="75000"/>
                  </a:schemeClr>
                </a:solidFill>
              </a:rPr>
              <a:t>Начало правления Ивана Грозного</a:t>
            </a:r>
            <a:endParaRPr lang="ru-RU" sz="2400" dirty="0">
              <a:solidFill>
                <a:schemeClr val="accent2">
                  <a:lumMod val="75000"/>
                </a:schemeClr>
              </a:solidFill>
            </a:endParaRPr>
          </a:p>
        </p:txBody>
      </p:sp>
      <p:sp>
        <p:nvSpPr>
          <p:cNvPr id="3" name="Содержимое 2"/>
          <p:cNvSpPr>
            <a:spLocks noGrp="1"/>
          </p:cNvSpPr>
          <p:nvPr>
            <p:ph idx="1"/>
          </p:nvPr>
        </p:nvSpPr>
        <p:spPr>
          <a:xfrm>
            <a:off x="457200" y="1357298"/>
            <a:ext cx="8229600" cy="4768865"/>
          </a:xfrm>
        </p:spPr>
        <p:txBody>
          <a:bodyPr>
            <a:normAutofit fontScale="92500" lnSpcReduction="10000"/>
          </a:bodyPr>
          <a:lstStyle/>
          <a:p>
            <a:r>
              <a:rPr lang="ru-RU" sz="2000" dirty="0" smtClean="0"/>
              <a:t>Излюбленный идеей царя, осознанной уже в юности, стала мысль о неограниченной самодержавной власти. В 1547 в Успенском соборе Московского Кремля состоялось торжественное венчание на царство великого князя Ивана </a:t>
            </a:r>
            <a:r>
              <a:rPr lang="en-US" sz="2000" dirty="0" smtClean="0"/>
              <a:t>IV</a:t>
            </a:r>
            <a:r>
              <a:rPr lang="ru-RU" sz="2000" dirty="0" smtClean="0"/>
              <a:t>. На него были возложены знаки царского достоинства: крест Животворящего Древа, бармы и шапка Мономаха. Царский титул позволял занять существенно иную позицию в дипломатических сношениях с Западной Европой. Титул «царь» переводили как «император». </a:t>
            </a:r>
          </a:p>
          <a:p>
            <a:r>
              <a:rPr lang="ru-RU" sz="2000" dirty="0" smtClean="0"/>
              <a:t>С 1549 вместе с Избранной радой Иван </a:t>
            </a:r>
            <a:r>
              <a:rPr lang="en-US" sz="2000" dirty="0" smtClean="0"/>
              <a:t>IV</a:t>
            </a:r>
            <a:r>
              <a:rPr lang="ru-RU" sz="2000" dirty="0" smtClean="0"/>
              <a:t> провел ряд реформ, направленных на централизацию государства: Земскую реформу Ивана</a:t>
            </a:r>
            <a:r>
              <a:rPr lang="en-US" sz="2000" dirty="0" smtClean="0"/>
              <a:t>IV</a:t>
            </a:r>
            <a:r>
              <a:rPr lang="ru-RU" sz="2000" dirty="0" smtClean="0"/>
              <a:t>, Губную реформу, проведены преобразования в армии, в 1550 принят новый судебник Ивана </a:t>
            </a:r>
            <a:r>
              <a:rPr lang="en-US" sz="2000" dirty="0" smtClean="0"/>
              <a:t>IV</a:t>
            </a:r>
            <a:r>
              <a:rPr lang="ru-RU" sz="2000" dirty="0" smtClean="0"/>
              <a:t>. В 1549 созван первый Земский собор, в 1551 Стоглавый собор, принявший сборник решений о церковной жизни «Стоглав».</a:t>
            </a:r>
          </a:p>
          <a:p>
            <a:r>
              <a:rPr lang="ru-RU" sz="2000" dirty="0" smtClean="0"/>
              <a:t>В 1550-51 участвовал в Казанских походах. В 1552 была покорена Казань, в 1556 –Астраханское ханство. В 1563 русские войска овладели Полоцком.</a:t>
            </a:r>
          </a:p>
          <a:p>
            <a:endParaRPr lang="ru-R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2686040" cy="655620"/>
          </a:xfrm>
          <a:noFill/>
        </p:spPr>
        <p:txBody>
          <a:bodyPr>
            <a:normAutofit/>
          </a:bodyPr>
          <a:lstStyle/>
          <a:p>
            <a:r>
              <a:rPr lang="ru-RU" sz="2800" dirty="0" smtClean="0">
                <a:solidFill>
                  <a:schemeClr val="bg1">
                    <a:lumMod val="85000"/>
                  </a:schemeClr>
                </a:solidFill>
              </a:rPr>
              <a:t>Опричнина</a:t>
            </a:r>
            <a:endParaRPr lang="ru-RU" sz="2800" dirty="0">
              <a:solidFill>
                <a:schemeClr val="bg1">
                  <a:lumMod val="85000"/>
                </a:schemeClr>
              </a:solidFill>
            </a:endParaRPr>
          </a:p>
        </p:txBody>
      </p:sp>
      <p:sp>
        <p:nvSpPr>
          <p:cNvPr id="4" name="Текст 3"/>
          <p:cNvSpPr>
            <a:spLocks noGrp="1"/>
          </p:cNvSpPr>
          <p:nvPr>
            <p:ph type="body" sz="half" idx="2"/>
          </p:nvPr>
        </p:nvSpPr>
        <p:spPr>
          <a:xfrm>
            <a:off x="214282" y="857232"/>
            <a:ext cx="5857916" cy="5357850"/>
          </a:xfrm>
        </p:spPr>
        <p:txBody>
          <a:bodyPr>
            <a:normAutofit fontScale="92500" lnSpcReduction="10000"/>
          </a:bodyPr>
          <a:lstStyle/>
          <a:p>
            <a:r>
              <a:rPr lang="ru-RU" dirty="0" smtClean="0"/>
              <a:t> </a:t>
            </a:r>
            <a:r>
              <a:rPr lang="ru-RU" sz="1800" dirty="0" smtClean="0">
                <a:solidFill>
                  <a:schemeClr val="accent2">
                    <a:lumMod val="40000"/>
                    <a:lumOff val="60000"/>
                  </a:schemeClr>
                </a:solidFill>
              </a:rPr>
              <a:t>В 1565 Иван </a:t>
            </a:r>
            <a:r>
              <a:rPr lang="en-US" sz="1800" dirty="0" smtClean="0">
                <a:solidFill>
                  <a:schemeClr val="accent2">
                    <a:lumMod val="40000"/>
                    <a:lumOff val="60000"/>
                  </a:schemeClr>
                </a:solidFill>
              </a:rPr>
              <a:t>IV</a:t>
            </a:r>
            <a:r>
              <a:rPr lang="ru-RU" sz="1800" dirty="0" smtClean="0">
                <a:solidFill>
                  <a:schemeClr val="accent2">
                    <a:lumMod val="40000"/>
                    <a:lumOff val="60000"/>
                  </a:schemeClr>
                </a:solidFill>
              </a:rPr>
              <a:t> объявил о введении в стране опричнины. Страна делилась на две части: территории, не вошедшие в опричнину, стали называться земщиной, каждый опричник приносил клятву на верность царю и обязывался не общаться с земскими. Опричники одевались в черную одежду, подобную монашеской. Конные опричники имели особые знаки отличия, к седлам прикреплялись мрачные символы эпохи: метла — чтобы выметать измену, и собачьи головы — чтобы выгрызать измену.</a:t>
            </a:r>
          </a:p>
          <a:p>
            <a:r>
              <a:rPr lang="ru-RU" sz="1800" dirty="0" smtClean="0">
                <a:solidFill>
                  <a:schemeClr val="accent2">
                    <a:lumMod val="40000"/>
                    <a:lumOff val="60000"/>
                  </a:schemeClr>
                </a:solidFill>
              </a:rPr>
              <a:t>С помощью опричников Иван IV насильственно </a:t>
            </a:r>
            <a:r>
              <a:rPr lang="ru-RU" sz="1800" dirty="0" err="1" smtClean="0">
                <a:solidFill>
                  <a:schemeClr val="accent2">
                    <a:lumMod val="40000"/>
                    <a:lumOff val="60000"/>
                  </a:schemeClr>
                </a:solidFill>
              </a:rPr>
              <a:t>конфисковывал</a:t>
            </a:r>
            <a:r>
              <a:rPr lang="ru-RU" sz="1800" dirty="0" smtClean="0">
                <a:solidFill>
                  <a:schemeClr val="accent2">
                    <a:lumMod val="40000"/>
                    <a:lumOff val="60000"/>
                  </a:schemeClr>
                </a:solidFill>
              </a:rPr>
              <a:t> боярские вотчины, передавая их дворянам-опричникам. Казни и опалы сопровождались террором и разбоем среди населения. </a:t>
            </a:r>
          </a:p>
          <a:p>
            <a:r>
              <a:rPr lang="ru-RU" sz="1800" dirty="0" smtClean="0">
                <a:solidFill>
                  <a:schemeClr val="accent2">
                    <a:lumMod val="40000"/>
                    <a:lumOff val="60000"/>
                  </a:schemeClr>
                </a:solidFill>
              </a:rPr>
              <a:t>Были разграблены все города по дороге от Москвы до Новгорода.  Считается, что число жертв в Новгороде, где тогда проживало не более 30 тысяч человек, достигло 10-15 тысяч. Большинство историков считают, что в 1572 Иван Грозный отменил опричнину. Свою роль сыграло нашествие на Москву в 1571 крымского хана </a:t>
            </a:r>
            <a:r>
              <a:rPr lang="ru-RU" sz="1800" dirty="0" err="1" smtClean="0">
                <a:solidFill>
                  <a:schemeClr val="accent2">
                    <a:lumMod val="40000"/>
                    <a:lumOff val="60000"/>
                  </a:schemeClr>
                </a:solidFill>
              </a:rPr>
              <a:t>Девлет-Гирея</a:t>
            </a:r>
            <a:r>
              <a:rPr lang="ru-RU" sz="1800" dirty="0" smtClean="0">
                <a:solidFill>
                  <a:schemeClr val="accent2">
                    <a:lumMod val="40000"/>
                    <a:lumOff val="60000"/>
                  </a:schemeClr>
                </a:solidFill>
              </a:rPr>
              <a:t>, которого опричное войско не смогло остановить, были пожжены посады, огонь перекинулся в Китай-город и Кремль. </a:t>
            </a:r>
          </a:p>
          <a:p>
            <a:endParaRPr lang="ru-RU" dirty="0"/>
          </a:p>
        </p:txBody>
      </p:sp>
      <p:pic>
        <p:nvPicPr>
          <p:cNvPr id="9" name="Содержимое 8" descr="34035~002.jpg"/>
          <p:cNvPicPr>
            <a:picLocks noGrp="1" noChangeAspect="1"/>
          </p:cNvPicPr>
          <p:nvPr>
            <p:ph idx="1"/>
          </p:nvPr>
        </p:nvPicPr>
        <p:blipFill>
          <a:blip r:embed="rId2"/>
          <a:stretch>
            <a:fillRect/>
          </a:stretch>
        </p:blipFill>
        <p:spPr>
          <a:xfrm>
            <a:off x="6043612" y="731837"/>
            <a:ext cx="2771775" cy="3810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428605"/>
            <a:ext cx="7715304" cy="1071569"/>
          </a:xfrm>
        </p:spPr>
        <p:txBody>
          <a:bodyPr>
            <a:normAutofit/>
          </a:bodyPr>
          <a:lstStyle/>
          <a:p>
            <a:r>
              <a:rPr lang="ru-RU" sz="3600" dirty="0" smtClean="0">
                <a:solidFill>
                  <a:srgbClr val="FFFF00"/>
                </a:solidFill>
              </a:rPr>
              <a:t>Итоги царствования Ивана</a:t>
            </a:r>
            <a:r>
              <a:rPr lang="en-US" sz="3600" dirty="0" smtClean="0">
                <a:solidFill>
                  <a:srgbClr val="FFFF00"/>
                </a:solidFill>
              </a:rPr>
              <a:t>IV</a:t>
            </a:r>
            <a:r>
              <a:rPr lang="ru-RU" sz="3600" dirty="0" smtClean="0">
                <a:solidFill>
                  <a:srgbClr val="FFFF00"/>
                </a:solidFill>
              </a:rPr>
              <a:t> </a:t>
            </a:r>
            <a:endParaRPr lang="ru-RU" sz="3600" dirty="0">
              <a:solidFill>
                <a:srgbClr val="FFFF00"/>
              </a:solidFill>
            </a:endParaRPr>
          </a:p>
        </p:txBody>
      </p:sp>
      <p:sp>
        <p:nvSpPr>
          <p:cNvPr id="3" name="Подзаголовок 2"/>
          <p:cNvSpPr>
            <a:spLocks noGrp="1"/>
          </p:cNvSpPr>
          <p:nvPr>
            <p:ph type="subTitle" idx="1"/>
          </p:nvPr>
        </p:nvSpPr>
        <p:spPr>
          <a:xfrm>
            <a:off x="928662" y="1714488"/>
            <a:ext cx="7715304" cy="3924312"/>
          </a:xfrm>
        </p:spPr>
        <p:txBody>
          <a:bodyPr>
            <a:normAutofit fontScale="92500" lnSpcReduction="20000"/>
          </a:bodyPr>
          <a:lstStyle/>
          <a:p>
            <a:pPr algn="l"/>
            <a:r>
              <a:rPr lang="ru-RU" sz="2400" dirty="0" smtClean="0">
                <a:solidFill>
                  <a:srgbClr val="7A2A5A"/>
                </a:solidFill>
              </a:rPr>
              <a:t>Разделение страны пагубно сказалось на экономике государства. Огромное число земель было разорено и опустошено. В 1581 с целью предотвратить запустение имений Иван Грозный ввел заповедные лета — временный запрет крестьянам уходить от своих хозяев в Юрьев день, что способствовало утверждению в России крепостнических отношений. Ливонская война завершилась полной неудачей и потерей исконно русских земель. Объективные итоги царствования Иван Грозный мог увидеть уже при жизни: это был провал всех внутри- и внешнеполитических начинаний. С 1578 царь перестал казнить. Почти в это же время он приказал составить синодики (поминальные списки) казненных и разослать по монастырям вклады на поминовение их душ; в завещании 1579 каялся в содеянном. </a:t>
            </a:r>
          </a:p>
          <a:p>
            <a:pPr algn="l"/>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D795F"/>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5686436" cy="785818"/>
          </a:xfrm>
        </p:spPr>
        <p:txBody>
          <a:bodyPr>
            <a:noAutofit/>
          </a:bodyPr>
          <a:lstStyle/>
          <a:p>
            <a:r>
              <a:rPr lang="ru-RU" sz="2800" dirty="0" smtClean="0">
                <a:solidFill>
                  <a:srgbClr val="231B2D"/>
                </a:solidFill>
              </a:rPr>
              <a:t>Сыновья  и жены Ивана Грозного</a:t>
            </a:r>
            <a:endParaRPr lang="ru-RU" sz="2800" dirty="0">
              <a:solidFill>
                <a:srgbClr val="231B2D"/>
              </a:solidFill>
            </a:endParaRPr>
          </a:p>
        </p:txBody>
      </p:sp>
      <p:pic>
        <p:nvPicPr>
          <p:cNvPr id="5" name="Содержимое 4" descr="ен.jpg"/>
          <p:cNvPicPr>
            <a:picLocks noGrp="1" noChangeAspect="1"/>
          </p:cNvPicPr>
          <p:nvPr>
            <p:ph idx="1"/>
          </p:nvPr>
        </p:nvPicPr>
        <p:blipFill>
          <a:blip r:embed="rId2"/>
          <a:stretch>
            <a:fillRect/>
          </a:stretch>
        </p:blipFill>
        <p:spPr>
          <a:xfrm>
            <a:off x="6429388" y="642918"/>
            <a:ext cx="2500298" cy="3320909"/>
          </a:xfrm>
        </p:spPr>
      </p:pic>
      <p:sp>
        <p:nvSpPr>
          <p:cNvPr id="4" name="Текст 3"/>
          <p:cNvSpPr>
            <a:spLocks noGrp="1"/>
          </p:cNvSpPr>
          <p:nvPr>
            <p:ph type="body" sz="half" idx="2"/>
          </p:nvPr>
        </p:nvSpPr>
        <p:spPr>
          <a:xfrm>
            <a:off x="357158" y="1357298"/>
            <a:ext cx="6143668" cy="4929222"/>
          </a:xfrm>
        </p:spPr>
        <p:txBody>
          <a:bodyPr>
            <a:normAutofit fontScale="92500" lnSpcReduction="10000"/>
          </a:bodyPr>
          <a:lstStyle/>
          <a:p>
            <a:r>
              <a:rPr lang="ru-RU" sz="1800" dirty="0" smtClean="0"/>
              <a:t>9 </a:t>
            </a:r>
            <a:r>
              <a:rPr lang="ru-RU" sz="1800" dirty="0" smtClean="0"/>
              <a:t>ноября 1582 в Александровской слободе, загородной резиденции, царь случайно убил своего сына Ивана Ивановича, попав посохом с железным наконечником ему в висок. Смерть наследника повергла царя в отчаяние, поскольку другой его сын, Федор Иванович, был неспособен управлять страной</a:t>
            </a:r>
            <a:r>
              <a:rPr lang="ru-RU" sz="1800" dirty="0" smtClean="0"/>
              <a:t>.</a:t>
            </a:r>
            <a:endParaRPr lang="ru-RU" sz="1800" dirty="0" smtClean="0"/>
          </a:p>
          <a:p>
            <a:r>
              <a:rPr lang="ru-RU" sz="1800" dirty="0" smtClean="0"/>
              <a:t>Точно неизвестно количество жен Ивана Грозного, но, вероятно, он был женат семь раз. </a:t>
            </a:r>
            <a:r>
              <a:rPr lang="ru-RU" sz="1800" dirty="0" smtClean="0"/>
              <a:t> </a:t>
            </a:r>
            <a:r>
              <a:rPr lang="ru-RU" sz="1800" dirty="0" smtClean="0"/>
              <a:t>У</a:t>
            </a:r>
            <a:r>
              <a:rPr lang="ru-RU" sz="1800" dirty="0" smtClean="0"/>
              <a:t> </a:t>
            </a:r>
            <a:r>
              <a:rPr lang="ru-RU" sz="1800" dirty="0" smtClean="0"/>
              <a:t>него было трое сыновей. От первого брака с Анастасией Захарьиной-Юрьевой родилось два сына, Иван и Федор. Второй женой была дочь кабардинского князя Мария </a:t>
            </a:r>
            <a:r>
              <a:rPr lang="ru-RU" sz="1800" dirty="0" err="1" smtClean="0"/>
              <a:t>Темрюковна</a:t>
            </a:r>
            <a:r>
              <a:rPr lang="ru-RU" sz="1800" dirty="0" smtClean="0"/>
              <a:t>. Третьей — Марфа Собакина, умершая неожиданно через три недели после свадьбы. По церковным правилам жениться более трех раз запрещалось. В мае 1572 был созван церковный собор, чтобы разрешить четвертый брак — с Анной </a:t>
            </a:r>
            <a:r>
              <a:rPr lang="ru-RU" sz="1800" dirty="0" err="1" smtClean="0"/>
              <a:t>Колтовской</a:t>
            </a:r>
            <a:r>
              <a:rPr lang="ru-RU" sz="1800" dirty="0" smtClean="0"/>
              <a:t>. Но в том же году она была пострижена в монахини. Пятой женой стала в 1575 Анна Васильчикова, умершая в 1579, шестой, вероятно, Василиса Мелентьева. Последний брак был заключен осенью 1580 с Марией Нагой. 19 ноября 1582 родился третий сын царя — Дмитрий Иванович, погибший в 1591 в Угличе. </a:t>
            </a:r>
          </a:p>
          <a:p>
            <a:r>
              <a:rPr lang="ru-RU" sz="1800" dirty="0" smtClean="0"/>
              <a:t>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214290"/>
            <a:ext cx="7772400" cy="1470025"/>
          </a:xfrm>
        </p:spPr>
        <p:txBody>
          <a:bodyPr>
            <a:normAutofit/>
          </a:bodyPr>
          <a:lstStyle/>
          <a:p>
            <a:r>
              <a:rPr lang="ru-RU" sz="3200" dirty="0" smtClean="0">
                <a:solidFill>
                  <a:srgbClr val="FFC000"/>
                </a:solidFill>
              </a:rPr>
              <a:t>Наследие Ивана Грозного </a:t>
            </a:r>
            <a:r>
              <a:rPr lang="ru-RU" sz="3200" dirty="0" smtClean="0"/>
              <a:t/>
            </a:r>
            <a:br>
              <a:rPr lang="ru-RU" sz="3200" dirty="0" smtClean="0"/>
            </a:br>
            <a:endParaRPr lang="ru-RU" sz="3200" dirty="0"/>
          </a:p>
        </p:txBody>
      </p:sp>
      <p:sp>
        <p:nvSpPr>
          <p:cNvPr id="3" name="Подзаголовок 2"/>
          <p:cNvSpPr>
            <a:spLocks noGrp="1"/>
          </p:cNvSpPr>
          <p:nvPr>
            <p:ph type="subTitle" idx="1"/>
          </p:nvPr>
        </p:nvSpPr>
        <p:spPr>
          <a:xfrm>
            <a:off x="1214414" y="1500174"/>
            <a:ext cx="6557986" cy="4786346"/>
          </a:xfrm>
        </p:spPr>
        <p:txBody>
          <a:bodyPr>
            <a:normAutofit fontScale="62500" lnSpcReduction="20000"/>
          </a:bodyPr>
          <a:lstStyle/>
          <a:p>
            <a:r>
              <a:rPr lang="ru-RU" dirty="0" smtClean="0"/>
              <a:t> </a:t>
            </a:r>
          </a:p>
          <a:p>
            <a:r>
              <a:rPr lang="ru-RU" sz="4000" dirty="0" smtClean="0"/>
              <a:t>Иван IV вошел в историю не только как тиран. Он был одним из самых образованных людей своего времени, обладал феноменальной памятью, богословской эрудицией. Он автор многочисленных посланий (в т. ч. к Курбскому), музыки и текста службы праздника Владимирской Богоматери, канона Архангелу Михаилу. Царь способствовал организации книгопечатания в Москве и строительству храма Василия Блаженного на Красной площади. А. Л. </a:t>
            </a:r>
            <a:r>
              <a:rPr lang="ru-RU" sz="4000" dirty="0" err="1" smtClean="0"/>
              <a:t>Юрганов</a:t>
            </a:r>
            <a:r>
              <a:rPr lang="ru-RU" sz="4000" dirty="0" smtClean="0"/>
              <a:t>, Энциклопедия Кирилл и </a:t>
            </a:r>
            <a:r>
              <a:rPr lang="ru-RU" sz="4000" dirty="0" err="1" smtClean="0"/>
              <a:t>Мефодий</a:t>
            </a:r>
            <a:r>
              <a:rPr lang="ru-RU" sz="4000" dirty="0" smtClean="0"/>
              <a:t>. </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1072</Words>
  <Application>Microsoft Office PowerPoint</Application>
  <PresentationFormat>Экран (4:3)</PresentationFormat>
  <Paragraphs>32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Иван IV Грозный</vt:lpstr>
      <vt:lpstr>1. Иван IV Грозный 2. Детство Ивана IV 3. Начало правления 4. Опричнина 5. Итоги царствования Ивана IV 6. Сыновья и жены Ивана IV 7.Смерть Ивана IV 8. Наследие Ивана Грозного</vt:lpstr>
      <vt:lpstr>Иван IV Грозный </vt:lpstr>
      <vt:lpstr>Детство Ивана Грозного</vt:lpstr>
      <vt:lpstr>Начало правления Ивана Грозного</vt:lpstr>
      <vt:lpstr>Опричнина</vt:lpstr>
      <vt:lpstr>Итоги царствования ИванаIV </vt:lpstr>
      <vt:lpstr>Сыновья  и жены Ивана Грозного</vt:lpstr>
      <vt:lpstr>Наследие Ивана Грозного  </vt:lpstr>
      <vt:lpstr>Смерть Ивана Грозного</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Иван IV Грозный</dc:title>
  <dc:creator>Лиля</dc:creator>
  <cp:lastModifiedBy>Лиля</cp:lastModifiedBy>
  <cp:revision>35</cp:revision>
  <dcterms:created xsi:type="dcterms:W3CDTF">2011-09-20T15:36:53Z</dcterms:created>
  <dcterms:modified xsi:type="dcterms:W3CDTF">2011-09-26T17:29:58Z</dcterms:modified>
</cp:coreProperties>
</file>