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9F6648-DC24-470C-A3D7-A2F4C5619C4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316D40-4B47-4F7A-8286-DB1658C7E6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49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Основное уравнение молекулярно-кинетической теории идеальных газов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47350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Основное уравнение МКТ связывает макроскопические параметры (</a:t>
            </a:r>
            <a:r>
              <a:rPr lang="ru-RU" b="1" dirty="0"/>
              <a:t>давление, объём, температура</a:t>
            </a:r>
            <a:r>
              <a:rPr lang="ru-RU" dirty="0"/>
              <a:t>) термодинамической системы с микроскопическими (</a:t>
            </a:r>
            <a:r>
              <a:rPr lang="ru-RU" b="1" dirty="0"/>
              <a:t>масса молекул, средняя скорость их движения</a:t>
            </a:r>
            <a:r>
              <a:rPr lang="ru-RU" dirty="0" smtClean="0"/>
              <a:t>).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9722" y="1988840"/>
                <a:ext cx="7704856" cy="4516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</a:pPr>
                <a:r>
                  <a:rPr lang="ru-RU" sz="1600" dirty="0" smtClean="0"/>
                  <a:t>Пусть имеется </a:t>
                </a:r>
                <a:r>
                  <a:rPr lang="en-US" sz="1600" dirty="0"/>
                  <a:t>N</a:t>
                </a:r>
                <a:r>
                  <a:rPr lang="ru-RU" sz="1600" dirty="0"/>
                  <a:t> </a:t>
                </a:r>
                <a:r>
                  <a:rPr lang="ru-RU" sz="1600" dirty="0"/>
                  <a:t>частиц </a:t>
                </a:r>
                <a:r>
                  <a:rPr lang="ru-RU" sz="1600" dirty="0"/>
                  <a:t>массой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600" dirty="0"/>
                  <a:t> </a:t>
                </a:r>
                <a:r>
                  <a:rPr lang="ru-RU" sz="1600" dirty="0"/>
                  <a:t>в некотором кубическом сосуде.</a:t>
                </a:r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Так как молекулы движутся хаотически, то события, состоящие в движении в одном из шести направлений </a:t>
                </a:r>
                <a:r>
                  <a:rPr lang="ru-RU" sz="1600" dirty="0"/>
                  <a:t>пространства,</a:t>
                </a:r>
                <a:r>
                  <a:rPr lang="en-US" sz="1600" dirty="0"/>
                  <a:t> </a:t>
                </a:r>
                <a:r>
                  <a:rPr lang="ru-RU" sz="1600" dirty="0"/>
                  <a:t>совпадающих </a:t>
                </a:r>
                <a:r>
                  <a:rPr lang="ru-RU" sz="1600" dirty="0"/>
                  <a:t>с осями декартовой системы координат, </a:t>
                </a:r>
                <a:r>
                  <a:rPr lang="ru-RU" sz="1600" dirty="0" err="1"/>
                  <a:t>равновероятностны</a:t>
                </a:r>
                <a:r>
                  <a:rPr lang="ru-RU" sz="1600" dirty="0"/>
                  <a:t>.</a:t>
                </a:r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Поэтому, в каждом из этих направлении движется </a:t>
                </a:r>
                <a:r>
                  <a:rPr lang="en-US" sz="1600" dirty="0"/>
                  <a:t>N/6</a:t>
                </a:r>
                <a:r>
                  <a:rPr lang="ru-RU" sz="1600" dirty="0"/>
                  <a:t> </a:t>
                </a:r>
                <a:r>
                  <a:rPr lang="ru-RU" sz="1600" dirty="0"/>
                  <a:t>частиц.</a:t>
                </a:r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Пусть </a:t>
                </a:r>
                <a:r>
                  <a:rPr lang="ru-RU" sz="1600" dirty="0"/>
                  <a:t>все частицы обладают одинаковой скоростью </a:t>
                </a:r>
                <a:r>
                  <a:rPr lang="en-US" sz="1600" i="1" dirty="0">
                    <a:latin typeface="Adobe Caslon Pro Bold" panose="0205070206050A020403" pitchFamily="18" charset="0"/>
                  </a:rPr>
                  <a:t>v</a:t>
                </a:r>
                <a:r>
                  <a:rPr lang="ru-RU" sz="1600" dirty="0"/>
                  <a:t>.</a:t>
                </a:r>
                <a:endParaRPr lang="ru-RU" sz="1600" dirty="0"/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Каждая из частиц, сталкивающихся со стенкой, передаёт ей импульс </a:t>
                </a:r>
                <a:r>
                  <a:rPr lang="en-US" sz="1600" dirty="0" err="1">
                    <a:latin typeface="Symbol" panose="05050102010706020507" pitchFamily="18" charset="2"/>
                  </a:rPr>
                  <a:t>D</a:t>
                </a:r>
                <a:r>
                  <a:rPr lang="en-US" sz="1600" dirty="0" err="1"/>
                  <a:t>p</a:t>
                </a:r>
                <a:r>
                  <a:rPr lang="ru-RU" sz="1600" dirty="0"/>
                  <a:t> </a:t>
                </a:r>
                <a:r>
                  <a:rPr lang="ru-RU" sz="1600" dirty="0"/>
                  <a:t>= </a:t>
                </a:r>
                <a:r>
                  <a:rPr lang="ru-RU" sz="1600" dirty="0"/>
                  <a:t>2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i="1" dirty="0">
                    <a:latin typeface="Adobe Caslon Pro Bold" panose="0205070206050A020403" pitchFamily="18" charset="0"/>
                  </a:rPr>
                  <a:t> </a:t>
                </a:r>
                <a:r>
                  <a:rPr lang="en-US" sz="1600" i="1" dirty="0">
                    <a:latin typeface="Adobe Caslon Pro Bold" panose="0205070206050A020403" pitchFamily="18" charset="0"/>
                  </a:rPr>
                  <a:t>v</a:t>
                </a:r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Если </a:t>
                </a:r>
                <a:r>
                  <a:rPr lang="ru-RU" sz="1600" dirty="0"/>
                  <a:t>площадь стенки </a:t>
                </a:r>
                <a:r>
                  <a:rPr lang="en-US" sz="1600" dirty="0"/>
                  <a:t>S</a:t>
                </a:r>
                <a:r>
                  <a:rPr lang="ru-RU" sz="1600" dirty="0"/>
                  <a:t> </a:t>
                </a:r>
                <a:r>
                  <a:rPr lang="ru-RU" sz="1600" dirty="0"/>
                  <a:t>концентрация - </a:t>
                </a:r>
                <a:r>
                  <a:rPr lang="en-US" sz="1600" dirty="0"/>
                  <a:t>n</a:t>
                </a:r>
                <a:r>
                  <a:rPr lang="ru-RU" sz="1600" dirty="0"/>
                  <a:t> </a:t>
                </a:r>
                <a:r>
                  <a:rPr lang="ru-RU" sz="1600" dirty="0"/>
                  <a:t>то количество частиц, сталкивающихся со стенкой за время </a:t>
                </a:r>
                <a:r>
                  <a:rPr lang="en-US" sz="1600" dirty="0" err="1">
                    <a:latin typeface="Symbol" panose="05050102010706020507" pitchFamily="18" charset="2"/>
                  </a:rPr>
                  <a:t>D</a:t>
                </a:r>
                <a:r>
                  <a:rPr lang="en-US" sz="1600" dirty="0" err="1">
                    <a:latin typeface="Adobe Caslon Pro Bold" panose="0205070206050A020403" pitchFamily="18" charset="0"/>
                  </a:rPr>
                  <a:t>t</a:t>
                </a:r>
                <a:r>
                  <a:rPr lang="en-US" sz="1600" dirty="0"/>
                  <a:t> </a:t>
                </a:r>
                <a:r>
                  <a:rPr lang="ru-RU" sz="1600" dirty="0"/>
                  <a:t>равно</a:t>
                </a:r>
                <a:endParaRPr lang="ru-RU" sz="1600" dirty="0"/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N = </a:t>
                </a:r>
                <a:r>
                  <a:rPr lang="ru-RU" sz="1600" dirty="0" err="1"/>
                  <a:t>nS</a:t>
                </a:r>
                <a:r>
                  <a:rPr lang="en-US" sz="1600" dirty="0" err="1">
                    <a:latin typeface="Symbol" panose="05050102010706020507" pitchFamily="18" charset="2"/>
                  </a:rPr>
                  <a:t>D</a:t>
                </a:r>
                <a:r>
                  <a:rPr lang="en-US" sz="1600" dirty="0" err="1">
                    <a:latin typeface="Adobe Caslon Pro Bold" panose="0205070206050A020403" pitchFamily="18" charset="0"/>
                  </a:rPr>
                  <a:t>t</a:t>
                </a:r>
                <a:r>
                  <a:rPr lang="en-US" sz="1600" dirty="0">
                    <a:latin typeface="Adobe Caslon Pro Bold" panose="0205070206050A020403" pitchFamily="18" charset="0"/>
                  </a:rPr>
                  <a:t> </a:t>
                </a:r>
                <a:r>
                  <a:rPr lang="en-US" sz="1600" i="1" dirty="0">
                    <a:latin typeface="Adobe Caslon Pro Bold" panose="0205070206050A020403" pitchFamily="18" charset="0"/>
                  </a:rPr>
                  <a:t>v</a:t>
                </a:r>
                <a:r>
                  <a:rPr lang="en-US" sz="1600" i="1" dirty="0"/>
                  <a:t>/6</a:t>
                </a:r>
                <a:endParaRPr lang="ru-RU" sz="1600" dirty="0"/>
              </a:p>
              <a:p>
                <a:pPr>
                  <a:lnSpc>
                    <a:spcPts val="2300"/>
                  </a:lnSpc>
                </a:pPr>
                <a:r>
                  <a:rPr lang="ru-RU" sz="1600" dirty="0"/>
                  <a:t>Так </a:t>
                </a:r>
                <a:r>
                  <a:rPr lang="ru-RU" sz="1600" dirty="0"/>
                  <a:t>как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1600" dirty="0"/>
                  <a:t>, </a:t>
                </a:r>
                <a:r>
                  <a:rPr lang="ru-RU" sz="1600" dirty="0"/>
                  <a:t>а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ru-RU" sz="1600" dirty="0"/>
                  <a:t> - суммарная сила взаимодействия частиц со стенкой, то подставив соответствующие </a:t>
                </a:r>
                <a:r>
                  <a:rPr lang="ru-RU" sz="1600" dirty="0"/>
                  <a:t>значения</a:t>
                </a:r>
                <a:r>
                  <a:rPr lang="en-US" sz="1600" dirty="0"/>
                  <a:t> </a:t>
                </a:r>
                <a:r>
                  <a:rPr lang="ru-RU" sz="1600" dirty="0" smtClean="0"/>
                  <a:t>получим</a:t>
                </a:r>
              </a:p>
              <a:p>
                <a:pPr>
                  <a:lnSpc>
                    <a:spcPts val="2300"/>
                  </a:lnSpc>
                </a:pPr>
                <a:endParaRPr lang="ru-RU" sz="1600" dirty="0"/>
              </a:p>
              <a:p>
                <a:pPr>
                  <a:lnSpc>
                    <a:spcPts val="23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u-RU" sz="1600" i="1">
                          <a:latin typeface="Cambria Math" panose="02040503050406030204" pitchFamily="18" charset="0"/>
                        </a:rPr>
                        <m:t>так как </m:t>
                      </m:r>
                      <m:acc>
                        <m:accPr>
                          <m:chr m:val="⃗"/>
                          <m:ctrlPr>
                            <a:rPr lang="ru-RU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u-RU" sz="1600" b="0" i="1" smtClean="0">
                          <a:latin typeface="Cambria Math" panose="02040503050406030204" pitchFamily="18" charset="0"/>
                        </a:rPr>
                        <m:t>то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2" y="1988840"/>
                <a:ext cx="7704856" cy="4516621"/>
              </a:xfrm>
              <a:prstGeom prst="rect">
                <a:avLst/>
              </a:prstGeom>
              <a:blipFill rotWithShape="0">
                <a:blip r:embed="rId2"/>
                <a:stretch>
                  <a:fillRect l="-396" r="-237" b="-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17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Релятивистский закон сложения скоростей. </a:t>
            </a:r>
            <a:endParaRPr lang="ru-RU" dirty="0" smtClean="0"/>
          </a:p>
          <a:p>
            <a:r>
              <a:rPr lang="ru-RU" dirty="0" smtClean="0"/>
              <a:t>Интервал </a:t>
            </a:r>
            <a:r>
              <a:rPr lang="ru-RU" dirty="0"/>
              <a:t>между событиями.</a:t>
            </a:r>
          </a:p>
          <a:p>
            <a:r>
              <a:rPr lang="ru-RU" dirty="0"/>
              <a:t>Релятивистское выражение для импульса. </a:t>
            </a:r>
            <a:endParaRPr lang="ru-RU" dirty="0" smtClean="0"/>
          </a:p>
          <a:p>
            <a:r>
              <a:rPr lang="ru-RU" dirty="0" smtClean="0"/>
              <a:t>Основной </a:t>
            </a:r>
            <a:r>
              <a:rPr lang="ru-RU" dirty="0"/>
              <a:t>закон </a:t>
            </a:r>
            <a:r>
              <a:rPr lang="ru-RU" dirty="0" smtClean="0"/>
              <a:t>релятивистской динамики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/>
              <a:t>взаимосвязи массы и энергии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Основы молекулярной</a:t>
            </a:r>
            <a:r>
              <a:rPr lang="en-US" dirty="0" smtClean="0"/>
              <a:t> </a:t>
            </a:r>
            <a:r>
              <a:rPr lang="ru-RU" dirty="0" smtClean="0"/>
              <a:t>физики</a:t>
            </a:r>
            <a:r>
              <a:rPr lang="ru-RU" dirty="0"/>
              <a:t>. Статистический и термодинамический методы исследования.</a:t>
            </a:r>
          </a:p>
          <a:p>
            <a:r>
              <a:rPr lang="ru-RU" dirty="0"/>
              <a:t>Параметры состояния вещества. Уравнение состояния идеального газа.</a:t>
            </a:r>
          </a:p>
          <a:p>
            <a:r>
              <a:rPr lang="ru-RU" dirty="0"/>
              <a:t>Основное уравнение молекулярно-кинетической теории идеальных газов.</a:t>
            </a:r>
          </a:p>
        </p:txBody>
      </p:sp>
    </p:spTree>
    <p:extLst>
      <p:ext uri="{BB962C8B-B14F-4D97-AF65-F5344CB8AC3E}">
        <p14:creationId xmlns:p14="http://schemas.microsoft.com/office/powerpoint/2010/main" val="554806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Релятивистский закон сложения скоростей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493" y="2323652"/>
                <a:ext cx="2376380" cy="3508977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3" y="2323652"/>
                <a:ext cx="2376380" cy="350897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852292" cy="262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38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Интервал между событиями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348880"/>
                <a:ext cx="8460432" cy="350897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348880"/>
                <a:ext cx="8460432" cy="350897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48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Релятивистское выражение для импульса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73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Основной закон релятивистской динамики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35043" y="2323652"/>
                <a:ext cx="6777317" cy="350897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5043" y="2323652"/>
                <a:ext cx="6777317" cy="350897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94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Закон взаимосвязи массы и энергии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Статистический и термодинамический 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Молекулярная физика </a:t>
            </a:r>
            <a:r>
              <a:rPr lang="ru-RU" dirty="0"/>
              <a:t>— раздел физики, изучающий строение и свойства вещества исходя из молекулярно-кинетических представлений, основывающихся на том, что все тела состоят из молекул, находящихся в непрерывном хаотическом движении.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988840"/>
            <a:ext cx="79351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Процессы, изучаемые молекулярной физикой, являются результатом совокупного действия огромного числа молекул. Законы поведения огромного числа молекул, являясь статистическими закономерностями, изучаются с помощью </a:t>
            </a:r>
            <a:r>
              <a:rPr lang="ru-RU" sz="2400" u="sng" dirty="0">
                <a:solidFill>
                  <a:srgbClr val="FF0000"/>
                </a:solidFill>
              </a:rPr>
              <a:t>статистического метода</a:t>
            </a:r>
            <a:r>
              <a:rPr lang="ru-RU" sz="2400" dirty="0"/>
              <a:t>. Этот метод основан на том, что свойства макроскопической системы в конеч­ном счете определяются свойствами частиц системы, особенностями их движения и усредненными значениями динамических характеристик этих частиц (скорости, энер­гии и т. д.).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527" y="2554646"/>
            <a:ext cx="84232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Термодинамика</a:t>
            </a:r>
            <a:r>
              <a:rPr lang="ru-RU" sz="2400" dirty="0"/>
              <a:t> — раздел физики, изучающий общие свойства макроскопических систем, находящихся в состоянии термодинамического равновесия, и процессы перехо­да между этими состояниями. Термодинамика не рассматривает микропроцессы, кото­рые лежат в основе этих превращений. Этим </a:t>
            </a:r>
            <a:r>
              <a:rPr lang="ru-RU" sz="2400" b="1" dirty="0"/>
              <a:t>термодинамический метод </a:t>
            </a:r>
            <a:r>
              <a:rPr lang="ru-RU" sz="2400" dirty="0"/>
              <a:t>отличается от </a:t>
            </a:r>
            <a:r>
              <a:rPr lang="ru-RU" sz="2400" b="1" dirty="0"/>
              <a:t>статистического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67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Параметры состояния вещества. Уравнение состояния идеального газа</a:t>
            </a:r>
            <a:r>
              <a:rPr lang="ru-RU" dirty="0" smtClean="0"/>
              <a:t>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ru-RU" dirty="0" smtClean="0"/>
                  <a:t>Давление </a:t>
                </a:r>
                <a:r>
                  <a:rPr lang="ru-RU" dirty="0"/>
                  <a:t>(p) — физическая величина, численно равная силе F, действующей на единицу площади поверхности S перпендикулярно этой поверхности</a:t>
                </a:r>
                <a:r>
                  <a:rPr lang="ru-RU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ru-RU" dirty="0" smtClean="0"/>
                  <a:t>Молярный </a:t>
                </a:r>
                <a:r>
                  <a:rPr lang="ru-RU" dirty="0"/>
                  <a:t>объём — объём одного моль вещества, величина, получающаяся от деления молярной массы на плотность. Характеризует плотность упаковки молекул.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57" b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3717032"/>
            <a:ext cx="2975248" cy="2688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2060848"/>
            <a:ext cx="8388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Температура </a:t>
            </a:r>
            <a:r>
              <a:rPr lang="ru-RU" sz="2400" dirty="0"/>
              <a:t>(от лат. </a:t>
            </a:r>
            <a:r>
              <a:rPr lang="ru-RU" sz="2400" dirty="0" err="1"/>
              <a:t>temperatura</a:t>
            </a:r>
            <a:r>
              <a:rPr lang="ru-RU" sz="2400" dirty="0"/>
              <a:t> — надлежащее смешение, нормальное состояние) — скалярная физическая величина, характеризующая состояние термодинамического равновесия макроскопической системы. Температура всех частей системы, находящейся в равновесии, одинакова. Если система не находится в равновесии, то между её частями, имеющими различную температуру, происходит теплопередача (переход энергии от более нагретых частей системы к менее нагретым), приводящая к выравниванию температур в системе.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92984" y="2709608"/>
                <a:ext cx="6078331" cy="201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 smtClean="0"/>
                  <a:t> - </a:t>
                </a:r>
                <a:r>
                  <a:rPr lang="ru-RU" sz="2400" dirty="0"/>
                  <a:t>универсальная газовая </a:t>
                </a:r>
                <a:r>
                  <a:rPr lang="ru-RU" sz="2400" dirty="0" smtClean="0"/>
                  <a:t>постоянная</a:t>
                </a:r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𝑝𝑉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𝑅𝑇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984" y="2709608"/>
                <a:ext cx="6078331" cy="2014847"/>
              </a:xfrm>
              <a:prstGeom prst="rect">
                <a:avLst/>
              </a:prstGeom>
              <a:blipFill rotWithShape="0">
                <a:blip r:embed="rId4"/>
                <a:stretch>
                  <a:fillRect l="-301" r="-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731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6" grpId="0"/>
      <p:bldP spid="6" grpId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211</TotalTime>
  <Words>383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Adobe Caslon Pro Bold</vt:lpstr>
      <vt:lpstr>Cambria Math</vt:lpstr>
      <vt:lpstr>Century Gothic</vt:lpstr>
      <vt:lpstr>Symbol</vt:lpstr>
      <vt:lpstr>Wingdings 2</vt:lpstr>
      <vt:lpstr>Остин</vt:lpstr>
      <vt:lpstr>Лекция №9</vt:lpstr>
      <vt:lpstr>План Лекции</vt:lpstr>
      <vt:lpstr>Релятивистский закон сложения скоростей</vt:lpstr>
      <vt:lpstr>Интервал между событиями</vt:lpstr>
      <vt:lpstr>Релятивистское выражение для импульса</vt:lpstr>
      <vt:lpstr>Основной закон релятивистской динамики</vt:lpstr>
      <vt:lpstr>Закон взаимосвязи массы и энергии</vt:lpstr>
      <vt:lpstr>Статистический и термодинамический методы исследования</vt:lpstr>
      <vt:lpstr>Параметры состояния вещества. Уравнение состояния идеального газа.</vt:lpstr>
      <vt:lpstr>Основное уравнение молекулярно-кинетической теории идеальных газов.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</dc:title>
  <dc:creator>Илья</dc:creator>
  <cp:lastModifiedBy>Илья Севастьянов</cp:lastModifiedBy>
  <cp:revision>19</cp:revision>
  <dcterms:created xsi:type="dcterms:W3CDTF">2011-10-17T15:24:17Z</dcterms:created>
  <dcterms:modified xsi:type="dcterms:W3CDTF">2013-11-17T15:05:07Z</dcterms:modified>
</cp:coreProperties>
</file>