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60648"/>
            <a:ext cx="8352928" cy="633670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Шум — беспорядочные колебания различной физической природы, отличающиеся сложностью временной и спектральной структуры. Первоначально слово шум относилось исключительно к звуковым колебаниям, однако в современной науке оно было распространено и на другие виды колебаний (радио-, электричество).</a:t>
            </a:r>
          </a:p>
          <a:p>
            <a:r>
              <a:rPr lang="ru-RU" dirty="0" smtClean="0"/>
              <a:t>Шум — совокупность апериодических звуков различной интенсивности и частоты. С физиологической точки зрения шум — это всякий неблагоприятный воспринимаемый звук.</a:t>
            </a:r>
          </a:p>
          <a:p>
            <a:r>
              <a:rPr lang="ru-RU" dirty="0" smtClean="0"/>
              <a:t>Акустический шум- случайные механические колебания звукового диапазона в твердых, жидких и газообразных средах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D:\Documents and Settings\User\Рабочий стол\4e0b13e071a2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5436096" cy="3456384"/>
          </a:xfrm>
          <a:prstGeom prst="rect">
            <a:avLst/>
          </a:prstGeom>
          <a:noFill/>
        </p:spPr>
      </p:pic>
      <p:pic>
        <p:nvPicPr>
          <p:cNvPr id="9219" name="Picture 3" descr="D:\Documents and Settings\User\Рабочий стол\20134810303070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9" y="-192087"/>
            <a:ext cx="3779912" cy="4197152"/>
          </a:xfrm>
          <a:prstGeom prst="rect">
            <a:avLst/>
          </a:prstGeom>
          <a:noFill/>
        </p:spPr>
      </p:pic>
      <p:pic>
        <p:nvPicPr>
          <p:cNvPr id="9220" name="Picture 4" descr="D:\Documents and Settings\User\Рабочий стол\27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861048"/>
            <a:ext cx="5004048" cy="2996952"/>
          </a:xfrm>
          <a:prstGeom prst="rect">
            <a:avLst/>
          </a:prstGeom>
          <a:noFill/>
        </p:spPr>
      </p:pic>
      <p:pic>
        <p:nvPicPr>
          <p:cNvPr id="9221" name="Picture 5" descr="D:\Documents and Settings\User\Рабочий стол\11218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10250" y="3905672"/>
            <a:ext cx="3082230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8641"/>
            <a:ext cx="8229600" cy="187220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Для количественной оценки шума используют усредненные параметры, определяемыми на основании статистических законов. Для измерения характеристик шума применяются </a:t>
            </a:r>
            <a:r>
              <a:rPr lang="ru-RU" dirty="0" err="1" smtClean="0"/>
              <a:t>шумомеры</a:t>
            </a:r>
            <a:r>
              <a:rPr lang="ru-RU" dirty="0" smtClean="0"/>
              <a:t>, частотные анализаторы, коррелометры и др.</a:t>
            </a:r>
          </a:p>
          <a:p>
            <a:endParaRPr lang="ru-RU" dirty="0"/>
          </a:p>
        </p:txBody>
      </p:sp>
      <p:pic>
        <p:nvPicPr>
          <p:cNvPr id="1026" name="Picture 2" descr="D:\Documents and Settings\User\Рабочий стол\octava101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132856"/>
            <a:ext cx="2578100" cy="3644900"/>
          </a:xfrm>
          <a:prstGeom prst="rect">
            <a:avLst/>
          </a:prstGeom>
          <a:noFill/>
        </p:spPr>
      </p:pic>
      <p:pic>
        <p:nvPicPr>
          <p:cNvPr id="1027" name="Picture 3" descr="D:\Documents and Settings\User\Рабочий стол\7c6710e4051b63b4b99be2dafc2beb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2060848"/>
            <a:ext cx="4824536" cy="1885950"/>
          </a:xfrm>
          <a:prstGeom prst="rect">
            <a:avLst/>
          </a:prstGeom>
          <a:noFill/>
        </p:spPr>
      </p:pic>
      <p:pic>
        <p:nvPicPr>
          <p:cNvPr id="1028" name="Picture 4" descr="D:\Documents and Settings\User\Рабочий стол\p1_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3861048"/>
            <a:ext cx="5265042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3933056"/>
            <a:ext cx="4608512" cy="2924944"/>
          </a:xfrm>
        </p:spPr>
        <p:txBody>
          <a:bodyPr>
            <a:normAutofit/>
          </a:bodyPr>
          <a:lstStyle/>
          <a:p>
            <a:r>
              <a:rPr lang="ru-RU" sz="1800" dirty="0" err="1" smtClean="0"/>
              <a:t>Шумомер</a:t>
            </a:r>
            <a:r>
              <a:rPr lang="ru-RU" sz="1800" dirty="0" smtClean="0"/>
              <a:t>: ВШВ-003, RFT 00024, RFT 00017 (с поверкой), портативный </a:t>
            </a:r>
            <a:r>
              <a:rPr lang="ru-RU" sz="1800" dirty="0" err="1" smtClean="0"/>
              <a:t>шумомер</a:t>
            </a:r>
            <a:r>
              <a:rPr lang="ru-RU" sz="1800" dirty="0" smtClean="0"/>
              <a:t> ШМ-1-М1 (с поверкой); капсюль микрофонный (микрофон) М-101</a:t>
            </a:r>
            <a:endParaRPr lang="ru-RU" sz="1800" dirty="0"/>
          </a:p>
        </p:txBody>
      </p:sp>
      <p:pic>
        <p:nvPicPr>
          <p:cNvPr id="2050" name="Picture 2" descr="D:\Documents and Settings\User\Рабочий стол\20403-Шумомер-ВШВ-003-jpg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762501" cy="3971925"/>
          </a:xfrm>
          <a:prstGeom prst="rect">
            <a:avLst/>
          </a:prstGeom>
          <a:noFill/>
        </p:spPr>
      </p:pic>
      <p:pic>
        <p:nvPicPr>
          <p:cNvPr id="2051" name="Picture 3" descr="D:\Documents and Settings\User\Рабочий стол\shop_items_catalog_image389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"/>
            <a:ext cx="4355976" cy="393305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148064" y="4221088"/>
            <a:ext cx="32678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Шумомер</a:t>
            </a:r>
            <a:r>
              <a:rPr lang="ru-RU" dirty="0" smtClean="0"/>
              <a:t> электронный </a:t>
            </a:r>
            <a:r>
              <a:rPr lang="en-US" dirty="0" smtClean="0"/>
              <a:t>SM 150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D:\Documents and Settings\User\Рабочий стол\9103_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355976" cy="407707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4077072"/>
            <a:ext cx="413995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Willtek</a:t>
            </a:r>
            <a:r>
              <a:rPr lang="ru-RU" dirty="0" smtClean="0"/>
              <a:t> 9103 - Портативный анализатор спектра </a:t>
            </a:r>
          </a:p>
          <a:p>
            <a:r>
              <a:rPr lang="ru-RU" dirty="0" smtClean="0"/>
              <a:t> Частотный диапазон:  от 100 кГц до 7,5 ГГц, динамический диапазон: &gt; 70 дБ, отображаемый уровень среднего значения шума (DANL): -123 </a:t>
            </a:r>
            <a:r>
              <a:rPr lang="ru-RU" dirty="0" err="1" smtClean="0"/>
              <a:t>дБмВт</a:t>
            </a:r>
            <a:r>
              <a:rPr lang="ru-RU" dirty="0" smtClean="0"/>
              <a:t>, разрешение полосы пропускания: от 100 Гц до 1 МГц, ширина полосы частот видеосигнала: от 10 Гц до 1 МГц.</a:t>
            </a:r>
            <a:endParaRPr lang="ru-RU" dirty="0"/>
          </a:p>
        </p:txBody>
      </p:sp>
      <p:pic>
        <p:nvPicPr>
          <p:cNvPr id="3075" name="Picture 3" descr="D:\Documents and Settings\User\Рабочий стол\protek_783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190500"/>
            <a:ext cx="4716016" cy="338251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283968" y="344168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Портативный анализатор спектра </a:t>
            </a:r>
            <a:r>
              <a:rPr lang="ru-RU" dirty="0" err="1" smtClean="0"/>
              <a:t>Protek</a:t>
            </a:r>
            <a:r>
              <a:rPr lang="ru-RU" dirty="0" smtClean="0"/>
              <a:t> 7830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Анализатор спектра </a:t>
            </a:r>
            <a:r>
              <a:rPr lang="ru-RU" dirty="0" err="1" smtClean="0"/>
              <a:t>Protek</a:t>
            </a:r>
            <a:r>
              <a:rPr lang="ru-RU" dirty="0" smtClean="0"/>
              <a:t> 7830 предназначен для тестирования, установки и обслуживания беспроводных телекоммуникационных систем, кабельных систем, спутниковых антенн, систем радиочастотной идентификации, перехвата, детектирование скрытых камер наблюдения и </a:t>
            </a:r>
            <a:r>
              <a:rPr lang="ru-RU" dirty="0" err="1" smtClean="0"/>
              <a:t>др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374441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Для измерения акустического шума применяют из­мерительные микрофоны. Микрофон - электроакустиче­ский преобразователь, с помощью которого акустиче­ские колебания в воздушной среде преобразуют в элек­трический сигнал. Микрофон — устройство, позволяющее преобразовывать звуковое давление в электрический сигнал и служащее первичным преобразователем в цепочке звукозаписывающего тракта. Микрофон является датчиком относительного (дифференциального) давления в газах. </a:t>
            </a:r>
          </a:p>
          <a:p>
            <a:endParaRPr lang="ru-RU" dirty="0"/>
          </a:p>
        </p:txBody>
      </p:sp>
      <p:pic>
        <p:nvPicPr>
          <p:cNvPr id="4098" name="Picture 2" descr="D:\Documents and Settings\User\Рабочий стол\mikrofon_mai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77072"/>
            <a:ext cx="8352928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5976" y="4941168"/>
            <a:ext cx="4341168" cy="4525963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Приложение на телефон для измерения шума</a:t>
            </a:r>
            <a:endParaRPr lang="ru-RU" sz="1800" dirty="0"/>
          </a:p>
        </p:txBody>
      </p:sp>
      <p:pic>
        <p:nvPicPr>
          <p:cNvPr id="5122" name="Picture 2" descr="D:\Documents and Settings\User\Рабочий стол\141330734334_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3816424" cy="3744416"/>
          </a:xfrm>
          <a:prstGeom prst="rect">
            <a:avLst/>
          </a:prstGeom>
          <a:noFill/>
        </p:spPr>
      </p:pic>
      <p:pic>
        <p:nvPicPr>
          <p:cNvPr id="5123" name="Picture 3" descr="D:\Documents and Settings\User\Рабочий стол\1228733842_a1b0b30788a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0"/>
            <a:ext cx="4644008" cy="457200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4221088"/>
            <a:ext cx="3563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Ассистент SA (авто). Измеритель уровня шума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9"/>
            <a:ext cx="8229600" cy="36004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Для быстрого измерения уровня шума предназначе­ны миниатюрные </a:t>
            </a:r>
            <a:r>
              <a:rPr lang="ru-RU" dirty="0" err="1" smtClean="0"/>
              <a:t>шумомеры</a:t>
            </a:r>
            <a:r>
              <a:rPr lang="ru-RU" dirty="0" smtClean="0"/>
              <a:t>. Схемные решения миниа­тюрных </a:t>
            </a:r>
            <a:r>
              <a:rPr lang="ru-RU" dirty="0" err="1" smtClean="0"/>
              <a:t>шумомеров</a:t>
            </a:r>
            <a:r>
              <a:rPr lang="ru-RU" dirty="0" smtClean="0"/>
              <a:t> отличаются корректирующей харак­теристикой и запоминающими схемами. Их используют с конденсаторными и пьезоэлектрическими микрофон­ными капсулами.</a:t>
            </a:r>
          </a:p>
          <a:p>
            <a:r>
              <a:rPr lang="ru-RU" dirty="0" err="1" smtClean="0"/>
              <a:t>Шумомер</a:t>
            </a:r>
            <a:r>
              <a:rPr lang="ru-RU" dirty="0" smtClean="0"/>
              <a:t> — прибор для объективного измерения уровня звука.</a:t>
            </a:r>
          </a:p>
          <a:p>
            <a:endParaRPr lang="ru-RU" dirty="0"/>
          </a:p>
        </p:txBody>
      </p:sp>
      <p:pic>
        <p:nvPicPr>
          <p:cNvPr id="6146" name="Picture 2" descr="D:\Documents and Settings\User\Рабочий стол\oktava-101a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933056"/>
            <a:ext cx="1905000" cy="2695575"/>
          </a:xfrm>
          <a:prstGeom prst="rect">
            <a:avLst/>
          </a:prstGeom>
          <a:noFill/>
        </p:spPr>
      </p:pic>
      <p:pic>
        <p:nvPicPr>
          <p:cNvPr id="6147" name="Picture 3" descr="D:\Documents and Settings\User\Рабочий стол\octava101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822625"/>
            <a:ext cx="2578100" cy="25587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 descr="D:\Documents and Settings\User\Рабочий стол\oktava-101a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6672"/>
            <a:ext cx="3672408" cy="269557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5536" y="3501008"/>
            <a:ext cx="33661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Шумомер-анализатор</a:t>
            </a:r>
            <a:r>
              <a:rPr lang="ru-RU" b="1" dirty="0" smtClean="0"/>
              <a:t> спектра ОКТАВА-101 </a:t>
            </a:r>
            <a:r>
              <a:rPr lang="en-US" b="1" dirty="0" smtClean="0"/>
              <a:t>AM</a:t>
            </a:r>
            <a:endParaRPr lang="ru-RU" b="1" dirty="0"/>
          </a:p>
        </p:txBody>
      </p:sp>
      <p:pic>
        <p:nvPicPr>
          <p:cNvPr id="7171" name="Picture 3" descr="D:\Documents and Settings\User\Рабочий стол\ltshumomer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88640"/>
            <a:ext cx="4602237" cy="375029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860032" y="4365104"/>
            <a:ext cx="3372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 smtClean="0"/>
              <a:t>Шумомер</a:t>
            </a:r>
            <a:r>
              <a:rPr lang="ru-RU" b="1" dirty="0" smtClean="0"/>
              <a:t> </a:t>
            </a:r>
            <a:r>
              <a:rPr lang="en-US" b="1" dirty="0" smtClean="0"/>
              <a:t>PCE-322 A. </a:t>
            </a:r>
            <a:r>
              <a:rPr lang="ru-RU" b="1" dirty="0" err="1" smtClean="0"/>
              <a:t>ТехноКом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 descr="D:\Documents and Settings\User\Рабочий стол\pce-322a-tripode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3816424" cy="309634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11560" y="4077072"/>
            <a:ext cx="3060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 smtClean="0"/>
              <a:t>Шумомер</a:t>
            </a:r>
            <a:r>
              <a:rPr lang="ru-RU" b="1" dirty="0" smtClean="0"/>
              <a:t> класс 2 </a:t>
            </a:r>
            <a:r>
              <a:rPr lang="en-US" b="1" dirty="0" smtClean="0"/>
              <a:t>HOFMANN</a:t>
            </a:r>
            <a:endParaRPr lang="ru-RU" b="1" dirty="0"/>
          </a:p>
        </p:txBody>
      </p:sp>
      <p:pic>
        <p:nvPicPr>
          <p:cNvPr id="8195" name="Picture 3" descr="D:\Documents and Settings\User\Рабочий стол\ASSISTENT_SI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9" y="260648"/>
            <a:ext cx="4860032" cy="403244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355976" y="501317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err="1" smtClean="0"/>
              <a:t>Шумомер</a:t>
            </a:r>
            <a:r>
              <a:rPr lang="ru-RU" b="1" dirty="0" smtClean="0"/>
              <a:t>, анализатор спектра 1-го класса точности АССИСТЕНТ SIU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364</Words>
  <Application>Microsoft Office PowerPoint</Application>
  <PresentationFormat>Экран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7</cp:revision>
  <dcterms:modified xsi:type="dcterms:W3CDTF">2014-03-28T19:35:50Z</dcterms:modified>
</cp:coreProperties>
</file>