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549" y="802298"/>
            <a:ext cx="924530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Разработка мобильных приложений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Основы разработки </a:t>
            </a:r>
            <a:r>
              <a:rPr lang="ru-RU" b="1" dirty="0" smtClean="0"/>
              <a:t>интерфейсов</a:t>
            </a:r>
          </a:p>
          <a:p>
            <a:pPr marL="0" lvl="1">
              <a:spcBef>
                <a:spcPts val="1000"/>
              </a:spcBef>
            </a:pPr>
            <a:r>
              <a:rPr lang="en-US" sz="1300" dirty="0">
                <a:solidFill>
                  <a:srgbClr val="FF0000"/>
                </a:solidFill>
              </a:rPr>
              <a:t>http://www.myshared.ru/slide/831248</a:t>
            </a:r>
            <a:endParaRPr lang="ru-RU" sz="1300" dirty="0">
              <a:solidFill>
                <a:srgbClr val="FF0000"/>
              </a:solidFill>
            </a:endParaRP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0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488" y="0"/>
            <a:ext cx="88307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Строительные блоки визуального </a:t>
            </a:r>
            <a:r>
              <a:rPr lang="ru-RU" sz="3600" b="1" dirty="0" smtClean="0"/>
              <a:t>дизайна</a:t>
            </a:r>
          </a:p>
          <a:p>
            <a:pPr algn="ctr"/>
            <a:r>
              <a:rPr lang="ru-RU" sz="3600" dirty="0" smtClean="0"/>
              <a:t>Направление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24037" y="2165684"/>
            <a:ext cx="10077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Рекомендуется использовать как вторичный элемент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«Естественное» направление для европейца – слева направо и сверху вниз, но не во всех странах это так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389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1868" y="0"/>
            <a:ext cx="88307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Строительные блоки визуального </a:t>
            </a:r>
            <a:r>
              <a:rPr lang="ru-RU" sz="3600" b="1" dirty="0" smtClean="0"/>
              <a:t>дизайна</a:t>
            </a:r>
          </a:p>
          <a:p>
            <a:pPr algn="ctr"/>
            <a:r>
              <a:rPr lang="ru-RU" sz="3600" dirty="0" smtClean="0"/>
              <a:t>Текстура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0888" y="1771048"/>
            <a:ext cx="6689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Засечки и выпуклости на элементах пользовательского интерфейса обычно указывают, что элементы можно перетаскивать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Фаски и тени у кнопки обычно усиливают ощущение, что ее можно нажать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561" y="1771048"/>
            <a:ext cx="4811779" cy="36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5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0742" y="0"/>
            <a:ext cx="88307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Строительные блоки визуального </a:t>
            </a:r>
            <a:r>
              <a:rPr lang="ru-RU" sz="3600" b="1" dirty="0" smtClean="0"/>
              <a:t>дизайна</a:t>
            </a:r>
          </a:p>
          <a:p>
            <a:pPr algn="ctr"/>
            <a:r>
              <a:rPr lang="ru-RU" sz="3600" dirty="0" smtClean="0"/>
              <a:t>Расположение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1381" y="1588168"/>
            <a:ext cx="7748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Используется для передачи иерархии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Средство создание отношений для объектов реального мира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Расположение элементов мобильного приложения зависит от типа и способа удержания устройства, а также от выбранной ориентации экрана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75" y="1703672"/>
            <a:ext cx="3881972" cy="31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7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764" y="375385"/>
            <a:ext cx="11396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Элементы управления и дизайн навигации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2387" y="1814674"/>
            <a:ext cx="11319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Элементы управления – это доступные для манипулирования самодостаточные экранные объекты, посредством которого люди взаимодействуют с цифровыми продуктами</a:t>
            </a:r>
          </a:p>
          <a:p>
            <a:r>
              <a:rPr lang="ru-RU" sz="2800" dirty="0" smtClean="0"/>
              <a:t> </a:t>
            </a:r>
            <a:r>
              <a:rPr lang="en-US" sz="2800" dirty="0" smtClean="0"/>
              <a:t>Controls/widget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ru-RU" sz="2800" dirty="0" smtClean="0"/>
              <a:t>сокращение от </a:t>
            </a:r>
            <a:r>
              <a:rPr lang="en-US" sz="2800" dirty="0" smtClean="0"/>
              <a:t>Windows gadgets – </a:t>
            </a:r>
            <a:r>
              <a:rPr lang="ru-RU" sz="2800" dirty="0" smtClean="0"/>
              <a:t>оконные приспособления</a:t>
            </a:r>
            <a:r>
              <a:rPr lang="en-US" sz="2800" dirty="0" smtClean="0"/>
              <a:t>)</a:t>
            </a:r>
            <a:r>
              <a:rPr lang="ru-RU" sz="2800" dirty="0" smtClean="0"/>
              <a:t> – это базовые строительные блоки графического пользовательского интерфейса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443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764" y="115504"/>
            <a:ext cx="1084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Классификация элементов управления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32" y="867112"/>
            <a:ext cx="7841407" cy="55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061" y="-48126"/>
            <a:ext cx="727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Командные элементы управления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258" y="1732547"/>
            <a:ext cx="6371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Немедленно выполняют действия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Чато</a:t>
            </a:r>
            <a:r>
              <a:rPr lang="ru-RU" sz="2800" dirty="0" smtClean="0"/>
              <a:t> особым образом выделяются кнопки по умолчанию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Рекомендуется изменять вил нажатой кнопки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806" y="1067543"/>
            <a:ext cx="5411647" cy="46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107" y="0"/>
            <a:ext cx="359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Кнопки значки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15" y="858087"/>
            <a:ext cx="2933700" cy="97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4678" y="2475968"/>
            <a:ext cx="8787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Кнопки помещенные на панель инструмента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Постоянно на виду и легко запоминаются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Простое взаимодействие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Осторожно. Неоднозначные пиктограммы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348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703" y="0"/>
            <a:ext cx="503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Текстовые гиперссылки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9764" y="1559292"/>
            <a:ext cx="11194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Распространенный инструмент навигации на сайтах</a:t>
            </a:r>
          </a:p>
          <a:p>
            <a:r>
              <a:rPr lang="ru-RU" sz="2800" dirty="0" smtClean="0"/>
              <a:t>Плохо применим при работе с мобильными устройствами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03" y="3468454"/>
            <a:ext cx="75342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1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17" y="0"/>
            <a:ext cx="674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Элемент управления выбором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5385" y="1270535"/>
            <a:ext cx="11502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Позволяет пользователю выбрать из группы допустимых элементов тот, с которым будет совершено действие</a:t>
            </a:r>
          </a:p>
          <a:p>
            <a:endParaRPr lang="ru-RU" sz="2800" dirty="0"/>
          </a:p>
          <a:p>
            <a:r>
              <a:rPr lang="ru-RU" sz="2800" dirty="0" smtClean="0"/>
              <a:t>Применяются также для </a:t>
            </a:r>
            <a:r>
              <a:rPr lang="ru-RU" sz="2800" dirty="0"/>
              <a:t>д</a:t>
            </a:r>
            <a:r>
              <a:rPr lang="ru-RU" sz="2800" dirty="0" smtClean="0"/>
              <a:t>ействий при  настройке </a:t>
            </a:r>
          </a:p>
          <a:p>
            <a:endParaRPr lang="ru-RU" sz="2800" dirty="0"/>
          </a:p>
          <a:p>
            <a:r>
              <a:rPr lang="ru-RU" sz="2800" dirty="0" smtClean="0"/>
              <a:t>Элемент выбора может быть одновременно командным, если действие одно и должно выполняться сразу</a:t>
            </a:r>
          </a:p>
          <a:p>
            <a:endParaRPr lang="ru-RU" sz="2800" dirty="0"/>
          </a:p>
          <a:p>
            <a:r>
              <a:rPr lang="ru-RU" sz="2800" dirty="0" smtClean="0"/>
              <a:t>Если элементы выбора объединены в группу, то нужен командный элемент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599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3125" y="0"/>
            <a:ext cx="188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Флажки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1147" y="1982804"/>
            <a:ext cx="6362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Традиционно имеют квадратную форму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Нуждается в поясняющем тексте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41" y="873910"/>
            <a:ext cx="4554355" cy="49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1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517" y="519764"/>
            <a:ext cx="11290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Визуальный дизайн интерфейсов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Строительные блоки визуального дизайна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Элементы управления и дизайн навигации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Рекомендации по проектированию </a:t>
            </a:r>
            <a:r>
              <a:rPr lang="en-US" sz="3600" dirty="0" smtClean="0"/>
              <a:t>GUI </a:t>
            </a:r>
            <a:r>
              <a:rPr lang="ru-RU" sz="3600" dirty="0" err="1" smtClean="0"/>
              <a:t>игтерфейса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90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610" y="0"/>
            <a:ext cx="390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Выключатели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2782" y="4319954"/>
            <a:ext cx="9567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Кнопка значок, которая может фиксироваться в нажатом состоянии, называется выключателем</a:t>
            </a:r>
          </a:p>
          <a:p>
            <a:endParaRPr lang="ru-RU" sz="2800" dirty="0"/>
          </a:p>
          <a:p>
            <a:r>
              <a:rPr lang="ru-RU" sz="2800" dirty="0" smtClean="0"/>
              <a:t>Выключатели экономят пространство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65" y="769670"/>
            <a:ext cx="4853613" cy="34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743" y="-86627"/>
            <a:ext cx="205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Триггеры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2034" y="1251284"/>
            <a:ext cx="8556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Призваны экономить экранное пространство</a:t>
            </a:r>
          </a:p>
          <a:p>
            <a:endParaRPr lang="ru-RU" sz="2800" dirty="0"/>
          </a:p>
          <a:p>
            <a:r>
              <a:rPr lang="ru-RU" sz="2800" dirty="0" smtClean="0"/>
              <a:t>Часто дезориентируют пользователя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05" y="3327859"/>
            <a:ext cx="5012845" cy="11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0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865" y="-115503"/>
            <a:ext cx="383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Радиокнопки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8029" y="1073931"/>
            <a:ext cx="10106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Используются для выбора взаимоисключающих элементов</a:t>
            </a:r>
          </a:p>
          <a:p>
            <a:endParaRPr lang="ru-RU" sz="2800" dirty="0"/>
          </a:p>
          <a:p>
            <a:r>
              <a:rPr lang="ru-RU" sz="2800" dirty="0" smtClean="0"/>
              <a:t>Всегда объединяются в группы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10" y="3002029"/>
            <a:ext cx="8188715" cy="3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7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067" y="0"/>
            <a:ext cx="727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Списки и раскрывающиеся списки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762" y="2040556"/>
            <a:ext cx="6833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Позволяют осуществлять выбор из конечного множества текстовых строк</a:t>
            </a:r>
          </a:p>
          <a:p>
            <a:endParaRPr lang="ru-RU" sz="2800" dirty="0"/>
          </a:p>
          <a:p>
            <a:r>
              <a:rPr lang="ru-RU" sz="2800" dirty="0" smtClean="0"/>
              <a:t>Раскрывающийся список показывает лишь одну строку, но если нажать на стрелку, открываются другие варианты выбора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63" y="897755"/>
            <a:ext cx="2352124" cy="596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605" y="0"/>
            <a:ext cx="449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Комбо</a:t>
            </a:r>
            <a:r>
              <a:rPr lang="ru-RU" sz="3600" b="1" dirty="0" smtClean="0"/>
              <a:t>-элементы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762" y="1155032"/>
            <a:ext cx="5616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Комбо</a:t>
            </a:r>
            <a:r>
              <a:rPr lang="ru-RU" sz="2800" dirty="0" smtClean="0"/>
              <a:t>-элементы представляют собой сочетание элементов</a:t>
            </a:r>
          </a:p>
          <a:p>
            <a:endParaRPr lang="ru-RU" sz="2800" dirty="0"/>
          </a:p>
          <a:p>
            <a:r>
              <a:rPr lang="ru-RU" sz="2800" dirty="0" err="1" smtClean="0"/>
              <a:t>Комбо</a:t>
            </a:r>
            <a:r>
              <a:rPr lang="ru-RU" sz="2800" dirty="0" smtClean="0"/>
              <a:t>-кнопка – разновидность радиокнопки со значком</a:t>
            </a:r>
          </a:p>
          <a:p>
            <a:endParaRPr lang="ru-RU" sz="2800" dirty="0"/>
          </a:p>
          <a:p>
            <a:r>
              <a:rPr lang="ru-RU" sz="2800" dirty="0" err="1" smtClean="0"/>
              <a:t>Комбо</a:t>
            </a:r>
            <a:r>
              <a:rPr lang="ru-RU" sz="2800" dirty="0" smtClean="0"/>
              <a:t>-список представляет собой сочетание списка и поля редактирования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711" y="818147"/>
            <a:ext cx="3507052" cy="56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9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0"/>
            <a:ext cx="369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Элементы ввода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9764" y="1376413"/>
            <a:ext cx="11261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Дают возможность выбирать существующие и вводить новую информацию</a:t>
            </a:r>
          </a:p>
          <a:p>
            <a:endParaRPr lang="ru-RU" sz="2800" dirty="0"/>
          </a:p>
          <a:p>
            <a:r>
              <a:rPr lang="ru-RU" sz="2800" dirty="0" smtClean="0"/>
              <a:t>Любой элемент управления, ограничивающий набор значений, доступных для ввода пользователем, является ограничивающим элементом ввода</a:t>
            </a:r>
          </a:p>
          <a:p>
            <a:endParaRPr lang="ru-RU" sz="2800" dirty="0"/>
          </a:p>
          <a:p>
            <a:r>
              <a:rPr lang="ru-RU" sz="2800" dirty="0" smtClean="0"/>
              <a:t>Ограничивающий элемент ввода должен четко информировать пользователя о допустимых границах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977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249" y="0"/>
            <a:ext cx="436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Счетчики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5386" y="1068404"/>
            <a:ext cx="8123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Счетчик состоит из небольшого поля ввода и двух кнопок прикрепленных к нему кнопок</a:t>
            </a:r>
          </a:p>
          <a:p>
            <a:endParaRPr lang="ru-RU" sz="3200" dirty="0"/>
          </a:p>
          <a:p>
            <a:r>
              <a:rPr lang="ru-RU" sz="3200" dirty="0" smtClean="0"/>
              <a:t>Маленькие кнопки со стрелками позволяют изменять значение в поле редактирования небольшими шагами в пределах от минимума до максимума</a:t>
            </a:r>
          </a:p>
          <a:p>
            <a:endParaRPr lang="ru-RU" sz="3200" dirty="0"/>
          </a:p>
          <a:p>
            <a:r>
              <a:rPr lang="ru-RU" sz="3200" dirty="0" smtClean="0"/>
              <a:t>Значение можно менять непосредственно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122" y="1068404"/>
            <a:ext cx="2699230" cy="44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7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594" y="327259"/>
            <a:ext cx="474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Рукоятки и ползунки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4518" y="1405288"/>
            <a:ext cx="69686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Рукоятки и ползунки эффективно используют экранное пространство</a:t>
            </a:r>
          </a:p>
          <a:p>
            <a:endParaRPr lang="ru-RU" sz="2800" dirty="0"/>
          </a:p>
          <a:p>
            <a:r>
              <a:rPr lang="ru-RU" sz="2800" dirty="0" smtClean="0"/>
              <a:t>Ползунки и рукоятки используются в основном в качестве ограничивающих элементов ввода,  например, масштабирования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471" y="777923"/>
            <a:ext cx="3744228" cy="60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4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676" y="134754"/>
            <a:ext cx="7565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Рекомендации по </a:t>
            </a:r>
            <a:r>
              <a:rPr lang="en-US" sz="3600" b="1" dirty="0" smtClean="0"/>
              <a:t>GUI </a:t>
            </a:r>
            <a:r>
              <a:rPr lang="ru-RU" sz="3600" b="1" dirty="0" smtClean="0"/>
              <a:t>под </a:t>
            </a:r>
            <a:r>
              <a:rPr lang="en-US" sz="3600" b="1" dirty="0" smtClean="0"/>
              <a:t>Android</a:t>
            </a:r>
          </a:p>
          <a:p>
            <a:pPr algn="ctr"/>
            <a:r>
              <a:rPr lang="ru-RU" sz="2800" b="1" dirty="0" smtClean="0"/>
              <a:t>Дизайн приложений </a:t>
            </a:r>
            <a:r>
              <a:rPr lang="en-US" sz="2800" b="1" dirty="0"/>
              <a:t>Android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7890" y="1617044"/>
            <a:ext cx="7218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Когда платформа </a:t>
            </a:r>
            <a:r>
              <a:rPr lang="en-US" sz="2800" dirty="0"/>
              <a:t>Android </a:t>
            </a:r>
            <a:r>
              <a:rPr lang="ru-RU" sz="2800" dirty="0" smtClean="0"/>
              <a:t> только</a:t>
            </a:r>
            <a:r>
              <a:rPr lang="ru-RU" sz="2800" b="1" dirty="0" smtClean="0"/>
              <a:t> </a:t>
            </a:r>
            <a:r>
              <a:rPr lang="ru-RU" sz="2800" dirty="0" smtClean="0"/>
              <a:t>появилась, не было никаких рекомендаций по дизайну </a:t>
            </a:r>
          </a:p>
          <a:p>
            <a:endParaRPr lang="ru-RU" sz="2800" dirty="0"/>
          </a:p>
          <a:p>
            <a:r>
              <a:rPr lang="ru-RU" sz="2800" dirty="0" smtClean="0"/>
              <a:t>Большое разнообразие устройств</a:t>
            </a:r>
          </a:p>
          <a:p>
            <a:endParaRPr lang="ru-RU" sz="2800" dirty="0"/>
          </a:p>
          <a:p>
            <a:r>
              <a:rPr lang="ru-RU" sz="2800" dirty="0" smtClean="0"/>
              <a:t>В настоящее время разработан стандарт </a:t>
            </a:r>
            <a:r>
              <a:rPr lang="en-US" sz="2800" dirty="0" smtClean="0"/>
              <a:t>Android</a:t>
            </a:r>
            <a:r>
              <a:rPr lang="ru-RU" sz="2800" dirty="0" smtClean="0"/>
              <a:t> </a:t>
            </a:r>
            <a:r>
              <a:rPr lang="en-US" sz="2800" dirty="0" smtClean="0"/>
              <a:t>Design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156" y="1412959"/>
            <a:ext cx="25241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2" y="346508"/>
            <a:ext cx="117524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Рекомендации </a:t>
            </a:r>
            <a:r>
              <a:rPr lang="en-US" sz="3600" b="1" dirty="0" smtClean="0"/>
              <a:t>Android User Experience Team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Реальные объекты лучше, чем кнопки и меню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Картинки работают быстрее, чем слова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/>
              <a:t>Используйте короткие фразы, состоящие из простых </a:t>
            </a:r>
            <a:r>
              <a:rPr lang="ru-RU" sz="2800" dirty="0" smtClean="0"/>
              <a:t>слов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Никогда не теряйте пользовательскую информацию. Если человеку придется вводить данные повторно, велика вероятность того, что он откажется использовать ваше приложение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Если объекты похожи, они должны выполнять схожие функции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Показывайте только то, что необходимо пользователю в данный момент</a:t>
            </a:r>
          </a:p>
        </p:txBody>
      </p:sp>
    </p:spTree>
    <p:extLst>
      <p:ext uri="{BB962C8B-B14F-4D97-AF65-F5344CB8AC3E}">
        <p14:creationId xmlns:p14="http://schemas.microsoft.com/office/powerpoint/2010/main" val="32926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459" y="0"/>
            <a:ext cx="596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ВИЗУАЛЬНЫЙ ДИЗАЙН ИНТЕРФЕЙСА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36734" y="523220"/>
            <a:ext cx="442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Художник или Дизайнер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24025" y="1569660"/>
            <a:ext cx="4591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Цель художника – создать объект,  взгляд на который вызывает эстетический отклик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Чем необычней и своеобразней продукт усилий художника, Тем выше он ценится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55869" y="1569660"/>
            <a:ext cx="47645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Цель дизайнера – представление информации и поведения в понятном и полезном виде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Удобство использование имеет большое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11657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880" y="125749"/>
            <a:ext cx="1118615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Рекомендации </a:t>
            </a:r>
            <a:r>
              <a:rPr lang="en-US" sz="3600" b="1" dirty="0"/>
              <a:t>Android User Experience </a:t>
            </a:r>
            <a:r>
              <a:rPr lang="en-US" sz="3600" b="1" dirty="0" smtClean="0"/>
              <a:t>Team</a:t>
            </a:r>
            <a:endParaRPr lang="ru-RU" sz="3600" b="1" dirty="0" smtClean="0"/>
          </a:p>
          <a:p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Выводите пользователю сообщения, только если вопрос действительно важен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Делайте важные вещи быстро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Разбивайте сложные задачи на простые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Будьте вежливы и корректны в общении с пользователем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Пользователь всегда должен быть уверен в том, где он сейчас находится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Используйте элементы, которые будут работать в любой ситуации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Самый </a:t>
            </a:r>
            <a:r>
              <a:rPr lang="ru-RU" sz="2800" smtClean="0"/>
              <a:t>главный принцип – НЕ УСЛОЖНЯЙТЕ ПОЛЬЗОВАТЕЛЮ ЖИЗНЬ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6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970" y="629718"/>
            <a:ext cx="5916604" cy="60497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22970" y="106498"/>
            <a:ext cx="595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ВИЗУАЛЬНЫЙ ДИЗАЙН ИНТЕРФЕЙСА</a:t>
            </a:r>
          </a:p>
        </p:txBody>
      </p:sp>
    </p:spTree>
    <p:extLst>
      <p:ext uri="{BB962C8B-B14F-4D97-AF65-F5344CB8AC3E}">
        <p14:creationId xmlns:p14="http://schemas.microsoft.com/office/powerpoint/2010/main" val="1317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84" y="365760"/>
            <a:ext cx="748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дизайнеру интерфейсов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9764" y="1626671"/>
            <a:ext cx="10934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Владение базовыми визуальными навыками – понимание цвета, </a:t>
            </a:r>
            <a:r>
              <a:rPr lang="ru-RU" sz="2800" dirty="0" err="1" smtClean="0"/>
              <a:t>типографики</a:t>
            </a:r>
            <a:r>
              <a:rPr lang="ru-RU" sz="2800" dirty="0" smtClean="0"/>
              <a:t>, формы и цвета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Умение их применять для передачи поведения и представления информации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Понимание принципов взаимодействия и идиом интерфейса, определяющих поведение продукта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0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672" y="0"/>
            <a:ext cx="8133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Строительные блоки визуального дизайна</a:t>
            </a:r>
          </a:p>
          <a:p>
            <a:pPr algn="ctr"/>
            <a:r>
              <a:rPr lang="ru-RU" sz="3200" dirty="0"/>
              <a:t>Ф</a:t>
            </a:r>
            <a:r>
              <a:rPr lang="ru-RU" sz="3200" dirty="0" smtClean="0"/>
              <a:t>орма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5150" y="1694047"/>
            <a:ext cx="5804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Главный признак сущности объекта для человека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Удобна для указания связи между объектами или их похожести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Плохо подходит для указания контраста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850" y="1100438"/>
            <a:ext cx="2430309" cy="46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0375" y="0"/>
            <a:ext cx="78877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Строительные блоки визуального </a:t>
            </a:r>
            <a:r>
              <a:rPr lang="ru-RU" sz="3200" b="1" dirty="0" smtClean="0"/>
              <a:t>дизайна</a:t>
            </a:r>
          </a:p>
          <a:p>
            <a:pPr algn="ctr"/>
            <a:r>
              <a:rPr lang="ru-RU" sz="3200" dirty="0" smtClean="0"/>
              <a:t>Размер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47537" y="1713296"/>
            <a:ext cx="98562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Более крупные элементы привлекают больше внимания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Мы автоматически упорядочиваем объекты по размеру</a:t>
            </a:r>
          </a:p>
          <a:p>
            <a:endParaRPr lang="ru-RU" sz="2800" dirty="0"/>
          </a:p>
          <a:p>
            <a:r>
              <a:rPr lang="ru-RU" sz="5400" dirty="0" smtClean="0"/>
              <a:t>	Самый важный текст</a:t>
            </a:r>
          </a:p>
          <a:p>
            <a:r>
              <a:rPr lang="ru-RU" sz="4400" dirty="0" smtClean="0"/>
              <a:t>	Важный текст</a:t>
            </a:r>
          </a:p>
          <a:p>
            <a:r>
              <a:rPr lang="ru-RU" sz="3200" dirty="0" smtClean="0"/>
              <a:t>	Обычный текст</a:t>
            </a:r>
          </a:p>
          <a:p>
            <a:r>
              <a:rPr lang="ru-RU" sz="2800" dirty="0" smtClean="0"/>
              <a:t>	Примечание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106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289" y="0"/>
            <a:ext cx="9432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Строительные блоки визуального дизайна</a:t>
            </a:r>
          </a:p>
          <a:p>
            <a:pPr algn="ctr"/>
            <a:r>
              <a:rPr lang="ru-RU" sz="3600" dirty="0" smtClean="0"/>
              <a:t>Цвет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33650" y="1520792"/>
            <a:ext cx="4812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Быстро привлекает внимание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Цвета имеют особое значение для профессиональных и социальных групп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Осторожно, цветовая слепота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31" y="1520792"/>
            <a:ext cx="2993507" cy="52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9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42" y="0"/>
            <a:ext cx="88307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Строительные блоки визуального </a:t>
            </a:r>
            <a:r>
              <a:rPr lang="ru-RU" sz="3600" b="1" dirty="0" smtClean="0"/>
              <a:t>дизайна</a:t>
            </a:r>
          </a:p>
          <a:p>
            <a:pPr algn="ctr"/>
            <a:r>
              <a:rPr lang="ru-RU" sz="3600" dirty="0" smtClean="0"/>
              <a:t>Яркость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5878" y="1771048"/>
            <a:ext cx="1208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Хороший инструмент привлечения внимания к контрасту между объектами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359" y="2434088"/>
            <a:ext cx="5722620" cy="42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545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511</TotalTime>
  <Words>778</Words>
  <Application>Microsoft Office PowerPoint</Application>
  <PresentationFormat>Широкоэкранный</PresentationFormat>
  <Paragraphs>164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Gill Sans MT</vt:lpstr>
      <vt:lpstr>Gallery</vt:lpstr>
      <vt:lpstr>Разработка мобильных приложений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мобильных приложений</dc:title>
  <dc:creator>kis</dc:creator>
  <cp:lastModifiedBy>kis</cp:lastModifiedBy>
  <cp:revision>52</cp:revision>
  <dcterms:created xsi:type="dcterms:W3CDTF">2022-03-13T12:37:55Z</dcterms:created>
  <dcterms:modified xsi:type="dcterms:W3CDTF">2022-03-21T06:40:57Z</dcterms:modified>
</cp:coreProperties>
</file>