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0" r:id="rId15"/>
    <p:sldId id="279" r:id="rId16"/>
    <p:sldId id="269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506BA"/>
    <a:srgbClr val="FFFFCC"/>
    <a:srgbClr val="FFFF00"/>
    <a:srgbClr val="FFCCCC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55" autoAdjust="0"/>
  </p:normalViewPr>
  <p:slideViewPr>
    <p:cSldViewPr>
      <p:cViewPr>
        <p:scale>
          <a:sx n="110" d="100"/>
          <a:sy n="110" d="100"/>
        </p:scale>
        <p:origin x="-156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88C4F-EEEB-49EF-8555-83514C46ABE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E563A-B8A3-43FC-89B0-9BB01AA00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0846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F4C2C-E6AA-4CA4-B7D6-9E96C53F1F5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A830A-7F59-466F-A142-3E5259FE5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941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otruda.ru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otruda.ru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391F2A-4E83-410F-8BCA-E1C2E0A63F9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Каждый работодатель вне зависимости от формы собственности, размера предприятия и вида экономической деятельности должен провести процедуру оценки и управления профессиональными рисками. Поскольку работодатель обязан обеспечить создание и функционирование 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системы управления охраной труда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оценка рисков – один из основных элементов системы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Это указано в статьях 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209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 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212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ТК и пунктах 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29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33–39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типового положения о СУОТ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утвержденного 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приказом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Минтруда от 19.08.2016 № 438н (далее – Положение).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181B46-ED56-4D78-BAE8-190F4878970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Методы оценки уровня профессиональных рисков работодатель определяет с учетом характера своей деятельности и сложности выполняемых операций. Допускают использование разных методов оценки уровня профессиональных рисков для разных процессов и операций (п. 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36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37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Положения).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Выбрать подходящий для себя метод, можно, например, в 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приложении 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к ГОСТ Р ИСО/МЭК 31010–2011 или 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ГОСТ 12.0.230.4-2018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181B46-ED56-4D78-BAE8-190F4878970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vip.1otruda.ru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vip.1otruda.ru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otruda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vip.1otruda.ru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628800"/>
            <a:ext cx="9144000" cy="2807568"/>
          </a:xfrm>
          <a:gradFill flip="none"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63500" algn="ctr" eaLnBrk="1" fontAlgn="auto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ОЦЕНКА </a:t>
            </a:r>
          </a:p>
          <a:p>
            <a:pPr marL="635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ПРОФЕССИОНАЛЬНЫХ </a:t>
            </a:r>
          </a:p>
          <a:p>
            <a:pPr marL="635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РИСКОВ</a:t>
            </a:r>
          </a:p>
          <a:p>
            <a:pPr marL="635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ÐÑÐµÐ½ÐºÐ° ÑÐ¸Ñ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827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251520" y="199147"/>
            <a:ext cx="8496944" cy="646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44379" rIns="9144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Какие должны быть документы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оценке рисков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2000" b="1" u="sng" dirty="0">
                <a:solidFill>
                  <a:srgbClr val="3506BA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3506B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егламент (или Порядок) процедуры оценки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3506B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3506B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рисков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(прописывается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положении организации 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Calibri"/>
                <a:ea typeface="Times New Roman" pitchFamily="18" charset="0"/>
                <a:cs typeface="Arial" pitchFamily="34" charset="0"/>
                <a:hlinkClick r:id="rId2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СУОТ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</a:t>
            </a:r>
            <a:endParaRPr lang="ru-RU" sz="2000" dirty="0">
              <a:solidFill>
                <a:srgbClr val="36408A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Реестр опасностей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36408A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(формируется после выявления опасностей)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Это указано 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пункте 34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Положения. В этот документ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вносится информация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возможных опасностях на рабочем месте, вероятность их возникновения и меры, принятые для уменьшения опасностей. Опасности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указываются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порядке уменьшения уровня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п. 36 Положения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lang="ru-RU" sz="2000" dirty="0">
              <a:solidFill>
                <a:srgbClr val="36408A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лан мероприятий по корректировке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  <a:hlinkClick r:id="rId2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рисков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нем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указываются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меры, которые должны быть приняты для устранения или уменьшения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рисков,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указывается ответственный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каждый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конкретным пунктом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плана, сроки его выполнения, при необходимости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источники финансирования.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2000" b="1" dirty="0" smtClean="0">
                <a:solidFill>
                  <a:srgbClr val="36408A"/>
                </a:solidFill>
                <a:latin typeface="Arial" pitchFamily="34" charset="0"/>
                <a:cs typeface="Arial" pitchFamily="34" charset="0"/>
              </a:rPr>
              <a:t>Отчет о профессиональных рисках ( в нем  указываются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проведения оценки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рисков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всех его промежуточных 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итоговых процедур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6408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395536" y="250776"/>
            <a:ext cx="831641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Процесс управления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рисками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состоит из трех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этапов (п.33):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C458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идентификация (выявление) опасностей;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1C458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C458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оценка уровней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C458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C458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рисков;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1C458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C458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разработка мероприятий по снижению либо контролю уровней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C458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C458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рисков.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800" b="1" dirty="0">
              <a:solidFill>
                <a:srgbClr val="1C458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Процедура оценки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рисков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законодательстве не прописана. Поэтому оценку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рисков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предприятия проводят самостоятельно.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467544" y="4581128"/>
            <a:ext cx="82809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выявления, идентификации и оценки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рисков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можно нанять стороннюю экспертную организацию или провести процедуру своими силами. Если в организации приняли решение провести оценку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рисков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своими силами, то можно разработать собственный алгоритм процедуры либо воспользоваться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D78D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алгоритмом из четырех шагов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251520" y="188640"/>
            <a:ext cx="8712968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Алгоритм выявления, идентификации и оценки рисков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251520" y="1340768"/>
            <a:ext cx="8712968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Шаг 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Выявите (идентифицируйте) опасности.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Идентификация или выявление опасностей, которые могут причинить ущерб жизни или здоровью работников,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первый и основной этап процесса управления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рисками (п.35).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51520" y="2708920"/>
            <a:ext cx="8712968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Шаг 3. Оцените уровень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профрисков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определяют как сочетание вероятности причинения ущерба и тяжести ущерба.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Оценку уровней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рисков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проводят для их ранжирования и определения приоритетности мер по снижению уровней наиболее высоких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рисков, мер контроля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менее значимых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рисков, а также методов оценки принятых мер и их эффективности.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251520" y="4149080"/>
            <a:ext cx="8677472" cy="255454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Шаг 4. Проведите корректировку оценки рисков.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результатам оценки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рисков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составьте их перечень.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уменьшить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риски, устраните или уменьшите факторы опасности.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этого проведите мероприятия по снижению уровня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указанном порядке: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исключите опасную или вредную факторы (вид работы, процедуру, материалы, оборудование и т. п.;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замените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D78D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опасный или вредный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2D78D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фактор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внедрите технические методы ограничения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воздействия опасностей на работников;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внедрите административные методы ограничения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воздействия опасностей на работников;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обеспечьте работников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D78D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СИЗ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Составьте план по управлению и контролю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рисков. Управлению подлежат все оцененные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вне зависимости от их уровня.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251520" y="620688"/>
            <a:ext cx="871296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Шаг 1. Создайте комиссию (3-7 чел.) по оценке рисков.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Оценку рисков может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проводить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специалист по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3506B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3506B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или 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3506B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служба</a:t>
            </a:r>
            <a:r>
              <a:rPr kumimoji="0" lang="ru-RU" sz="2000" b="0" i="0" u="sng" strike="noStrike" cap="none" normalizeH="0" dirty="0" smtClean="0">
                <a:ln>
                  <a:noFill/>
                </a:ln>
                <a:solidFill>
                  <a:srgbClr val="3506B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</a:t>
            </a:r>
            <a:r>
              <a:rPr lang="ru-RU" sz="2000" u="sng" dirty="0" smtClean="0">
                <a:solidFill>
                  <a:srgbClr val="3506BA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3506B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rgbClr val="3506B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836712"/>
          <a:ext cx="8856983" cy="5748386"/>
        </p:xfrm>
        <a:graphic>
          <a:graphicData uri="http://schemas.openxmlformats.org/drawingml/2006/table">
            <a:tbl>
              <a:tblPr/>
              <a:tblGrid>
                <a:gridCol w="1683559"/>
                <a:gridCol w="731982"/>
                <a:gridCol w="2269145"/>
                <a:gridCol w="878379"/>
                <a:gridCol w="2561938"/>
                <a:gridCol w="731980"/>
              </a:tblGrid>
              <a:tr h="457527"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Aft>
                          <a:spcPts val="680"/>
                        </a:spcAft>
                      </a:pPr>
                      <a:r>
                        <a:rPr lang="ru-RU" sz="1400" b="1" dirty="0">
                          <a:latin typeface="Arial"/>
                          <a:ea typeface="Times New Roman"/>
                          <a:cs typeface="Times New Roman"/>
                        </a:rPr>
                        <a:t>Вероятность (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Times New Roman"/>
                        </a:rPr>
                        <a:t>Вр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Aft>
                          <a:spcPts val="680"/>
                        </a:spcAft>
                      </a:pPr>
                      <a:r>
                        <a:rPr lang="ru-RU" sz="1400" b="1" dirty="0">
                          <a:latin typeface="Arial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Aft>
                          <a:spcPts val="680"/>
                        </a:spcAft>
                      </a:pPr>
                      <a:r>
                        <a:rPr lang="ru-RU" sz="1400" b="1">
                          <a:latin typeface="Arial"/>
                          <a:ea typeface="Times New Roman"/>
                          <a:cs typeface="Times New Roman"/>
                        </a:rPr>
                        <a:t>Подверженность (Пд)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Aft>
                          <a:spcPts val="680"/>
                        </a:spcAft>
                      </a:pPr>
                      <a:r>
                        <a:rPr lang="ru-RU" sz="1400" b="1" dirty="0">
                          <a:latin typeface="Arial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Aft>
                          <a:spcPts val="680"/>
                        </a:spcAft>
                      </a:pPr>
                      <a:r>
                        <a:rPr lang="ru-RU" sz="1400" b="1">
                          <a:latin typeface="Arial"/>
                          <a:ea typeface="Times New Roman"/>
                          <a:cs typeface="Times New Roman"/>
                        </a:rPr>
                        <a:t>Последствия (Пс)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Aft>
                          <a:spcPts val="680"/>
                        </a:spcAft>
                      </a:pPr>
                      <a:r>
                        <a:rPr lang="ru-RU" sz="1400" b="1" dirty="0">
                          <a:latin typeface="Arial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1700" b="1" dirty="0">
                          <a:latin typeface="Arial"/>
                          <a:ea typeface="Times New Roman"/>
                          <a:cs typeface="Times New Roman"/>
                        </a:rPr>
                        <a:t>Ожидаемо, это случится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1700" b="1" dirty="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1700" b="1" dirty="0">
                          <a:latin typeface="Arial"/>
                          <a:ea typeface="Times New Roman"/>
                          <a:cs typeface="Times New Roman"/>
                        </a:rPr>
                        <a:t>Постоянно (чаще 1 раза в день или более 50% времени смены)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1700" b="1" dirty="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1700" b="1" dirty="0">
                          <a:latin typeface="Arial"/>
                          <a:ea typeface="Times New Roman"/>
                          <a:cs typeface="Times New Roman"/>
                        </a:rPr>
                        <a:t>Катастрофы, много жертв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1700" b="1" dirty="0"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5804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1700" b="1" dirty="0">
                          <a:latin typeface="Arial"/>
                          <a:ea typeface="Times New Roman"/>
                          <a:cs typeface="Times New Roman"/>
                        </a:rPr>
                        <a:t>Очень вероятно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1700" b="1" dirty="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1700" b="1" dirty="0">
                          <a:latin typeface="Arial"/>
                          <a:ea typeface="Times New Roman"/>
                          <a:cs typeface="Times New Roman"/>
                        </a:rPr>
                        <a:t>Регулярно (ежедневно)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1700" b="1" dirty="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1700" b="1" dirty="0">
                          <a:latin typeface="Arial"/>
                          <a:ea typeface="Times New Roman"/>
                          <a:cs typeface="Times New Roman"/>
                        </a:rPr>
                        <a:t>Разрушения, есть жертвы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1700" b="1" dirty="0"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0056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1700" b="1" dirty="0">
                          <a:latin typeface="Arial"/>
                          <a:ea typeface="Times New Roman"/>
                          <a:cs typeface="Times New Roman"/>
                        </a:rPr>
                        <a:t>Нехарактерно, но возможно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1700" b="1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1700" b="1" dirty="0">
                          <a:latin typeface="Arial"/>
                          <a:ea typeface="Times New Roman"/>
                          <a:cs typeface="Times New Roman"/>
                        </a:rPr>
                        <a:t>От случая к случаю (еженедельно – до 6 раз в неделю)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1700" b="1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1700" b="1" dirty="0">
                          <a:latin typeface="Arial"/>
                          <a:ea typeface="Times New Roman"/>
                          <a:cs typeface="Times New Roman"/>
                        </a:rPr>
                        <a:t>Очень тяжелые, один смертельный случай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1700" b="1" dirty="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688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1700" b="1" dirty="0">
                          <a:latin typeface="Arial"/>
                          <a:ea typeface="Times New Roman"/>
                          <a:cs typeface="Times New Roman"/>
                        </a:rPr>
                        <a:t>Невероятно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1700" b="1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1700" b="1" dirty="0">
                          <a:latin typeface="Arial"/>
                          <a:ea typeface="Times New Roman"/>
                          <a:cs typeface="Times New Roman"/>
                        </a:rPr>
                        <a:t>Иногда (ежемесячно – до 3 раз в месяц)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1700" b="1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1700" b="1" dirty="0">
                          <a:latin typeface="Arial"/>
                          <a:ea typeface="Times New Roman"/>
                          <a:cs typeface="Times New Roman"/>
                        </a:rPr>
                        <a:t>Потеря </a:t>
                      </a:r>
                      <a:r>
                        <a:rPr lang="ru-RU" sz="1700" b="1" dirty="0" err="1" smtClean="0">
                          <a:latin typeface="Arial"/>
                          <a:ea typeface="Times New Roman"/>
                          <a:cs typeface="Times New Roman"/>
                        </a:rPr>
                        <a:t>трудоспособн</a:t>
                      </a:r>
                      <a:r>
                        <a:rPr lang="ru-RU" sz="1700" b="1" dirty="0" smtClean="0">
                          <a:latin typeface="Arial"/>
                          <a:ea typeface="Times New Roman"/>
                          <a:cs typeface="Times New Roman"/>
                        </a:rPr>
                        <a:t>., </a:t>
                      </a:r>
                      <a:r>
                        <a:rPr lang="ru-RU" sz="1700" b="1" dirty="0">
                          <a:latin typeface="Arial"/>
                          <a:ea typeface="Times New Roman"/>
                          <a:cs typeface="Times New Roman"/>
                        </a:rPr>
                        <a:t>инвалидность, профзаболевания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1700" b="1" dirty="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833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1700" b="1" dirty="0">
                          <a:latin typeface="Arial"/>
                          <a:ea typeface="Times New Roman"/>
                          <a:cs typeface="Times New Roman"/>
                        </a:rPr>
                        <a:t>Можно себе представить, но невероятно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1700" b="1" dirty="0">
                          <a:latin typeface="Arial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1700" b="1" dirty="0">
                          <a:latin typeface="Arial"/>
                          <a:ea typeface="Times New Roman"/>
                          <a:cs typeface="Times New Roman"/>
                        </a:rPr>
                        <a:t>Редко (ежегодно – до 11 раз в год)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1700" b="1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1700" b="1" dirty="0">
                          <a:latin typeface="Arial"/>
                          <a:ea typeface="Times New Roman"/>
                          <a:cs typeface="Times New Roman"/>
                        </a:rPr>
                        <a:t>Случаи временной нетрудоспособности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1700" b="1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33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1700" b="1" dirty="0">
                          <a:latin typeface="Arial"/>
                          <a:ea typeface="Times New Roman"/>
                          <a:cs typeface="Times New Roman"/>
                        </a:rPr>
                        <a:t>Почти невозможно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1700" b="1" dirty="0">
                          <a:latin typeface="Arial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1700" b="1" dirty="0">
                          <a:latin typeface="Arial"/>
                          <a:ea typeface="Times New Roman"/>
                          <a:cs typeface="Times New Roman"/>
                        </a:rPr>
                        <a:t>Очень редко (до 1 раза в год)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1700" b="1" dirty="0">
                          <a:latin typeface="Arial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1700" b="1" dirty="0">
                          <a:latin typeface="Arial"/>
                          <a:ea typeface="Times New Roman"/>
                          <a:cs typeface="Times New Roman"/>
                        </a:rPr>
                        <a:t>Легкая травма, достаточно оказания первой помощи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1700" b="1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25" marR="38425" marT="38425" marB="384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23528" y="260648"/>
            <a:ext cx="8382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506B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Таблица. Определение ИПР по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506B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506B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506B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Файна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506B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506B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506B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506B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Кинни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506B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3" y="836712"/>
          <a:ext cx="8856984" cy="5839911"/>
        </p:xfrm>
        <a:graphic>
          <a:graphicData uri="http://schemas.openxmlformats.org/drawingml/2006/table">
            <a:tbl>
              <a:tblPr/>
              <a:tblGrid>
                <a:gridCol w="2675325"/>
                <a:gridCol w="2797282"/>
                <a:gridCol w="3384377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Aft>
                          <a:spcPts val="68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  <a:cs typeface="Times New Roman"/>
                        </a:rPr>
                        <a:t>Индекс </a:t>
                      </a:r>
                      <a:r>
                        <a:rPr lang="ru-RU" sz="2000" b="1" dirty="0" err="1">
                          <a:latin typeface="Arial"/>
                          <a:ea typeface="Times New Roman"/>
                          <a:cs typeface="Times New Roman"/>
                        </a:rPr>
                        <a:t>профриска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43180" marB="43180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Aft>
                          <a:spcPts val="68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  <a:cs typeface="Times New Roman"/>
                        </a:rPr>
                        <a:t>Уровень риска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43180" marB="43180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  <a:cs typeface="Times New Roman"/>
                        </a:rPr>
                        <a:t>Срочность мероприятий по профилактике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43180" marB="43180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263"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Aft>
                          <a:spcPts val="680"/>
                        </a:spcAft>
                      </a:pPr>
                      <a:endParaRPr lang="ru-RU" sz="21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  <a:spcAft>
                          <a:spcPts val="680"/>
                        </a:spcAft>
                      </a:pPr>
                      <a:r>
                        <a:rPr lang="ru-RU" sz="2100" b="1" dirty="0" smtClean="0">
                          <a:latin typeface="Arial"/>
                          <a:ea typeface="Times New Roman"/>
                          <a:cs typeface="Times New Roman"/>
                        </a:rPr>
                        <a:t>0–20</a:t>
                      </a:r>
                      <a:endParaRPr lang="ru-RU" sz="2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43180" marB="4318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55"/>
                        </a:lnSpc>
                        <a:spcAft>
                          <a:spcPts val="680"/>
                        </a:spcAft>
                      </a:pPr>
                      <a:endParaRPr lang="ru-RU" sz="21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5"/>
                        </a:lnSpc>
                        <a:spcAft>
                          <a:spcPts val="680"/>
                        </a:spcAft>
                      </a:pPr>
                      <a:r>
                        <a:rPr lang="ru-RU" sz="2100" b="1" dirty="0" smtClean="0">
                          <a:latin typeface="Arial"/>
                          <a:ea typeface="Times New Roman"/>
                          <a:cs typeface="Times New Roman"/>
                        </a:rPr>
                        <a:t>Небольшой</a:t>
                      </a:r>
                      <a:r>
                        <a:rPr lang="ru-RU" sz="2100" b="1" dirty="0">
                          <a:latin typeface="Arial"/>
                          <a:ea typeface="Times New Roman"/>
                          <a:cs typeface="Times New Roman"/>
                        </a:rPr>
                        <a:t> риск</a:t>
                      </a:r>
                      <a:endParaRPr lang="ru-RU" sz="2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43180" marB="4318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55"/>
                        </a:lnSpc>
                        <a:spcAft>
                          <a:spcPts val="680"/>
                        </a:spcAft>
                      </a:pPr>
                      <a:endParaRPr lang="ru-RU" sz="21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5"/>
                        </a:lnSpc>
                        <a:spcAft>
                          <a:spcPts val="680"/>
                        </a:spcAft>
                      </a:pPr>
                      <a:endParaRPr lang="ru-RU" sz="21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5"/>
                        </a:lnSpc>
                        <a:spcAft>
                          <a:spcPts val="680"/>
                        </a:spcAft>
                      </a:pPr>
                      <a:r>
                        <a:rPr lang="ru-RU" sz="2100" b="1" dirty="0" smtClean="0">
                          <a:latin typeface="Arial"/>
                          <a:ea typeface="Times New Roman"/>
                          <a:cs typeface="Times New Roman"/>
                        </a:rPr>
                        <a:t>Меры </a:t>
                      </a:r>
                      <a:r>
                        <a:rPr lang="ru-RU" sz="2100" b="1" dirty="0">
                          <a:latin typeface="Arial"/>
                          <a:ea typeface="Times New Roman"/>
                          <a:cs typeface="Times New Roman"/>
                        </a:rPr>
                        <a:t>не требуются</a:t>
                      </a:r>
                      <a:endParaRPr lang="ru-RU" sz="2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43180" marB="4318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Aft>
                          <a:spcPts val="680"/>
                        </a:spcAft>
                      </a:pPr>
                      <a:endParaRPr lang="ru-RU" sz="21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  <a:spcAft>
                          <a:spcPts val="680"/>
                        </a:spcAft>
                      </a:pPr>
                      <a:r>
                        <a:rPr lang="ru-RU" sz="2100" b="1" dirty="0" smtClean="0">
                          <a:latin typeface="Arial"/>
                          <a:ea typeface="Times New Roman"/>
                          <a:cs typeface="Times New Roman"/>
                        </a:rPr>
                        <a:t>21–70</a:t>
                      </a:r>
                      <a:endParaRPr lang="ru-RU" sz="2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43180" marB="4318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55"/>
                        </a:lnSpc>
                        <a:spcAft>
                          <a:spcPts val="680"/>
                        </a:spcAft>
                      </a:pPr>
                      <a:endParaRPr lang="ru-RU" sz="21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5"/>
                        </a:lnSpc>
                        <a:spcAft>
                          <a:spcPts val="680"/>
                        </a:spcAft>
                      </a:pPr>
                      <a:r>
                        <a:rPr lang="ru-RU" sz="2100" b="1" dirty="0" smtClean="0">
                          <a:latin typeface="Arial"/>
                          <a:ea typeface="Times New Roman"/>
                          <a:cs typeface="Times New Roman"/>
                        </a:rPr>
                        <a:t>Возможный</a:t>
                      </a:r>
                      <a:r>
                        <a:rPr lang="ru-RU" sz="2100" b="1" dirty="0">
                          <a:latin typeface="Arial"/>
                          <a:ea typeface="Times New Roman"/>
                          <a:cs typeface="Times New Roman"/>
                        </a:rPr>
                        <a:t> риск</a:t>
                      </a:r>
                      <a:endParaRPr lang="ru-RU" sz="2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43180" marB="4318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2100" b="1" dirty="0" smtClean="0">
                          <a:latin typeface="Arial"/>
                          <a:ea typeface="Times New Roman"/>
                          <a:cs typeface="Times New Roman"/>
                        </a:rPr>
                        <a:t>Необходимо </a:t>
                      </a:r>
                      <a:r>
                        <a:rPr lang="ru-RU" sz="2100" b="1" dirty="0">
                          <a:latin typeface="Arial"/>
                          <a:ea typeface="Times New Roman"/>
                          <a:cs typeface="Times New Roman"/>
                        </a:rPr>
                        <a:t>уделить внимание</a:t>
                      </a:r>
                      <a:endParaRPr lang="ru-RU" sz="2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43180" marB="4318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194966"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Aft>
                          <a:spcPts val="680"/>
                        </a:spcAft>
                      </a:pPr>
                      <a:endParaRPr lang="ru-RU" sz="21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  <a:spcAft>
                          <a:spcPts val="680"/>
                        </a:spcAft>
                      </a:pPr>
                      <a:r>
                        <a:rPr lang="ru-RU" sz="2100" b="1" dirty="0" smtClean="0">
                          <a:latin typeface="Arial"/>
                          <a:ea typeface="Times New Roman"/>
                          <a:cs typeface="Times New Roman"/>
                        </a:rPr>
                        <a:t>71–200</a:t>
                      </a:r>
                      <a:endParaRPr lang="ru-RU" sz="2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43180" marB="4318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55"/>
                        </a:lnSpc>
                        <a:spcAft>
                          <a:spcPts val="680"/>
                        </a:spcAft>
                      </a:pPr>
                      <a:endParaRPr lang="ru-RU" sz="21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5"/>
                        </a:lnSpc>
                        <a:spcAft>
                          <a:spcPts val="680"/>
                        </a:spcAft>
                      </a:pPr>
                      <a:r>
                        <a:rPr lang="ru-RU" sz="2100" b="1" dirty="0" smtClean="0">
                          <a:latin typeface="Arial"/>
                          <a:ea typeface="Times New Roman"/>
                          <a:cs typeface="Times New Roman"/>
                        </a:rPr>
                        <a:t>Серьезный</a:t>
                      </a:r>
                      <a:r>
                        <a:rPr lang="ru-RU" sz="2100" b="1" dirty="0">
                          <a:latin typeface="Arial"/>
                          <a:ea typeface="Times New Roman"/>
                          <a:cs typeface="Times New Roman"/>
                        </a:rPr>
                        <a:t> риск</a:t>
                      </a:r>
                      <a:endParaRPr lang="ru-RU" sz="2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43180" marB="4318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2100" b="1" dirty="0" smtClean="0">
                          <a:latin typeface="Arial"/>
                          <a:ea typeface="Times New Roman"/>
                          <a:cs typeface="Times New Roman"/>
                        </a:rPr>
                        <a:t>Требуются </a:t>
                      </a:r>
                      <a:r>
                        <a:rPr lang="ru-RU" sz="2100" b="1" dirty="0">
                          <a:latin typeface="Arial"/>
                          <a:ea typeface="Times New Roman"/>
                          <a:cs typeface="Times New Roman"/>
                        </a:rPr>
                        <a:t>меры по снижению степени риска в установленные сроки</a:t>
                      </a:r>
                      <a:endParaRPr lang="ru-RU" sz="2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43180" marB="4318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859929"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Aft>
                          <a:spcPts val="680"/>
                        </a:spcAft>
                      </a:pPr>
                      <a:endParaRPr lang="ru-RU" sz="21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  <a:spcAft>
                          <a:spcPts val="680"/>
                        </a:spcAft>
                      </a:pPr>
                      <a:r>
                        <a:rPr lang="ru-RU" sz="2100" b="1" dirty="0" smtClean="0">
                          <a:latin typeface="Arial"/>
                          <a:ea typeface="Times New Roman"/>
                          <a:cs typeface="Times New Roman"/>
                        </a:rPr>
                        <a:t>201–400</a:t>
                      </a:r>
                      <a:endParaRPr lang="ru-RU" sz="2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43180" marB="4318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55"/>
                        </a:lnSpc>
                        <a:spcAft>
                          <a:spcPts val="680"/>
                        </a:spcAft>
                      </a:pPr>
                      <a:endParaRPr lang="ru-RU" sz="21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5"/>
                        </a:lnSpc>
                        <a:spcAft>
                          <a:spcPts val="680"/>
                        </a:spcAft>
                      </a:pPr>
                      <a:r>
                        <a:rPr lang="ru-RU" sz="2100" b="1" dirty="0" smtClean="0">
                          <a:latin typeface="Arial"/>
                          <a:ea typeface="Times New Roman"/>
                          <a:cs typeface="Times New Roman"/>
                        </a:rPr>
                        <a:t>Высокий</a:t>
                      </a:r>
                      <a:r>
                        <a:rPr lang="ru-RU" sz="2100" b="1" dirty="0">
                          <a:latin typeface="Arial"/>
                          <a:ea typeface="Times New Roman"/>
                          <a:cs typeface="Times New Roman"/>
                        </a:rPr>
                        <a:t> риск</a:t>
                      </a:r>
                      <a:endParaRPr lang="ru-RU" sz="2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43180" marB="4318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2100" b="1" dirty="0" smtClean="0">
                          <a:latin typeface="Arial"/>
                          <a:ea typeface="Times New Roman"/>
                          <a:cs typeface="Times New Roman"/>
                        </a:rPr>
                        <a:t>Требуются </a:t>
                      </a:r>
                      <a:r>
                        <a:rPr lang="ru-RU" sz="2100" b="1" dirty="0">
                          <a:latin typeface="Arial"/>
                          <a:ea typeface="Times New Roman"/>
                          <a:cs typeface="Times New Roman"/>
                        </a:rPr>
                        <a:t>неотложные меры, усовершенствования</a:t>
                      </a:r>
                      <a:endParaRPr lang="ru-RU" sz="2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43180" marB="4318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59929"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Aft>
                          <a:spcPts val="680"/>
                        </a:spcAft>
                      </a:pPr>
                      <a:endParaRPr lang="ru-RU" sz="21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  <a:spcAft>
                          <a:spcPts val="680"/>
                        </a:spcAft>
                      </a:pPr>
                      <a:endParaRPr lang="ru-RU" sz="21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  <a:spcAft>
                          <a:spcPts val="680"/>
                        </a:spcAft>
                      </a:pPr>
                      <a:r>
                        <a:rPr lang="ru-RU" sz="2100" b="1" dirty="0" smtClean="0">
                          <a:latin typeface="Arial"/>
                          <a:ea typeface="Times New Roman"/>
                          <a:cs typeface="Times New Roman"/>
                        </a:rPr>
                        <a:t>Более </a:t>
                      </a:r>
                      <a:r>
                        <a:rPr lang="ru-RU" sz="2100" b="1" dirty="0">
                          <a:latin typeface="Arial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2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43180" marB="4318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2100" b="1" dirty="0" smtClean="0">
                          <a:latin typeface="Arial"/>
                          <a:ea typeface="Times New Roman"/>
                          <a:cs typeface="Times New Roman"/>
                        </a:rPr>
                        <a:t>Крайне </a:t>
                      </a:r>
                      <a:r>
                        <a:rPr lang="ru-RU" sz="2100" b="1" dirty="0">
                          <a:latin typeface="Arial"/>
                          <a:ea typeface="Times New Roman"/>
                          <a:cs typeface="Times New Roman"/>
                        </a:rPr>
                        <a:t>высокий риск</a:t>
                      </a:r>
                      <a:endParaRPr lang="ru-RU" sz="2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43180" marB="4318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80"/>
                        </a:spcAft>
                      </a:pPr>
                      <a:r>
                        <a:rPr lang="ru-RU" sz="2100" b="1" dirty="0" smtClean="0">
                          <a:latin typeface="Arial"/>
                          <a:ea typeface="Times New Roman"/>
                          <a:cs typeface="Times New Roman"/>
                        </a:rPr>
                        <a:t>Немедленное </a:t>
                      </a:r>
                      <a:r>
                        <a:rPr lang="ru-RU" sz="2100" b="1" dirty="0">
                          <a:latin typeface="Arial"/>
                          <a:ea typeface="Times New Roman"/>
                          <a:cs typeface="Times New Roman"/>
                        </a:rPr>
                        <a:t>прекращение деятельности</a:t>
                      </a:r>
                      <a:endParaRPr lang="ru-RU" sz="2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43180" marB="4318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79512" y="55077"/>
            <a:ext cx="86409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Таблица. Определение срочности мероприятий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зависимости от уровня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9971"/>
            <a:ext cx="9144000" cy="68480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3600" b="1" dirty="0">
                <a:solidFill>
                  <a:srgbClr val="99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тветственность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непроведение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оценки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рисков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непроведение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оценки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рисков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могут выдать предупреждение или наложить штраф по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28E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части 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статьи 5.27.1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КоАП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Сумма штрафа составит: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должностных лиц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 2000 до 5000 руб.;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ИП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 2000 до 5000 руб.;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36408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юрлиц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6408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 50 000 до 80 000 руб.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3200" b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s://newstracker.ru/attachments/96ee52c9e1b82820041cd8d4262753c198ddf4e9/store/fill/1200/630/890b99b18436feba3f3cfadd935cf8f69f94b40758fca96539162acb0164/ca81004f-ca1f-4829-9cef-72fba5872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437112"/>
            <a:ext cx="4229200" cy="222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s://cf.ppt-online.org/files1/slide/e/EW1FRhOzx7P6lYyfg4T3Ir5ku8s0wSanLZp9JdoKtj/slide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048" y="-43538"/>
            <a:ext cx="9214048" cy="6901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s://cf.ppt-online.org/files1/slide/e/EW1FRhOzx7P6lYyfg4T3Ir5ku8s0wSanLZp9JdoKtj/slide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4088" cy="7171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s://cf.ppt-online.org/files1/slide/e/EW1FRhOzx7P6lYyfg4T3Ir5ku8s0wSanLZp9JdoKtj/slide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07" y="188640"/>
            <a:ext cx="8904075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79695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Система управления охраной труда -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6408A"/>
                </a:solidFill>
              </a:rPr>
              <a:t>ч</a:t>
            </a:r>
            <a:r>
              <a:rPr lang="ru-RU" sz="2400" b="1" dirty="0" smtClean="0">
                <a:solidFill>
                  <a:srgbClr val="36408A"/>
                </a:solidFill>
              </a:rPr>
              <a:t>асть общей</a:t>
            </a:r>
            <a:r>
              <a:rPr lang="ru-RU" sz="2400" b="1" dirty="0">
                <a:solidFill>
                  <a:srgbClr val="36408A"/>
                </a:solidFill>
              </a:rPr>
              <a:t> системы управления  </a:t>
            </a:r>
            <a:r>
              <a:rPr lang="ru-RU" sz="2400" b="1" dirty="0" smtClean="0">
                <a:solidFill>
                  <a:srgbClr val="36408A"/>
                </a:solidFill>
              </a:rPr>
              <a:t>(</a:t>
            </a:r>
            <a:r>
              <a:rPr lang="ru-RU" sz="2400" b="1" dirty="0">
                <a:solidFill>
                  <a:srgbClr val="36408A"/>
                </a:solidFill>
              </a:rPr>
              <a:t>менеджмента) организации, обеспечивающая управление </a:t>
            </a:r>
            <a:r>
              <a:rPr lang="ru-RU" sz="2400" b="1" dirty="0" smtClean="0">
                <a:solidFill>
                  <a:srgbClr val="36408A"/>
                </a:solidFill>
              </a:rPr>
              <a:t>рисками </a:t>
            </a:r>
            <a:r>
              <a:rPr lang="ru-RU" sz="2400" b="1" dirty="0">
                <a:solidFill>
                  <a:srgbClr val="36408A"/>
                </a:solidFill>
              </a:rPr>
              <a:t>в области </a:t>
            </a:r>
            <a:r>
              <a:rPr lang="ru-RU" sz="2400" b="1" dirty="0" smtClean="0">
                <a:solidFill>
                  <a:srgbClr val="36408A"/>
                </a:solidFill>
              </a:rPr>
              <a:t>охраны здоровья </a:t>
            </a:r>
            <a:r>
              <a:rPr lang="ru-RU" sz="2400" b="1" dirty="0">
                <a:solidFill>
                  <a:srgbClr val="36408A"/>
                </a:solidFill>
              </a:rPr>
              <a:t>и безопасности труда, связанными с деятельностью организации</a:t>
            </a:r>
          </a:p>
        </p:txBody>
      </p:sp>
      <p:pic>
        <p:nvPicPr>
          <p:cNvPr id="73732" name="Picture 4" descr="https://normativ.org/wp-content/uploads/2019/05/SU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36912"/>
            <a:ext cx="7787283" cy="4006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s://cf.ppt-online.org/files1/slide/e/EW1FRhOzx7P6lYyfg4T3Ir5ku8s0wSanLZp9JdoKtj/slide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77536" cy="6874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cf.ppt-online.org/files1/slide/e/EW1FRhOzx7P6lYyfg4T3Ir5ku8s0wSanLZp9JdoKtj/slide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0649" cy="6801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ÐÑÐ¾ÑÐµÑÑÐ¸Ð¾Ð½Ð°Ð»ÑÐ½ÑÐ¹ ÑÐ¸Ñ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7"/>
            <a:ext cx="9154096" cy="6856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cf.ppt-online.org/files1/slide/e/EW1FRhOzx7P6lYyfg4T3Ir5ku8s0wSanLZp9JdoKtj/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966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ÐÑÐ¾ÑÐµÑÑÐ¸Ð¸, ÑÐ°Ð±Ð¾ÑÐ° Ð² ÐºÐ¾ÑÐ¾ÑÑÑ ÑÐ°ÑÐ°ÐºÑÐµÑÐ¸Ð·ÑÐµÑÑÑ Ð¿Ð¾Ð²ÑÑÐµÐ½Ð½Ð¾Ð¹ ÑÑÐµÐ¿ÐµÐ½ÑÑ ÑÐ¸ÑÐºÐ° Ð´Ð»Ñ ÑÐ¾Ð±ÑÑÐ²ÐµÐ½Ð½Ð¾Ð¹ Ð¶Ð¸Ð·Ð½Ð¸ (Ð½Ðµ Ð²ÐºÐ»ÑÑÐ°Ñ ÑÐ¸Ð»Ð¾Ð²ÑÐµ ÑÑÑÑÐºÑÑÑÑ)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333"/>
            <a:ext cx="9070032" cy="6793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cf.ppt-online.org/files1/slide/e/EW1FRhOzx7P6lYyfg4T3Ir5ku8s0wSanLZp9JdoKtj/slid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660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ÐÐ¾Ð¿ÑÑÑÐ¸Ð¼ÑÐ¹ ÑÐ¸Ñ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768"/>
            <a:ext cx="9229041" cy="6912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ÐÐ»Ð°ÑÑÐ¸ÑÐ¸ÐºÐ°ÑÐ¸Ñ Ð¿ÑÐ¾ÑÐµÑÑÐ¸Ð¾Ð½Ð°Ð»ÑÐ½ÑÑ ÑÐ¸ÑÐºÐ¾Ð² Ñ Ð¿Ð¾Ð·Ð¸ÑÐ¸Ð¸ Ð´Ð¾Ð¿ÑÑÑÐ¸Ð¼Ð¾ÑÑÐ¸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44" y="89183"/>
            <a:ext cx="9036856" cy="6768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ÐÐ¿Ð°ÑÐ½Ð¾ÑÑÑ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3520" cy="6766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309</Words>
  <Application>Microsoft Office PowerPoint</Application>
  <PresentationFormat>Экран (4:3)</PresentationFormat>
  <Paragraphs>132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Система управления охраной труда -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Институт координаторов по охране труда Министерства труда, занятости и социальной защиты  Республики Коми</dc:title>
  <dc:creator>Юргелайтене Татьяна Константиновна</dc:creator>
  <cp:lastModifiedBy>Maria</cp:lastModifiedBy>
  <cp:revision>13</cp:revision>
  <cp:lastPrinted>2020-06-04T13:03:29Z</cp:lastPrinted>
  <dcterms:created xsi:type="dcterms:W3CDTF">2019-06-26T18:23:05Z</dcterms:created>
  <dcterms:modified xsi:type="dcterms:W3CDTF">2020-06-04T17:28:44Z</dcterms:modified>
</cp:coreProperties>
</file>