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9" r:id="rId5"/>
    <p:sldId id="261"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13521C-8242-4B09-A2AC-2A88794E2E11}" v="327" dt="2020-03-19T16:00:36.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89" d="100"/>
          <a:sy n="89" d="100"/>
        </p:scale>
        <p:origin x="84" y="144"/>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viewProps" Target="viewProps.xml" Id="rId8" /><Relationship Type="http://schemas.openxmlformats.org/officeDocument/2006/relationships/slide" Target="slides/slide2.xml" Id="rId3" /><Relationship Type="http://schemas.openxmlformats.org/officeDocument/2006/relationships/presProps" Target="presProps.xml" Id="rId7" /><Relationship Type="http://schemas.microsoft.com/office/2015/10/relationships/revisionInfo" Target="revisionInfo.xml" Id="rId12"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4.xml" Id="rId5" /><Relationship Type="http://schemas.openxmlformats.org/officeDocument/2006/relationships/tableStyles" Target="tableStyles.xml" Id="rId10" /><Relationship Type="http://schemas.openxmlformats.org/officeDocument/2006/relationships/slide" Target="slides/slide3.xml" Id="rId4" /><Relationship Type="http://schemas.openxmlformats.org/officeDocument/2006/relationships/theme" Target="theme/theme1.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2FFB779-270B-4192-84BA-A697F48306DC}"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61079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06572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81226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70371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2FFB779-270B-4192-84BA-A697F48306DC}" type="datetimeFigureOut">
              <a:rPr lang="ru-RU" smtClean="0"/>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407636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2FFB779-270B-4192-84BA-A697F48306DC}" type="datetimeFigureOut">
              <a:rPr lang="ru-RU" smtClean="0"/>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62576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2FFB779-270B-4192-84BA-A697F48306DC}" type="datetimeFigureOut">
              <a:rPr lang="ru-RU" smtClean="0"/>
              <a:t>19.03.2020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8800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2FFB779-270B-4192-84BA-A697F48306DC}" type="datetimeFigureOut">
              <a:rPr lang="ru-RU" smtClean="0"/>
              <a:t>19.03.2020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29533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FFB779-270B-4192-84BA-A697F48306DC}" type="datetimeFigureOut">
              <a:rPr lang="ru-RU" smtClean="0"/>
              <a:t>19.03.2020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9887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366569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13416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FB779-270B-4192-84BA-A697F48306DC}" type="datetimeFigureOut">
              <a:rPr lang="ru-RU" smtClean="0"/>
              <a:t>19.03.2020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315497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0265" y="446627"/>
            <a:ext cx="9144000" cy="2387600"/>
          </a:xfrm>
        </p:spPr>
        <p:txBody>
          <a:bodyPr/>
          <a:lstStyle/>
          <a:p>
            <a:r>
              <a:rPr lang="ru-RU" dirty="0" err="1">
                <a:ea typeface="+mj-lt"/>
                <a:cs typeface="+mj-lt"/>
              </a:rPr>
              <a:t>Alternative</a:t>
            </a:r>
            <a:r>
              <a:rPr lang="ru-RU" dirty="0">
                <a:ea typeface="+mj-lt"/>
                <a:cs typeface="+mj-lt"/>
              </a:rPr>
              <a:t> </a:t>
            </a:r>
            <a:r>
              <a:rPr lang="ru-RU" dirty="0" err="1">
                <a:ea typeface="+mj-lt"/>
                <a:cs typeface="+mj-lt"/>
              </a:rPr>
              <a:t>energy</a:t>
            </a:r>
            <a:r>
              <a:rPr lang="ru-RU" dirty="0">
                <a:ea typeface="+mj-lt"/>
                <a:cs typeface="+mj-lt"/>
              </a:rPr>
              <a:t> </a:t>
            </a:r>
            <a:r>
              <a:rPr lang="ru-RU" dirty="0" err="1">
                <a:ea typeface="+mj-lt"/>
                <a:cs typeface="+mj-lt"/>
              </a:rPr>
              <a:t>source</a:t>
            </a:r>
            <a:endParaRPr lang="ru-RU" dirty="0" err="1"/>
          </a:p>
          <a:p>
            <a:endParaRPr lang="ru-RU" dirty="0">
              <a:cs typeface="Calibri Light"/>
            </a:endParaRPr>
          </a:p>
        </p:txBody>
      </p:sp>
      <p:sp>
        <p:nvSpPr>
          <p:cNvPr id="3" name="Подзаголовок 2"/>
          <p:cNvSpPr>
            <a:spLocks noGrp="1"/>
          </p:cNvSpPr>
          <p:nvPr>
            <p:ph type="subTitle" idx="1"/>
          </p:nvPr>
        </p:nvSpPr>
        <p:spPr>
          <a:xfrm>
            <a:off x="1322717" y="5974302"/>
            <a:ext cx="9144000" cy="1655762"/>
          </a:xfrm>
        </p:spPr>
        <p:txBody>
          <a:bodyPr vert="horz" lIns="91440" tIns="45720" rIns="91440" bIns="45720" rtlCol="0" anchor="t">
            <a:normAutofit/>
          </a:bodyPr>
          <a:lstStyle/>
          <a:p>
            <a:r>
              <a:rPr lang="ru-RU" dirty="0">
                <a:ea typeface="+mn-lt"/>
                <a:cs typeface="+mn-lt"/>
              </a:rPr>
              <a:t></a:t>
            </a:r>
            <a:r>
              <a:rPr lang="ru-RU" dirty="0" err="1">
                <a:ea typeface="+mn-lt"/>
                <a:cs typeface="+mn-lt"/>
              </a:rPr>
              <a:t>Performed</a:t>
            </a:r>
            <a:r>
              <a:rPr lang="ru-RU" dirty="0">
                <a:ea typeface="+mn-lt"/>
                <a:cs typeface="+mn-lt"/>
              </a:rPr>
              <a:t> </a:t>
            </a:r>
            <a:r>
              <a:rPr lang="ru-RU" dirty="0" err="1">
                <a:ea typeface="+mn-lt"/>
                <a:cs typeface="+mn-lt"/>
              </a:rPr>
              <a:t>by</a:t>
            </a:r>
            <a:r>
              <a:rPr lang="ru-RU" b="1" dirty="0">
                <a:ea typeface="+mn-lt"/>
                <a:cs typeface="+mn-lt"/>
              </a:rPr>
              <a:t> : </a:t>
            </a:r>
            <a:r>
              <a:rPr lang="ru-RU" dirty="0" err="1">
                <a:ea typeface="+mn-lt"/>
                <a:cs typeface="+mn-lt"/>
              </a:rPr>
              <a:t>Afanaseva</a:t>
            </a:r>
            <a:r>
              <a:rPr lang="ru-RU" dirty="0">
                <a:ea typeface="+mn-lt"/>
                <a:cs typeface="+mn-lt"/>
              </a:rPr>
              <a:t> </a:t>
            </a:r>
            <a:r>
              <a:rPr lang="ru-RU" dirty="0" err="1">
                <a:ea typeface="+mn-lt"/>
                <a:cs typeface="+mn-lt"/>
              </a:rPr>
              <a:t>Sofya</a:t>
            </a:r>
            <a:r>
              <a:rPr lang="ru-RU" dirty="0">
                <a:ea typeface="+mn-lt"/>
                <a:cs typeface="+mn-lt"/>
              </a:rPr>
              <a:t>  gr.ЭЭ-6-19</a:t>
            </a:r>
            <a:endParaRPr lang="ru-RU">
              <a:cs typeface="Calibri"/>
            </a:endParaRPr>
          </a:p>
          <a:p>
            <a:endParaRPr lang="ru-RU" dirty="0">
              <a:cs typeface="Calibri"/>
            </a:endParaRPr>
          </a:p>
        </p:txBody>
      </p:sp>
      <p:pic>
        <p:nvPicPr>
          <p:cNvPr id="4" name="Рисунок 4" descr="Изображение выглядит как внешний, ветряная мельница, объект, легкий&#10;&#10;Описание создано с очень высокой степенью достоверности">
            <a:extLst>
              <a:ext uri="{FF2B5EF4-FFF2-40B4-BE49-F238E27FC236}">
                <a16:creationId xmlns:a16="http://schemas.microsoft.com/office/drawing/2014/main" id="{D802953D-132C-4A56-8CF3-24D4BBF64B38}"/>
              </a:ext>
            </a:extLst>
          </p:cNvPr>
          <p:cNvPicPr>
            <a:picLocks noChangeAspect="1"/>
          </p:cNvPicPr>
          <p:nvPr/>
        </p:nvPicPr>
        <p:blipFill>
          <a:blip r:embed="rId2"/>
          <a:stretch>
            <a:fillRect/>
          </a:stretch>
        </p:blipFill>
        <p:spPr>
          <a:xfrm>
            <a:off x="3416060" y="2221158"/>
            <a:ext cx="5460520" cy="3565872"/>
          </a:xfrm>
          <a:prstGeom prst="rect">
            <a:avLst/>
          </a:prstGeom>
        </p:spPr>
      </p:pic>
    </p:spTree>
    <p:extLst>
      <p:ext uri="{BB962C8B-B14F-4D97-AF65-F5344CB8AC3E}">
        <p14:creationId xmlns:p14="http://schemas.microsoft.com/office/powerpoint/2010/main" val="1351651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25CC7D-490B-47D0-AA8B-6A9F2D3320AC}"/>
              </a:ext>
            </a:extLst>
          </p:cNvPr>
          <p:cNvSpPr>
            <a:spLocks noGrp="1"/>
          </p:cNvSpPr>
          <p:nvPr>
            <p:ph type="title"/>
          </p:nvPr>
        </p:nvSpPr>
        <p:spPr>
          <a:xfrm>
            <a:off x="90577" y="48823"/>
            <a:ext cx="10515600" cy="1325563"/>
          </a:xfrm>
        </p:spPr>
        <p:txBody>
          <a:bodyPr/>
          <a:lstStyle/>
          <a:p>
            <a:r>
              <a:rPr lang="ru-RU" b="1" dirty="0" err="1">
                <a:ea typeface="+mj-lt"/>
                <a:cs typeface="+mj-lt"/>
              </a:rPr>
              <a:t>Wind</a:t>
            </a:r>
            <a:r>
              <a:rPr lang="ru-RU" b="1" dirty="0">
                <a:ea typeface="+mj-lt"/>
                <a:cs typeface="+mj-lt"/>
              </a:rPr>
              <a:t> </a:t>
            </a:r>
            <a:r>
              <a:rPr lang="ru-RU" b="1" dirty="0" err="1">
                <a:ea typeface="+mj-lt"/>
                <a:cs typeface="+mj-lt"/>
              </a:rPr>
              <a:t>energy</a:t>
            </a:r>
            <a:endParaRPr lang="ru-RU" dirty="0" err="1"/>
          </a:p>
          <a:p>
            <a:endParaRPr lang="ru-RU" dirty="0">
              <a:cs typeface="Calibri Light"/>
            </a:endParaRPr>
          </a:p>
        </p:txBody>
      </p:sp>
      <p:sp>
        <p:nvSpPr>
          <p:cNvPr id="3" name="Объект 2">
            <a:extLst>
              <a:ext uri="{FF2B5EF4-FFF2-40B4-BE49-F238E27FC236}">
                <a16:creationId xmlns:a16="http://schemas.microsoft.com/office/drawing/2014/main" id="{B5ACFDFA-31AE-4894-B835-74E68FCB2169}"/>
              </a:ext>
            </a:extLst>
          </p:cNvPr>
          <p:cNvSpPr>
            <a:spLocks noGrp="1"/>
          </p:cNvSpPr>
          <p:nvPr>
            <p:ph idx="1"/>
          </p:nvPr>
        </p:nvSpPr>
        <p:spPr>
          <a:xfrm>
            <a:off x="3354238" y="129097"/>
            <a:ext cx="8675297" cy="2597301"/>
          </a:xfrm>
        </p:spPr>
        <p:txBody>
          <a:bodyPr vert="horz" lIns="91440" tIns="45720" rIns="91440" bIns="45720" rtlCol="0" anchor="t">
            <a:normAutofit fontScale="92500"/>
          </a:bodyPr>
          <a:lstStyle/>
          <a:p>
            <a:r>
              <a:rPr lang="ru-RU" dirty="0">
                <a:ea typeface="+mn-lt"/>
                <a:cs typeface="+mn-lt"/>
              </a:rPr>
              <a:t></a:t>
            </a:r>
            <a:r>
              <a:rPr lang="ru-RU" dirty="0" err="1">
                <a:ea typeface="+mn-lt"/>
                <a:cs typeface="+mn-lt"/>
              </a:rPr>
              <a:t>Wind</a:t>
            </a:r>
            <a:r>
              <a:rPr lang="ru-RU" dirty="0">
                <a:ea typeface="+mn-lt"/>
                <a:cs typeface="+mn-lt"/>
              </a:rPr>
              <a:t> </a:t>
            </a:r>
            <a:r>
              <a:rPr lang="ru-RU" dirty="0" err="1">
                <a:ea typeface="+mn-lt"/>
                <a:cs typeface="+mn-lt"/>
              </a:rPr>
              <a:t>power</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an</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industry</a:t>
            </a:r>
            <a:r>
              <a:rPr lang="ru-RU" dirty="0">
                <a:ea typeface="+mn-lt"/>
                <a:cs typeface="+mn-lt"/>
              </a:rPr>
              <a:t> </a:t>
            </a:r>
            <a:r>
              <a:rPr lang="ru-RU" dirty="0" err="1">
                <a:ea typeface="+mn-lt"/>
                <a:cs typeface="+mn-lt"/>
              </a:rPr>
              <a:t>that</a:t>
            </a:r>
            <a:r>
              <a:rPr lang="ru-RU" dirty="0">
                <a:ea typeface="+mn-lt"/>
                <a:cs typeface="+mn-lt"/>
              </a:rPr>
              <a:t> </a:t>
            </a:r>
            <a:r>
              <a:rPr lang="ru-RU" dirty="0" err="1">
                <a:ea typeface="+mn-lt"/>
                <a:cs typeface="+mn-lt"/>
              </a:rPr>
              <a:t>specializes</a:t>
            </a:r>
            <a:r>
              <a:rPr lang="ru-RU" dirty="0">
                <a:ea typeface="+mn-lt"/>
                <a:cs typeface="+mn-lt"/>
              </a:rPr>
              <a:t> </a:t>
            </a:r>
            <a:r>
              <a:rPr lang="ru-RU" dirty="0" err="1">
                <a:ea typeface="+mn-lt"/>
                <a:cs typeface="+mn-lt"/>
              </a:rPr>
              <a:t>in</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use</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wind</a:t>
            </a:r>
            <a:r>
              <a:rPr lang="ru-RU" dirty="0">
                <a:ea typeface="+mn-lt"/>
                <a:cs typeface="+mn-lt"/>
              </a:rPr>
              <a:t> </a:t>
            </a:r>
            <a:r>
              <a:rPr lang="ru-RU" dirty="0" err="1">
                <a:ea typeface="+mn-lt"/>
                <a:cs typeface="+mn-lt"/>
              </a:rPr>
              <a:t>energy</a:t>
            </a:r>
            <a:r>
              <a:rPr lang="ru-RU" dirty="0">
                <a:ea typeface="+mn-lt"/>
                <a:cs typeface="+mn-lt"/>
              </a:rPr>
              <a:t> — </a:t>
            </a:r>
            <a:r>
              <a:rPr lang="ru-RU" dirty="0" err="1">
                <a:ea typeface="+mn-lt"/>
                <a:cs typeface="+mn-lt"/>
              </a:rPr>
              <a:t>the</a:t>
            </a:r>
            <a:r>
              <a:rPr lang="ru-RU" dirty="0">
                <a:ea typeface="+mn-lt"/>
                <a:cs typeface="+mn-lt"/>
              </a:rPr>
              <a:t> </a:t>
            </a:r>
            <a:r>
              <a:rPr lang="ru-RU" dirty="0" err="1">
                <a:ea typeface="+mn-lt"/>
                <a:cs typeface="+mn-lt"/>
              </a:rPr>
              <a:t>kinetic</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air</a:t>
            </a:r>
            <a:r>
              <a:rPr lang="ru-RU" dirty="0">
                <a:ea typeface="+mn-lt"/>
                <a:cs typeface="+mn-lt"/>
              </a:rPr>
              <a:t> </a:t>
            </a:r>
            <a:r>
              <a:rPr lang="ru-RU" dirty="0" err="1">
                <a:ea typeface="+mn-lt"/>
                <a:cs typeface="+mn-lt"/>
              </a:rPr>
              <a:t>masses</a:t>
            </a:r>
            <a:r>
              <a:rPr lang="ru-RU" dirty="0">
                <a:ea typeface="+mn-lt"/>
                <a:cs typeface="+mn-lt"/>
              </a:rPr>
              <a:t> </a:t>
            </a:r>
            <a:r>
              <a:rPr lang="ru-RU" dirty="0" err="1">
                <a:ea typeface="+mn-lt"/>
                <a:cs typeface="+mn-lt"/>
              </a:rPr>
              <a:t>in</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atmosphere</a:t>
            </a:r>
            <a:r>
              <a:rPr lang="ru-RU" dirty="0">
                <a:ea typeface="+mn-lt"/>
                <a:cs typeface="+mn-lt"/>
              </a:rPr>
              <a:t>.</a:t>
            </a:r>
          </a:p>
          <a:p>
            <a:r>
              <a:rPr lang="ru-RU" dirty="0">
                <a:ea typeface="+mn-lt"/>
                <a:cs typeface="+mn-lt"/>
              </a:rPr>
              <a:t></a:t>
            </a:r>
            <a:r>
              <a:rPr lang="ru-RU" dirty="0" err="1">
                <a:ea typeface="+mn-lt"/>
                <a:cs typeface="+mn-lt"/>
              </a:rPr>
              <a:t>Wind</a:t>
            </a:r>
            <a:r>
              <a:rPr lang="ru-RU" dirty="0">
                <a:ea typeface="+mn-lt"/>
                <a:cs typeface="+mn-lt"/>
              </a:rPr>
              <a:t> </a:t>
            </a:r>
            <a:r>
              <a:rPr lang="ru-RU" dirty="0" err="1">
                <a:ea typeface="+mn-lt"/>
                <a:cs typeface="+mn-lt"/>
              </a:rPr>
              <a:t>power</a:t>
            </a:r>
            <a:r>
              <a:rPr lang="ru-RU" dirty="0">
                <a:ea typeface="+mn-lt"/>
                <a:cs typeface="+mn-lt"/>
              </a:rPr>
              <a:t> </a:t>
            </a:r>
            <a:r>
              <a:rPr lang="ru-RU" dirty="0" err="1">
                <a:ea typeface="+mn-lt"/>
                <a:cs typeface="+mn-lt"/>
              </a:rPr>
              <a:t>uses</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force</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wind</a:t>
            </a:r>
            <a:r>
              <a:rPr lang="ru-RU" dirty="0">
                <a:ea typeface="+mn-lt"/>
                <a:cs typeface="+mn-lt"/>
              </a:rPr>
              <a:t> </a:t>
            </a:r>
            <a:r>
              <a:rPr lang="ru-RU" dirty="0" err="1">
                <a:ea typeface="+mn-lt"/>
                <a:cs typeface="+mn-lt"/>
              </a:rPr>
              <a:t>to</a:t>
            </a:r>
            <a:r>
              <a:rPr lang="ru-RU" dirty="0">
                <a:ea typeface="+mn-lt"/>
                <a:cs typeface="+mn-lt"/>
              </a:rPr>
              <a:t> </a:t>
            </a:r>
            <a:r>
              <a:rPr lang="ru-RU" dirty="0" err="1">
                <a:ea typeface="+mn-lt"/>
                <a:cs typeface="+mn-lt"/>
              </a:rPr>
              <a:t>drive</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blades</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wind</a:t>
            </a:r>
            <a:r>
              <a:rPr lang="ru-RU" dirty="0">
                <a:ea typeface="+mn-lt"/>
                <a:cs typeface="+mn-lt"/>
              </a:rPr>
              <a:t> </a:t>
            </a:r>
            <a:r>
              <a:rPr lang="ru-RU" dirty="0" err="1">
                <a:ea typeface="+mn-lt"/>
                <a:cs typeface="+mn-lt"/>
              </a:rPr>
              <a:t>turbines</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rotation</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turbine</a:t>
            </a:r>
            <a:r>
              <a:rPr lang="ru-RU" dirty="0">
                <a:ea typeface="+mn-lt"/>
                <a:cs typeface="+mn-lt"/>
              </a:rPr>
              <a:t> </a:t>
            </a:r>
            <a:r>
              <a:rPr lang="ru-RU" dirty="0" err="1">
                <a:ea typeface="+mn-lt"/>
                <a:cs typeface="+mn-lt"/>
              </a:rPr>
              <a:t>blades</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converted</a:t>
            </a:r>
            <a:r>
              <a:rPr lang="ru-RU" dirty="0">
                <a:ea typeface="+mn-lt"/>
                <a:cs typeface="+mn-lt"/>
              </a:rPr>
              <a:t> </a:t>
            </a:r>
            <a:r>
              <a:rPr lang="ru-RU" dirty="0" err="1">
                <a:ea typeface="+mn-lt"/>
                <a:cs typeface="+mn-lt"/>
              </a:rPr>
              <a:t>to</a:t>
            </a:r>
            <a:r>
              <a:rPr lang="ru-RU" dirty="0">
                <a:ea typeface="+mn-lt"/>
                <a:cs typeface="+mn-lt"/>
              </a:rPr>
              <a:t> </a:t>
            </a:r>
            <a:r>
              <a:rPr lang="ru-RU" dirty="0" err="1">
                <a:ea typeface="+mn-lt"/>
                <a:cs typeface="+mn-lt"/>
              </a:rPr>
              <a:t>electric</a:t>
            </a:r>
            <a:r>
              <a:rPr lang="ru-RU" dirty="0">
                <a:ea typeface="+mn-lt"/>
                <a:cs typeface="+mn-lt"/>
              </a:rPr>
              <a:t> </a:t>
            </a:r>
            <a:r>
              <a:rPr lang="ru-RU" dirty="0" err="1">
                <a:ea typeface="+mn-lt"/>
                <a:cs typeface="+mn-lt"/>
              </a:rPr>
              <a:t>current</a:t>
            </a:r>
            <a:r>
              <a:rPr lang="ru-RU" dirty="0">
                <a:ea typeface="+mn-lt"/>
                <a:cs typeface="+mn-lt"/>
              </a:rPr>
              <a:t> </a:t>
            </a:r>
            <a:r>
              <a:rPr lang="ru-RU" dirty="0" err="1">
                <a:ea typeface="+mn-lt"/>
                <a:cs typeface="+mn-lt"/>
              </a:rPr>
              <a:t>by</a:t>
            </a:r>
            <a:r>
              <a:rPr lang="ru-RU" dirty="0">
                <a:ea typeface="+mn-lt"/>
                <a:cs typeface="+mn-lt"/>
              </a:rPr>
              <a:t> </a:t>
            </a:r>
            <a:r>
              <a:rPr lang="ru-RU" dirty="0" err="1">
                <a:ea typeface="+mn-lt"/>
                <a:cs typeface="+mn-lt"/>
              </a:rPr>
              <a:t>an</a:t>
            </a:r>
            <a:r>
              <a:rPr lang="ru-RU" dirty="0">
                <a:ea typeface="+mn-lt"/>
                <a:cs typeface="+mn-lt"/>
              </a:rPr>
              <a:t> </a:t>
            </a:r>
            <a:r>
              <a:rPr lang="ru-RU" dirty="0" err="1">
                <a:ea typeface="+mn-lt"/>
                <a:cs typeface="+mn-lt"/>
              </a:rPr>
              <a:t>electric</a:t>
            </a:r>
            <a:r>
              <a:rPr lang="ru-RU" dirty="0">
                <a:ea typeface="+mn-lt"/>
                <a:cs typeface="+mn-lt"/>
              </a:rPr>
              <a:t> </a:t>
            </a:r>
            <a:r>
              <a:rPr lang="ru-RU" dirty="0" err="1">
                <a:ea typeface="+mn-lt"/>
                <a:cs typeface="+mn-lt"/>
              </a:rPr>
              <a:t>generator</a:t>
            </a:r>
            <a:r>
              <a:rPr lang="ru-RU" dirty="0">
                <a:ea typeface="+mn-lt"/>
                <a:cs typeface="+mn-lt"/>
              </a:rPr>
              <a:t>.</a:t>
            </a:r>
            <a:endParaRPr lang="ru-RU" dirty="0"/>
          </a:p>
          <a:p>
            <a:endParaRPr lang="ru-RU" dirty="0">
              <a:ea typeface="+mn-lt"/>
              <a:cs typeface="+mn-lt"/>
            </a:endParaRPr>
          </a:p>
        </p:txBody>
      </p:sp>
      <p:sp>
        <p:nvSpPr>
          <p:cNvPr id="4" name="TextBox 3">
            <a:extLst>
              <a:ext uri="{FF2B5EF4-FFF2-40B4-BE49-F238E27FC236}">
                <a16:creationId xmlns:a16="http://schemas.microsoft.com/office/drawing/2014/main" id="{5A35A54A-EB28-451A-8884-35E98E4FF9BD}"/>
              </a:ext>
            </a:extLst>
          </p:cNvPr>
          <p:cNvSpPr txBox="1"/>
          <p:nvPr/>
        </p:nvSpPr>
        <p:spPr>
          <a:xfrm>
            <a:off x="3358551" y="3775494"/>
            <a:ext cx="8695426"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US" sz="2800" dirty="0">
                <a:latin typeface="Times New Roman"/>
                <a:cs typeface="Times New Roman"/>
              </a:rPr>
              <a:t>Geothermal energy is a branch of energy based on the production of electric and thermal energy at the expense of thermal energy contained in the earth 's interior, at geothermal stations. It is considered renewable energy .</a:t>
            </a:r>
          </a:p>
        </p:txBody>
      </p:sp>
      <p:sp>
        <p:nvSpPr>
          <p:cNvPr id="5" name="TextBox 4">
            <a:extLst>
              <a:ext uri="{FF2B5EF4-FFF2-40B4-BE49-F238E27FC236}">
                <a16:creationId xmlns:a16="http://schemas.microsoft.com/office/drawing/2014/main" id="{DD00BDEA-AD3D-468C-9C26-0AAAF5E34C34}"/>
              </a:ext>
            </a:extLst>
          </p:cNvPr>
          <p:cNvSpPr txBox="1"/>
          <p:nvPr/>
        </p:nvSpPr>
        <p:spPr>
          <a:xfrm>
            <a:off x="152400" y="3674853"/>
            <a:ext cx="3275162"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sz="4400" b="1" dirty="0" err="1">
                <a:latin typeface="Calibri Light"/>
              </a:rPr>
              <a:t>Geothermal</a:t>
            </a:r>
            <a:endParaRPr lang="ru-RU" sz="4400" dirty="0" err="1">
              <a:latin typeface="Calibri" panose="020F0502020204030204"/>
              <a:cs typeface="Calibri"/>
            </a:endParaRPr>
          </a:p>
          <a:p>
            <a:r>
              <a:rPr lang="ru-RU" sz="4400" b="1" dirty="0">
                <a:latin typeface="Calibri Light"/>
              </a:rPr>
              <a:t> </a:t>
            </a:r>
            <a:r>
              <a:rPr lang="ru-RU" sz="4400" b="1" dirty="0" err="1">
                <a:latin typeface="Calibri Light"/>
              </a:rPr>
              <a:t>energy</a:t>
            </a:r>
            <a:endParaRPr lang="ru-RU" sz="4400" dirty="0" err="1">
              <a:cs typeface="Calibri"/>
            </a:endParaRPr>
          </a:p>
        </p:txBody>
      </p:sp>
    </p:spTree>
    <p:extLst>
      <p:ext uri="{BB962C8B-B14F-4D97-AF65-F5344CB8AC3E}">
        <p14:creationId xmlns:p14="http://schemas.microsoft.com/office/powerpoint/2010/main" val="101699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F1C4D7-81FD-4459-8279-FA3C13E49951}"/>
              </a:ext>
            </a:extLst>
          </p:cNvPr>
          <p:cNvSpPr>
            <a:spLocks noGrp="1"/>
          </p:cNvSpPr>
          <p:nvPr>
            <p:ph type="title"/>
          </p:nvPr>
        </p:nvSpPr>
        <p:spPr>
          <a:xfrm>
            <a:off x="4313" y="5691"/>
            <a:ext cx="10515600" cy="1325563"/>
          </a:xfrm>
        </p:spPr>
        <p:txBody>
          <a:bodyPr/>
          <a:lstStyle/>
          <a:p>
            <a:r>
              <a:rPr lang="ru-RU" b="1" dirty="0" err="1">
                <a:ea typeface="+mj-lt"/>
                <a:cs typeface="+mj-lt"/>
              </a:rPr>
              <a:t>Solar</a:t>
            </a:r>
            <a:r>
              <a:rPr lang="ru-RU" b="1" dirty="0">
                <a:ea typeface="+mj-lt"/>
                <a:cs typeface="+mj-lt"/>
              </a:rPr>
              <a:t> </a:t>
            </a:r>
            <a:r>
              <a:rPr lang="ru-RU" b="1" dirty="0" err="1">
                <a:ea typeface="+mj-lt"/>
                <a:cs typeface="+mj-lt"/>
              </a:rPr>
              <a:t>power</a:t>
            </a:r>
            <a:endParaRPr lang="ru-RU" dirty="0" err="1"/>
          </a:p>
          <a:p>
            <a:endParaRPr lang="ru-RU" dirty="0">
              <a:cs typeface="Calibri Light"/>
            </a:endParaRPr>
          </a:p>
        </p:txBody>
      </p:sp>
      <p:sp>
        <p:nvSpPr>
          <p:cNvPr id="3" name="Объект 2">
            <a:extLst>
              <a:ext uri="{FF2B5EF4-FFF2-40B4-BE49-F238E27FC236}">
                <a16:creationId xmlns:a16="http://schemas.microsoft.com/office/drawing/2014/main" id="{0BADB906-2C67-49C1-8236-606A9F7ED811}"/>
              </a:ext>
            </a:extLst>
          </p:cNvPr>
          <p:cNvSpPr>
            <a:spLocks noGrp="1"/>
          </p:cNvSpPr>
          <p:nvPr>
            <p:ph idx="1"/>
          </p:nvPr>
        </p:nvSpPr>
        <p:spPr>
          <a:xfrm>
            <a:off x="3052313" y="71587"/>
            <a:ext cx="9005978" cy="4351338"/>
          </a:xfrm>
        </p:spPr>
        <p:txBody>
          <a:bodyPr vert="horz" lIns="91440" tIns="45720" rIns="91440" bIns="45720" rtlCol="0" anchor="t">
            <a:normAutofit/>
          </a:bodyPr>
          <a:lstStyle/>
          <a:p>
            <a:r>
              <a:rPr lang="ru-RU" dirty="0">
                <a:ea typeface="+mn-lt"/>
                <a:cs typeface="+mn-lt"/>
              </a:rPr>
              <a:t></a:t>
            </a:r>
            <a:r>
              <a:rPr lang="ru-RU" dirty="0" err="1">
                <a:ea typeface="+mn-lt"/>
                <a:cs typeface="+mn-lt"/>
              </a:rPr>
              <a:t>Solar</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sun</a:t>
            </a:r>
            <a:r>
              <a:rPr lang="ru-RU" dirty="0">
                <a:ea typeface="+mn-lt"/>
                <a:cs typeface="+mn-lt"/>
              </a:rPr>
              <a:t> , </a:t>
            </a:r>
            <a:r>
              <a:rPr lang="ru-RU" dirty="0" err="1">
                <a:ea typeface="+mn-lt"/>
                <a:cs typeface="+mn-lt"/>
              </a:rPr>
              <a:t>it</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an</a:t>
            </a:r>
            <a:r>
              <a:rPr lang="ru-RU" dirty="0">
                <a:ea typeface="+mn-lt"/>
                <a:cs typeface="+mn-lt"/>
              </a:rPr>
              <a:t> </a:t>
            </a:r>
            <a:r>
              <a:rPr lang="ru-RU" dirty="0" err="1">
                <a:ea typeface="+mn-lt"/>
                <a:cs typeface="+mn-lt"/>
              </a:rPr>
              <a:t>almost</a:t>
            </a:r>
            <a:r>
              <a:rPr lang="ru-RU" dirty="0">
                <a:ea typeface="+mn-lt"/>
                <a:cs typeface="+mn-lt"/>
              </a:rPr>
              <a:t> </a:t>
            </a:r>
            <a:r>
              <a:rPr lang="ru-RU" dirty="0" err="1">
                <a:ea typeface="+mn-lt"/>
                <a:cs typeface="+mn-lt"/>
              </a:rPr>
              <a:t>infinite</a:t>
            </a:r>
            <a:r>
              <a:rPr lang="ru-RU" dirty="0">
                <a:ea typeface="+mn-lt"/>
                <a:cs typeface="+mn-lt"/>
              </a:rPr>
              <a:t> </a:t>
            </a:r>
            <a:r>
              <a:rPr lang="ru-RU" dirty="0" err="1">
                <a:ea typeface="+mn-lt"/>
                <a:cs typeface="+mn-lt"/>
              </a:rPr>
              <a:t>source</a:t>
            </a:r>
            <a:r>
              <a:rPr lang="ru-RU" dirty="0">
                <a:ea typeface="+mn-lt"/>
                <a:cs typeface="+mn-lt"/>
              </a:rPr>
              <a:t> </a:t>
            </a:r>
            <a:r>
              <a:rPr lang="ru-RU" dirty="0" err="1">
                <a:ea typeface="+mn-lt"/>
                <a:cs typeface="+mn-lt"/>
              </a:rPr>
              <a:t>while</a:t>
            </a:r>
            <a:r>
              <a:rPr lang="ru-RU" dirty="0">
                <a:ea typeface="+mn-lt"/>
                <a:cs typeface="+mn-lt"/>
              </a:rPr>
              <a:t> </a:t>
            </a:r>
            <a:r>
              <a:rPr lang="ru-RU" dirty="0" err="1">
                <a:ea typeface="+mn-lt"/>
                <a:cs typeface="+mn-lt"/>
              </a:rPr>
              <a:t>our</a:t>
            </a:r>
            <a:r>
              <a:rPr lang="ru-RU" dirty="0">
                <a:ea typeface="+mn-lt"/>
                <a:cs typeface="+mn-lt"/>
              </a:rPr>
              <a:t> </a:t>
            </a:r>
            <a:r>
              <a:rPr lang="ru-RU" dirty="0" err="1">
                <a:ea typeface="+mn-lt"/>
                <a:cs typeface="+mn-lt"/>
              </a:rPr>
              <a:t>star</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shining</a:t>
            </a:r>
            <a:r>
              <a:rPr lang="ru-RU" dirty="0">
                <a:ea typeface="+mn-lt"/>
                <a:cs typeface="+mn-lt"/>
              </a:rPr>
              <a:t>. </a:t>
            </a:r>
            <a:r>
              <a:rPr lang="ru-RU" dirty="0" err="1">
                <a:ea typeface="+mn-lt"/>
                <a:cs typeface="+mn-lt"/>
              </a:rPr>
              <a:t>Thousands</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joules</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heat</a:t>
            </a:r>
            <a:r>
              <a:rPr lang="ru-RU" dirty="0">
                <a:ea typeface="+mn-lt"/>
                <a:cs typeface="+mn-lt"/>
              </a:rPr>
              <a:t> </a:t>
            </a:r>
            <a:r>
              <a:rPr lang="ru-RU" dirty="0" err="1">
                <a:ea typeface="+mn-lt"/>
                <a:cs typeface="+mn-lt"/>
              </a:rPr>
              <a:t>are</a:t>
            </a:r>
            <a:r>
              <a:rPr lang="ru-RU" dirty="0">
                <a:ea typeface="+mn-lt"/>
                <a:cs typeface="+mn-lt"/>
              </a:rPr>
              <a:t> </a:t>
            </a:r>
            <a:r>
              <a:rPr lang="ru-RU" dirty="0" err="1">
                <a:ea typeface="+mn-lt"/>
                <a:cs typeface="+mn-lt"/>
              </a:rPr>
              <a:t>streaming</a:t>
            </a:r>
            <a:r>
              <a:rPr lang="ru-RU" dirty="0">
                <a:ea typeface="+mn-lt"/>
                <a:cs typeface="+mn-lt"/>
              </a:rPr>
              <a:t> </a:t>
            </a:r>
            <a:r>
              <a:rPr lang="ru-RU" dirty="0" err="1">
                <a:ea typeface="+mn-lt"/>
                <a:cs typeface="+mn-lt"/>
              </a:rPr>
              <a:t>in</a:t>
            </a:r>
            <a:r>
              <a:rPr lang="ru-RU" dirty="0">
                <a:ea typeface="+mn-lt"/>
                <a:cs typeface="+mn-lt"/>
              </a:rPr>
              <a:t> </a:t>
            </a:r>
            <a:r>
              <a:rPr lang="ru-RU" dirty="0" err="1">
                <a:ea typeface="+mn-lt"/>
                <a:cs typeface="+mn-lt"/>
              </a:rPr>
              <a:t>our</a:t>
            </a:r>
            <a:r>
              <a:rPr lang="ru-RU" dirty="0">
                <a:ea typeface="+mn-lt"/>
                <a:cs typeface="+mn-lt"/>
              </a:rPr>
              <a:t> </a:t>
            </a:r>
            <a:r>
              <a:rPr lang="ru-RU" dirty="0" err="1">
                <a:ea typeface="+mn-lt"/>
                <a:cs typeface="+mn-lt"/>
              </a:rPr>
              <a:t>direction</a:t>
            </a:r>
            <a:r>
              <a:rPr lang="ru-RU" dirty="0">
                <a:ea typeface="+mn-lt"/>
                <a:cs typeface="+mn-lt"/>
              </a:rPr>
              <a:t>. </a:t>
            </a:r>
            <a:r>
              <a:rPr lang="ru-RU" dirty="0" err="1">
                <a:ea typeface="+mn-lt"/>
                <a:cs typeface="+mn-lt"/>
              </a:rPr>
              <a:t>Solar</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usually</a:t>
            </a:r>
            <a:r>
              <a:rPr lang="ru-RU" dirty="0">
                <a:ea typeface="+mn-lt"/>
                <a:cs typeface="+mn-lt"/>
              </a:rPr>
              <a:t> </a:t>
            </a:r>
            <a:r>
              <a:rPr lang="ru-RU" dirty="0" err="1">
                <a:ea typeface="+mn-lt"/>
                <a:cs typeface="+mn-lt"/>
              </a:rPr>
              <a:t>used</a:t>
            </a:r>
            <a:r>
              <a:rPr lang="ru-RU" dirty="0">
                <a:ea typeface="+mn-lt"/>
                <a:cs typeface="+mn-lt"/>
              </a:rPr>
              <a:t> </a:t>
            </a:r>
            <a:r>
              <a:rPr lang="ru-RU" dirty="0" err="1">
                <a:ea typeface="+mn-lt"/>
                <a:cs typeface="+mn-lt"/>
              </a:rPr>
              <a:t>for</a:t>
            </a:r>
            <a:r>
              <a:rPr lang="ru-RU" dirty="0">
                <a:ea typeface="+mn-lt"/>
                <a:cs typeface="+mn-lt"/>
              </a:rPr>
              <a:t> </a:t>
            </a:r>
            <a:r>
              <a:rPr lang="ru-RU" dirty="0" err="1">
                <a:ea typeface="+mn-lt"/>
                <a:cs typeface="+mn-lt"/>
              </a:rPr>
              <a:t>heating</a:t>
            </a:r>
            <a:r>
              <a:rPr lang="ru-RU" dirty="0">
                <a:ea typeface="+mn-lt"/>
                <a:cs typeface="+mn-lt"/>
              </a:rPr>
              <a:t>, </a:t>
            </a:r>
            <a:r>
              <a:rPr lang="ru-RU" dirty="0" err="1">
                <a:ea typeface="+mn-lt"/>
                <a:cs typeface="+mn-lt"/>
              </a:rPr>
              <a:t>cooking</a:t>
            </a:r>
            <a:r>
              <a:rPr lang="ru-RU" dirty="0">
                <a:ea typeface="+mn-lt"/>
                <a:cs typeface="+mn-lt"/>
              </a:rPr>
              <a:t>, </a:t>
            </a:r>
            <a:r>
              <a:rPr lang="ru-RU" dirty="0" err="1">
                <a:ea typeface="+mn-lt"/>
                <a:cs typeface="+mn-lt"/>
              </a:rPr>
              <a:t>electricity</a:t>
            </a:r>
            <a:r>
              <a:rPr lang="ru-RU" dirty="0">
                <a:ea typeface="+mn-lt"/>
                <a:cs typeface="+mn-lt"/>
              </a:rPr>
              <a:t> </a:t>
            </a:r>
            <a:r>
              <a:rPr lang="ru-RU" dirty="0" err="1">
                <a:ea typeface="+mn-lt"/>
                <a:cs typeface="+mn-lt"/>
              </a:rPr>
              <a:t>generation</a:t>
            </a:r>
            <a:r>
              <a:rPr lang="ru-RU" dirty="0">
                <a:ea typeface="+mn-lt"/>
                <a:cs typeface="+mn-lt"/>
              </a:rPr>
              <a:t>, </a:t>
            </a:r>
            <a:r>
              <a:rPr lang="ru-RU" dirty="0" err="1">
                <a:ea typeface="+mn-lt"/>
                <a:cs typeface="+mn-lt"/>
              </a:rPr>
              <a:t>and</a:t>
            </a:r>
            <a:r>
              <a:rPr lang="ru-RU" dirty="0">
                <a:ea typeface="+mn-lt"/>
                <a:cs typeface="+mn-lt"/>
              </a:rPr>
              <a:t> </a:t>
            </a:r>
            <a:r>
              <a:rPr lang="ru-RU" dirty="0" err="1">
                <a:ea typeface="+mn-lt"/>
                <a:cs typeface="+mn-lt"/>
              </a:rPr>
              <a:t>even</a:t>
            </a:r>
            <a:r>
              <a:rPr lang="ru-RU" dirty="0">
                <a:ea typeface="+mn-lt"/>
                <a:cs typeface="+mn-lt"/>
              </a:rPr>
              <a:t> </a:t>
            </a:r>
            <a:r>
              <a:rPr lang="ru-RU" dirty="0" err="1">
                <a:ea typeface="+mn-lt"/>
                <a:cs typeface="+mn-lt"/>
              </a:rPr>
              <a:t>in</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desalination</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seawater</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sun's</a:t>
            </a:r>
            <a:r>
              <a:rPr lang="ru-RU" dirty="0">
                <a:ea typeface="+mn-lt"/>
                <a:cs typeface="+mn-lt"/>
              </a:rPr>
              <a:t> </a:t>
            </a:r>
            <a:r>
              <a:rPr lang="ru-RU" dirty="0" err="1">
                <a:ea typeface="+mn-lt"/>
                <a:cs typeface="+mn-lt"/>
              </a:rPr>
              <a:t>rays</a:t>
            </a:r>
            <a:r>
              <a:rPr lang="ru-RU" dirty="0">
                <a:ea typeface="+mn-lt"/>
                <a:cs typeface="+mn-lt"/>
              </a:rPr>
              <a:t> </a:t>
            </a:r>
            <a:r>
              <a:rPr lang="ru-RU" dirty="0" err="1">
                <a:ea typeface="+mn-lt"/>
                <a:cs typeface="+mn-lt"/>
              </a:rPr>
              <a:t>are</a:t>
            </a:r>
            <a:r>
              <a:rPr lang="ru-RU" dirty="0">
                <a:ea typeface="+mn-lt"/>
                <a:cs typeface="+mn-lt"/>
              </a:rPr>
              <a:t> </a:t>
            </a:r>
            <a:r>
              <a:rPr lang="ru-RU" dirty="0" err="1">
                <a:ea typeface="+mn-lt"/>
                <a:cs typeface="+mn-lt"/>
              </a:rPr>
              <a:t>captured</a:t>
            </a:r>
            <a:r>
              <a:rPr lang="ru-RU" dirty="0">
                <a:ea typeface="+mn-lt"/>
                <a:cs typeface="+mn-lt"/>
              </a:rPr>
              <a:t> </a:t>
            </a:r>
            <a:r>
              <a:rPr lang="ru-RU" dirty="0" err="1">
                <a:ea typeface="+mn-lt"/>
                <a:cs typeface="+mn-lt"/>
              </a:rPr>
              <a:t>by</a:t>
            </a:r>
            <a:r>
              <a:rPr lang="ru-RU" dirty="0">
                <a:ea typeface="+mn-lt"/>
                <a:cs typeface="+mn-lt"/>
              </a:rPr>
              <a:t> </a:t>
            </a:r>
            <a:r>
              <a:rPr lang="ru-RU" dirty="0" err="1">
                <a:ea typeface="+mn-lt"/>
                <a:cs typeface="+mn-lt"/>
              </a:rPr>
              <a:t>solar</a:t>
            </a:r>
            <a:r>
              <a:rPr lang="ru-RU" dirty="0">
                <a:ea typeface="+mn-lt"/>
                <a:cs typeface="+mn-lt"/>
              </a:rPr>
              <a:t> </a:t>
            </a:r>
            <a:r>
              <a:rPr lang="ru-RU" dirty="0" err="1">
                <a:ea typeface="+mn-lt"/>
                <a:cs typeface="+mn-lt"/>
              </a:rPr>
              <a:t>installations</a:t>
            </a:r>
            <a:r>
              <a:rPr lang="ru-RU" dirty="0">
                <a:ea typeface="+mn-lt"/>
                <a:cs typeface="+mn-lt"/>
              </a:rPr>
              <a:t> </a:t>
            </a:r>
            <a:r>
              <a:rPr lang="ru-RU" dirty="0" err="1">
                <a:ea typeface="+mn-lt"/>
                <a:cs typeface="+mn-lt"/>
              </a:rPr>
              <a:t>and</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sunlight</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converted</a:t>
            </a:r>
            <a:r>
              <a:rPr lang="ru-RU" dirty="0">
                <a:ea typeface="+mn-lt"/>
                <a:cs typeface="+mn-lt"/>
              </a:rPr>
              <a:t> </a:t>
            </a:r>
            <a:r>
              <a:rPr lang="ru-RU" dirty="0" err="1">
                <a:ea typeface="+mn-lt"/>
                <a:cs typeface="+mn-lt"/>
              </a:rPr>
              <a:t>into</a:t>
            </a:r>
            <a:r>
              <a:rPr lang="ru-RU" dirty="0">
                <a:ea typeface="+mn-lt"/>
                <a:cs typeface="+mn-lt"/>
              </a:rPr>
              <a:t> </a:t>
            </a:r>
            <a:r>
              <a:rPr lang="ru-RU" dirty="0" err="1">
                <a:ea typeface="+mn-lt"/>
                <a:cs typeface="+mn-lt"/>
              </a:rPr>
              <a:t>electricity</a:t>
            </a:r>
            <a:r>
              <a:rPr lang="ru-RU" dirty="0">
                <a:ea typeface="+mn-lt"/>
                <a:cs typeface="+mn-lt"/>
              </a:rPr>
              <a:t>, </a:t>
            </a:r>
            <a:r>
              <a:rPr lang="ru-RU" dirty="0" err="1">
                <a:ea typeface="+mn-lt"/>
                <a:cs typeface="+mn-lt"/>
              </a:rPr>
              <a:t>heat</a:t>
            </a:r>
            <a:r>
              <a:rPr lang="ru-RU" dirty="0">
                <a:ea typeface="+mn-lt"/>
                <a:cs typeface="+mn-lt"/>
              </a:rPr>
              <a:t>.</a:t>
            </a:r>
            <a:endParaRPr lang="ru-RU" dirty="0">
              <a:cs typeface="Calibri"/>
            </a:endParaRPr>
          </a:p>
          <a:p>
            <a:endParaRPr lang="ru-RU" dirty="0">
              <a:cs typeface="Calibri"/>
            </a:endParaRPr>
          </a:p>
        </p:txBody>
      </p:sp>
      <p:sp>
        <p:nvSpPr>
          <p:cNvPr id="4" name="TextBox 3">
            <a:extLst>
              <a:ext uri="{FF2B5EF4-FFF2-40B4-BE49-F238E27FC236}">
                <a16:creationId xmlns:a16="http://schemas.microsoft.com/office/drawing/2014/main" id="{E4E99B6E-2015-423C-AE1C-E4ED52DED25D}"/>
              </a:ext>
            </a:extLst>
          </p:cNvPr>
          <p:cNvSpPr txBox="1"/>
          <p:nvPr/>
        </p:nvSpPr>
        <p:spPr>
          <a:xfrm>
            <a:off x="195532" y="3761117"/>
            <a:ext cx="3433313"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latin typeface="Times New Roman"/>
                <a:cs typeface="Times New Roman"/>
              </a:rPr>
              <a:t>Bioenergetics</a:t>
            </a:r>
          </a:p>
        </p:txBody>
      </p:sp>
      <p:sp>
        <p:nvSpPr>
          <p:cNvPr id="5" name="TextBox 4">
            <a:extLst>
              <a:ext uri="{FF2B5EF4-FFF2-40B4-BE49-F238E27FC236}">
                <a16:creationId xmlns:a16="http://schemas.microsoft.com/office/drawing/2014/main" id="{E6CC15C2-40B4-4E36-A469-446874373F7A}"/>
              </a:ext>
            </a:extLst>
          </p:cNvPr>
          <p:cNvSpPr txBox="1"/>
          <p:nvPr/>
        </p:nvSpPr>
        <p:spPr>
          <a:xfrm>
            <a:off x="3818626" y="3847381"/>
            <a:ext cx="8264105"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US" sz="2400" dirty="0">
                <a:latin typeface="Times New Roman"/>
                <a:cs typeface="Times New Roman"/>
              </a:rPr>
              <a:t>Bioenergy is an electric power industry based on the use of biofuels from various organic substances, mainly organic waste. Organic materials from plants or animals can be used to create energy that can be converted into electricity. Obviously, the process of burning all </a:t>
            </a:r>
            <a:r>
              <a:rPr lang="en-US" sz="2400" dirty="0" err="1">
                <a:latin typeface="Times New Roman"/>
                <a:cs typeface="Times New Roman"/>
              </a:rPr>
              <a:t>that 's</a:t>
            </a:r>
            <a:r>
              <a:rPr lang="en-US" sz="2400" dirty="0">
                <a:latin typeface="Times New Roman"/>
                <a:cs typeface="Times New Roman"/>
              </a:rPr>
              <a:t> bad for the environment, but also organic substances burn much cleaner than fossil fuels.</a:t>
            </a:r>
          </a:p>
        </p:txBody>
      </p:sp>
    </p:spTree>
    <p:extLst>
      <p:ext uri="{BB962C8B-B14F-4D97-AF65-F5344CB8AC3E}">
        <p14:creationId xmlns:p14="http://schemas.microsoft.com/office/powerpoint/2010/main" val="923378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081D57-006C-4FD3-A8CC-AB2D7E5F27BF}"/>
              </a:ext>
            </a:extLst>
          </p:cNvPr>
          <p:cNvSpPr>
            <a:spLocks noGrp="1"/>
          </p:cNvSpPr>
          <p:nvPr>
            <p:ph type="title"/>
          </p:nvPr>
        </p:nvSpPr>
        <p:spPr>
          <a:xfrm>
            <a:off x="76200" y="135087"/>
            <a:ext cx="10515600" cy="1325563"/>
          </a:xfrm>
        </p:spPr>
        <p:txBody>
          <a:bodyPr/>
          <a:lstStyle/>
          <a:p>
            <a:r>
              <a:rPr lang="ru-RU" b="1" dirty="0" err="1">
                <a:ea typeface="+mj-lt"/>
                <a:cs typeface="+mj-lt"/>
              </a:rPr>
              <a:t>Hydropower</a:t>
            </a:r>
            <a:endParaRPr lang="ru-RU" dirty="0" err="1"/>
          </a:p>
          <a:p>
            <a:endParaRPr lang="ru-RU" dirty="0">
              <a:cs typeface="Calibri Light"/>
            </a:endParaRPr>
          </a:p>
        </p:txBody>
      </p:sp>
      <p:sp>
        <p:nvSpPr>
          <p:cNvPr id="3" name="Объект 2">
            <a:extLst>
              <a:ext uri="{FF2B5EF4-FFF2-40B4-BE49-F238E27FC236}">
                <a16:creationId xmlns:a16="http://schemas.microsoft.com/office/drawing/2014/main" id="{BB51C5CC-0D03-4C29-AD45-FC041301FB7E}"/>
              </a:ext>
            </a:extLst>
          </p:cNvPr>
          <p:cNvSpPr>
            <a:spLocks noGrp="1"/>
          </p:cNvSpPr>
          <p:nvPr>
            <p:ph idx="1"/>
          </p:nvPr>
        </p:nvSpPr>
        <p:spPr>
          <a:xfrm>
            <a:off x="3052313" y="186606"/>
            <a:ext cx="8962846" cy="4351338"/>
          </a:xfrm>
        </p:spPr>
        <p:txBody>
          <a:bodyPr vert="horz" lIns="91440" tIns="45720" rIns="91440" bIns="45720" rtlCol="0" anchor="t">
            <a:normAutofit/>
          </a:bodyPr>
          <a:lstStyle/>
          <a:p>
            <a:r>
              <a:rPr lang="ru-RU" dirty="0">
                <a:ea typeface="+mn-lt"/>
                <a:cs typeface="+mn-lt"/>
              </a:rPr>
              <a:t></a:t>
            </a:r>
            <a:r>
              <a:rPr lang="ru-RU" dirty="0" err="1">
                <a:ea typeface="+mn-lt"/>
                <a:cs typeface="+mn-lt"/>
              </a:rPr>
              <a:t>Hydro-energy</a:t>
            </a:r>
            <a:r>
              <a:rPr lang="ru-RU" dirty="0">
                <a:ea typeface="+mn-lt"/>
                <a:cs typeface="+mn-lt"/>
              </a:rPr>
              <a:t> – </a:t>
            </a:r>
            <a:r>
              <a:rPr lang="ru-RU" dirty="0" err="1">
                <a:ea typeface="+mn-lt"/>
                <a:cs typeface="+mn-lt"/>
              </a:rPr>
              <a:t>the</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falling</a:t>
            </a:r>
            <a:r>
              <a:rPr lang="ru-RU" dirty="0">
                <a:ea typeface="+mn-lt"/>
                <a:cs typeface="+mn-lt"/>
              </a:rPr>
              <a:t> </a:t>
            </a:r>
            <a:r>
              <a:rPr lang="ru-RU" dirty="0" err="1">
                <a:ea typeface="+mn-lt"/>
                <a:cs typeface="+mn-lt"/>
              </a:rPr>
              <a:t>water</a:t>
            </a:r>
            <a:r>
              <a:rPr lang="ru-RU" dirty="0">
                <a:ea typeface="+mn-lt"/>
                <a:cs typeface="+mn-lt"/>
              </a:rPr>
              <a:t> , </a:t>
            </a:r>
            <a:r>
              <a:rPr lang="ru-RU" dirty="0" err="1">
                <a:ea typeface="+mn-lt"/>
                <a:cs typeface="+mn-lt"/>
              </a:rPr>
              <a:t>and</a:t>
            </a:r>
            <a:r>
              <a:rPr lang="ru-RU" dirty="0">
                <a:ea typeface="+mn-lt"/>
                <a:cs typeface="+mn-lt"/>
              </a:rPr>
              <a:t> </a:t>
            </a:r>
            <a:r>
              <a:rPr lang="ru-RU" dirty="0" err="1">
                <a:ea typeface="+mn-lt"/>
                <a:cs typeface="+mn-lt"/>
              </a:rPr>
              <a:t>ways</a:t>
            </a:r>
            <a:r>
              <a:rPr lang="ru-RU" dirty="0">
                <a:ea typeface="+mn-lt"/>
                <a:cs typeface="+mn-lt"/>
              </a:rPr>
              <a:t> </a:t>
            </a:r>
            <a:r>
              <a:rPr lang="ru-RU" dirty="0" err="1">
                <a:ea typeface="+mn-lt"/>
                <a:cs typeface="+mn-lt"/>
              </a:rPr>
              <a:t>to</a:t>
            </a:r>
            <a:r>
              <a:rPr lang="ru-RU" dirty="0">
                <a:ea typeface="+mn-lt"/>
                <a:cs typeface="+mn-lt"/>
              </a:rPr>
              <a:t> </a:t>
            </a:r>
            <a:r>
              <a:rPr lang="ru-RU" dirty="0" err="1">
                <a:ea typeface="+mn-lt"/>
                <a:cs typeface="+mn-lt"/>
              </a:rPr>
              <a:t>convert</a:t>
            </a:r>
            <a:r>
              <a:rPr lang="ru-RU" dirty="0">
                <a:ea typeface="+mn-lt"/>
                <a:cs typeface="+mn-lt"/>
              </a:rPr>
              <a:t> </a:t>
            </a:r>
            <a:r>
              <a:rPr lang="ru-RU" dirty="0" err="1">
                <a:ea typeface="+mn-lt"/>
                <a:cs typeface="+mn-lt"/>
              </a:rPr>
              <a:t>it</a:t>
            </a:r>
            <a:r>
              <a:rPr lang="ru-RU" dirty="0">
                <a:ea typeface="+mn-lt"/>
                <a:cs typeface="+mn-lt"/>
              </a:rPr>
              <a:t> </a:t>
            </a:r>
            <a:r>
              <a:rPr lang="ru-RU" dirty="0" err="1">
                <a:ea typeface="+mn-lt"/>
                <a:cs typeface="+mn-lt"/>
              </a:rPr>
              <a:t>into</a:t>
            </a:r>
            <a:r>
              <a:rPr lang="ru-RU" dirty="0">
                <a:ea typeface="+mn-lt"/>
                <a:cs typeface="+mn-lt"/>
              </a:rPr>
              <a:t> </a:t>
            </a:r>
            <a:r>
              <a:rPr lang="ru-RU" dirty="0" err="1">
                <a:ea typeface="+mn-lt"/>
                <a:cs typeface="+mn-lt"/>
              </a:rPr>
              <a:t>electricity</a:t>
            </a:r>
            <a:r>
              <a:rPr lang="ru-RU" dirty="0">
                <a:ea typeface="+mn-lt"/>
                <a:cs typeface="+mn-lt"/>
              </a:rPr>
              <a:t>. </a:t>
            </a:r>
            <a:r>
              <a:rPr lang="ru-RU" dirty="0" err="1">
                <a:ea typeface="+mn-lt"/>
                <a:cs typeface="+mn-lt"/>
              </a:rPr>
              <a:t>Generating</a:t>
            </a:r>
            <a:r>
              <a:rPr lang="ru-RU" dirty="0">
                <a:ea typeface="+mn-lt"/>
                <a:cs typeface="+mn-lt"/>
              </a:rPr>
              <a:t> </a:t>
            </a:r>
            <a:r>
              <a:rPr lang="ru-RU" dirty="0" err="1">
                <a:ea typeface="+mn-lt"/>
                <a:cs typeface="+mn-lt"/>
              </a:rPr>
              <a:t>electricity</a:t>
            </a:r>
            <a:r>
              <a:rPr lang="ru-RU" dirty="0">
                <a:ea typeface="+mn-lt"/>
                <a:cs typeface="+mn-lt"/>
              </a:rPr>
              <a:t> </a:t>
            </a:r>
            <a:r>
              <a:rPr lang="ru-RU" dirty="0" err="1">
                <a:ea typeface="+mn-lt"/>
                <a:cs typeface="+mn-lt"/>
              </a:rPr>
              <a:t>from</a:t>
            </a:r>
            <a:r>
              <a:rPr lang="ru-RU" dirty="0">
                <a:ea typeface="+mn-lt"/>
                <a:cs typeface="+mn-lt"/>
              </a:rPr>
              <a:t> </a:t>
            </a:r>
            <a:r>
              <a:rPr lang="ru-RU" dirty="0" err="1">
                <a:ea typeface="+mn-lt"/>
                <a:cs typeface="+mn-lt"/>
              </a:rPr>
              <a:t>moving</a:t>
            </a:r>
            <a:r>
              <a:rPr lang="ru-RU" dirty="0">
                <a:ea typeface="+mn-lt"/>
                <a:cs typeface="+mn-lt"/>
              </a:rPr>
              <a:t> </a:t>
            </a:r>
            <a:r>
              <a:rPr lang="ru-RU" dirty="0" err="1">
                <a:ea typeface="+mn-lt"/>
                <a:cs typeface="+mn-lt"/>
              </a:rPr>
              <a:t>water</a:t>
            </a:r>
            <a:r>
              <a:rPr lang="ru-RU" dirty="0">
                <a:ea typeface="+mn-lt"/>
                <a:cs typeface="+mn-lt"/>
              </a:rPr>
              <a:t> </a:t>
            </a:r>
            <a:r>
              <a:rPr lang="ru-RU" dirty="0" err="1">
                <a:ea typeface="+mn-lt"/>
                <a:cs typeface="+mn-lt"/>
              </a:rPr>
              <a:t>is</a:t>
            </a:r>
            <a:r>
              <a:rPr lang="ru-RU" dirty="0">
                <a:ea typeface="+mn-lt"/>
                <a:cs typeface="+mn-lt"/>
              </a:rPr>
              <a:t> </a:t>
            </a:r>
            <a:r>
              <a:rPr lang="ru-RU" dirty="0" err="1">
                <a:ea typeface="+mn-lt"/>
                <a:cs typeface="+mn-lt"/>
              </a:rPr>
              <a:t>one</a:t>
            </a:r>
            <a:r>
              <a:rPr lang="ru-RU" dirty="0">
                <a:ea typeface="+mn-lt"/>
                <a:cs typeface="+mn-lt"/>
              </a:rPr>
              <a:t> </a:t>
            </a:r>
            <a:r>
              <a:rPr lang="ru-RU" dirty="0" err="1">
                <a:ea typeface="+mn-lt"/>
                <a:cs typeface="+mn-lt"/>
              </a:rPr>
              <a:t>of</a:t>
            </a:r>
            <a:r>
              <a:rPr lang="ru-RU" dirty="0">
                <a:ea typeface="+mn-lt"/>
                <a:cs typeface="+mn-lt"/>
              </a:rPr>
              <a:t> </a:t>
            </a:r>
            <a:r>
              <a:rPr lang="ru-RU" dirty="0" err="1">
                <a:ea typeface="+mn-lt"/>
                <a:cs typeface="+mn-lt"/>
              </a:rPr>
              <a:t>the</a:t>
            </a:r>
            <a:r>
              <a:rPr lang="ru-RU" dirty="0">
                <a:ea typeface="+mn-lt"/>
                <a:cs typeface="+mn-lt"/>
              </a:rPr>
              <a:t> </a:t>
            </a:r>
            <a:r>
              <a:rPr lang="ru-RU" dirty="0" err="1">
                <a:ea typeface="+mn-lt"/>
                <a:cs typeface="+mn-lt"/>
              </a:rPr>
              <a:t>cleanest</a:t>
            </a:r>
            <a:r>
              <a:rPr lang="ru-RU" dirty="0">
                <a:ea typeface="+mn-lt"/>
                <a:cs typeface="+mn-lt"/>
              </a:rPr>
              <a:t> </a:t>
            </a:r>
            <a:r>
              <a:rPr lang="ru-RU" dirty="0" err="1">
                <a:ea typeface="+mn-lt"/>
                <a:cs typeface="+mn-lt"/>
              </a:rPr>
              <a:t>and</a:t>
            </a:r>
            <a:r>
              <a:rPr lang="ru-RU" dirty="0">
                <a:ea typeface="+mn-lt"/>
                <a:cs typeface="+mn-lt"/>
              </a:rPr>
              <a:t> </a:t>
            </a:r>
            <a:r>
              <a:rPr lang="ru-RU" dirty="0" err="1">
                <a:ea typeface="+mn-lt"/>
                <a:cs typeface="+mn-lt"/>
              </a:rPr>
              <a:t>most</a:t>
            </a:r>
            <a:r>
              <a:rPr lang="ru-RU" dirty="0">
                <a:ea typeface="+mn-lt"/>
                <a:cs typeface="+mn-lt"/>
              </a:rPr>
              <a:t> </a:t>
            </a:r>
            <a:r>
              <a:rPr lang="ru-RU" dirty="0" err="1">
                <a:ea typeface="+mn-lt"/>
                <a:cs typeface="+mn-lt"/>
              </a:rPr>
              <a:t>affordable</a:t>
            </a:r>
            <a:r>
              <a:rPr lang="ru-RU" dirty="0">
                <a:ea typeface="+mn-lt"/>
                <a:cs typeface="+mn-lt"/>
              </a:rPr>
              <a:t> </a:t>
            </a:r>
            <a:r>
              <a:rPr lang="ru-RU" dirty="0" err="1">
                <a:ea typeface="+mn-lt"/>
                <a:cs typeface="+mn-lt"/>
              </a:rPr>
              <a:t>renewable</a:t>
            </a:r>
            <a:r>
              <a:rPr lang="ru-RU" dirty="0">
                <a:ea typeface="+mn-lt"/>
                <a:cs typeface="+mn-lt"/>
              </a:rPr>
              <a:t> </a:t>
            </a:r>
            <a:r>
              <a:rPr lang="ru-RU" dirty="0" err="1">
                <a:ea typeface="+mn-lt"/>
                <a:cs typeface="+mn-lt"/>
              </a:rPr>
              <a:t>energy</a:t>
            </a:r>
            <a:r>
              <a:rPr lang="ru-RU" dirty="0">
                <a:ea typeface="+mn-lt"/>
                <a:cs typeface="+mn-lt"/>
              </a:rPr>
              <a:t> </a:t>
            </a:r>
            <a:r>
              <a:rPr lang="ru-RU" dirty="0" err="1">
                <a:ea typeface="+mn-lt"/>
                <a:cs typeface="+mn-lt"/>
              </a:rPr>
              <a:t>sources</a:t>
            </a:r>
            <a:r>
              <a:rPr lang="ru-RU" dirty="0">
                <a:ea typeface="+mn-lt"/>
                <a:cs typeface="+mn-lt"/>
              </a:rPr>
              <a:t>. </a:t>
            </a:r>
            <a:r>
              <a:rPr lang="ru-RU" dirty="0" err="1">
                <a:ea typeface="+mn-lt"/>
                <a:cs typeface="+mn-lt"/>
              </a:rPr>
              <a:t>This</a:t>
            </a:r>
            <a:r>
              <a:rPr lang="ru-RU" dirty="0">
                <a:ea typeface="+mn-lt"/>
                <a:cs typeface="+mn-lt"/>
              </a:rPr>
              <a:t> </a:t>
            </a:r>
            <a:r>
              <a:rPr lang="ru-RU" dirty="0" err="1">
                <a:ea typeface="+mn-lt"/>
                <a:cs typeface="+mn-lt"/>
              </a:rPr>
              <a:t>is</a:t>
            </a:r>
            <a:r>
              <a:rPr lang="ru-RU" dirty="0">
                <a:ea typeface="+mn-lt"/>
                <a:cs typeface="+mn-lt"/>
              </a:rPr>
              <a:t> a </a:t>
            </a:r>
            <a:r>
              <a:rPr lang="ru-RU" dirty="0" err="1">
                <a:ea typeface="+mn-lt"/>
                <a:cs typeface="+mn-lt"/>
              </a:rPr>
              <a:t>good</a:t>
            </a:r>
            <a:r>
              <a:rPr lang="ru-RU" dirty="0">
                <a:ea typeface="+mn-lt"/>
                <a:cs typeface="+mn-lt"/>
              </a:rPr>
              <a:t> </a:t>
            </a:r>
            <a:r>
              <a:rPr lang="ru-RU" dirty="0" err="1">
                <a:ea typeface="+mn-lt"/>
                <a:cs typeface="+mn-lt"/>
              </a:rPr>
              <a:t>viable</a:t>
            </a:r>
            <a:r>
              <a:rPr lang="ru-RU" dirty="0">
                <a:ea typeface="+mn-lt"/>
                <a:cs typeface="+mn-lt"/>
              </a:rPr>
              <a:t> </a:t>
            </a:r>
            <a:r>
              <a:rPr lang="ru-RU" dirty="0" err="1">
                <a:ea typeface="+mn-lt"/>
                <a:cs typeface="+mn-lt"/>
              </a:rPr>
              <a:t>option</a:t>
            </a:r>
            <a:r>
              <a:rPr lang="ru-RU" dirty="0">
                <a:ea typeface="+mn-lt"/>
                <a:cs typeface="+mn-lt"/>
              </a:rPr>
              <a:t> </a:t>
            </a:r>
            <a:r>
              <a:rPr lang="ru-RU" dirty="0" err="1">
                <a:ea typeface="+mn-lt"/>
                <a:cs typeface="+mn-lt"/>
              </a:rPr>
              <a:t>if</a:t>
            </a:r>
            <a:r>
              <a:rPr lang="ru-RU" dirty="0">
                <a:ea typeface="+mn-lt"/>
                <a:cs typeface="+mn-lt"/>
              </a:rPr>
              <a:t> </a:t>
            </a:r>
            <a:r>
              <a:rPr lang="ru-RU" dirty="0" err="1">
                <a:ea typeface="+mn-lt"/>
                <a:cs typeface="+mn-lt"/>
              </a:rPr>
              <a:t>you</a:t>
            </a:r>
            <a:r>
              <a:rPr lang="ru-RU" dirty="0">
                <a:ea typeface="+mn-lt"/>
                <a:cs typeface="+mn-lt"/>
              </a:rPr>
              <a:t> </a:t>
            </a:r>
            <a:r>
              <a:rPr lang="ru-RU" dirty="0" err="1">
                <a:ea typeface="+mn-lt"/>
                <a:cs typeface="+mn-lt"/>
              </a:rPr>
              <a:t>live</a:t>
            </a:r>
            <a:r>
              <a:rPr lang="ru-RU" dirty="0">
                <a:ea typeface="+mn-lt"/>
                <a:cs typeface="+mn-lt"/>
              </a:rPr>
              <a:t> </a:t>
            </a:r>
            <a:r>
              <a:rPr lang="ru-RU" dirty="0" err="1">
                <a:ea typeface="+mn-lt"/>
                <a:cs typeface="+mn-lt"/>
              </a:rPr>
              <a:t>on</a:t>
            </a:r>
            <a:r>
              <a:rPr lang="ru-RU" dirty="0">
                <a:ea typeface="+mn-lt"/>
                <a:cs typeface="+mn-lt"/>
              </a:rPr>
              <a:t> a </a:t>
            </a:r>
            <a:r>
              <a:rPr lang="ru-RU" dirty="0" err="1">
                <a:ea typeface="+mn-lt"/>
                <a:cs typeface="+mn-lt"/>
              </a:rPr>
              <a:t>river</a:t>
            </a:r>
            <a:r>
              <a:rPr lang="ru-RU" dirty="0">
                <a:ea typeface="+mn-lt"/>
                <a:cs typeface="+mn-lt"/>
              </a:rPr>
              <a:t> </a:t>
            </a:r>
            <a:r>
              <a:rPr lang="ru-RU" dirty="0" err="1">
                <a:ea typeface="+mn-lt"/>
                <a:cs typeface="+mn-lt"/>
              </a:rPr>
              <a:t>with</a:t>
            </a:r>
            <a:r>
              <a:rPr lang="ru-RU" dirty="0">
                <a:ea typeface="+mn-lt"/>
                <a:cs typeface="+mn-lt"/>
              </a:rPr>
              <a:t> a </a:t>
            </a:r>
            <a:r>
              <a:rPr lang="ru-RU" dirty="0" err="1">
                <a:ea typeface="+mn-lt"/>
                <a:cs typeface="+mn-lt"/>
              </a:rPr>
              <a:t>fairly</a:t>
            </a:r>
            <a:r>
              <a:rPr lang="ru-RU" dirty="0">
                <a:ea typeface="+mn-lt"/>
                <a:cs typeface="+mn-lt"/>
              </a:rPr>
              <a:t> </a:t>
            </a:r>
            <a:r>
              <a:rPr lang="ru-RU" dirty="0" err="1">
                <a:ea typeface="+mn-lt"/>
                <a:cs typeface="+mn-lt"/>
              </a:rPr>
              <a:t>steady</a:t>
            </a:r>
            <a:r>
              <a:rPr lang="ru-RU" dirty="0">
                <a:ea typeface="+mn-lt"/>
                <a:cs typeface="+mn-lt"/>
              </a:rPr>
              <a:t> </a:t>
            </a:r>
            <a:r>
              <a:rPr lang="ru-RU" dirty="0" err="1">
                <a:ea typeface="+mn-lt"/>
                <a:cs typeface="+mn-lt"/>
              </a:rPr>
              <a:t>stream</a:t>
            </a:r>
            <a:r>
              <a:rPr lang="ru-RU" dirty="0">
                <a:ea typeface="+mn-lt"/>
                <a:cs typeface="+mn-lt"/>
              </a:rPr>
              <a:t>.</a:t>
            </a:r>
            <a:endParaRPr lang="ru-RU" dirty="0">
              <a:cs typeface="Calibri"/>
            </a:endParaRPr>
          </a:p>
          <a:p>
            <a:endParaRPr lang="ru-RU" dirty="0">
              <a:cs typeface="Calibri"/>
            </a:endParaRPr>
          </a:p>
        </p:txBody>
      </p:sp>
      <p:sp>
        <p:nvSpPr>
          <p:cNvPr id="4" name="TextBox 3">
            <a:extLst>
              <a:ext uri="{FF2B5EF4-FFF2-40B4-BE49-F238E27FC236}">
                <a16:creationId xmlns:a16="http://schemas.microsoft.com/office/drawing/2014/main" id="{A7AC0150-D642-45BE-94F9-A719E145C904}"/>
              </a:ext>
            </a:extLst>
          </p:cNvPr>
          <p:cNvSpPr txBox="1"/>
          <p:nvPr/>
        </p:nvSpPr>
        <p:spPr>
          <a:xfrm>
            <a:off x="166777" y="3487947"/>
            <a:ext cx="346206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latin typeface="Times New Roman"/>
                <a:cs typeface="Times New Roman"/>
              </a:rPr>
              <a:t>Hydrogen</a:t>
            </a:r>
          </a:p>
          <a:p>
            <a:r>
              <a:rPr lang="en-US" sz="3600" b="1" dirty="0">
                <a:latin typeface="Times New Roman"/>
                <a:cs typeface="Times New Roman"/>
              </a:rPr>
              <a:t>energy</a:t>
            </a:r>
          </a:p>
        </p:txBody>
      </p:sp>
      <p:sp>
        <p:nvSpPr>
          <p:cNvPr id="5" name="TextBox 4">
            <a:extLst>
              <a:ext uri="{FF2B5EF4-FFF2-40B4-BE49-F238E27FC236}">
                <a16:creationId xmlns:a16="http://schemas.microsoft.com/office/drawing/2014/main" id="{48ED94E9-03F1-46B7-9105-C5F4675D2347}"/>
              </a:ext>
            </a:extLst>
          </p:cNvPr>
          <p:cNvSpPr txBox="1"/>
          <p:nvPr/>
        </p:nvSpPr>
        <p:spPr>
          <a:xfrm>
            <a:off x="3243532" y="3430438"/>
            <a:ext cx="8709803"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t>Hydrogen energy is an actively developing type of energy , energy production and consumption is based on the use of hydrogen, which in turn is formed when water decomposes</a:t>
            </a:r>
            <a:endParaRPr lang="en-US" sz="2800" dirty="0">
              <a:cs typeface="Calibri"/>
            </a:endParaRPr>
          </a:p>
        </p:txBody>
      </p:sp>
    </p:spTree>
    <p:extLst>
      <p:ext uri="{BB962C8B-B14F-4D97-AF65-F5344CB8AC3E}">
        <p14:creationId xmlns:p14="http://schemas.microsoft.com/office/powerpoint/2010/main" val="3293776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E6322A-CBD3-43D1-908F-72D2DA9932E4}"/>
              </a:ext>
            </a:extLst>
          </p:cNvPr>
          <p:cNvSpPr>
            <a:spLocks noGrp="1"/>
          </p:cNvSpPr>
          <p:nvPr>
            <p:ph type="title"/>
          </p:nvPr>
        </p:nvSpPr>
        <p:spPr/>
        <p:txBody>
          <a:bodyPr/>
          <a:lstStyle/>
          <a:p>
            <a:r>
              <a:rPr lang="ru-RU" dirty="0" err="1">
                <a:ea typeface="+mj-lt"/>
                <a:cs typeface="+mj-lt"/>
              </a:rPr>
              <a:t>Alternative</a:t>
            </a:r>
            <a:r>
              <a:rPr lang="ru-RU" dirty="0">
                <a:ea typeface="+mj-lt"/>
                <a:cs typeface="+mj-lt"/>
              </a:rPr>
              <a:t> </a:t>
            </a:r>
            <a:r>
              <a:rPr lang="ru-RU" dirty="0" err="1">
                <a:ea typeface="+mj-lt"/>
                <a:cs typeface="+mj-lt"/>
              </a:rPr>
              <a:t>energy</a:t>
            </a:r>
            <a:r>
              <a:rPr lang="ru-RU" dirty="0">
                <a:ea typeface="+mj-lt"/>
                <a:cs typeface="+mj-lt"/>
              </a:rPr>
              <a:t> </a:t>
            </a:r>
            <a:r>
              <a:rPr lang="ru-RU" dirty="0" err="1">
                <a:ea typeface="+mj-lt"/>
                <a:cs typeface="+mj-lt"/>
              </a:rPr>
              <a:t>sources</a:t>
            </a:r>
            <a:r>
              <a:rPr lang="ru-RU" dirty="0">
                <a:ea typeface="+mj-lt"/>
                <a:cs typeface="+mj-lt"/>
              </a:rPr>
              <a:t> </a:t>
            </a:r>
            <a:r>
              <a:rPr lang="ru-RU" dirty="0" err="1">
                <a:ea typeface="+mj-lt"/>
                <a:cs typeface="+mj-lt"/>
              </a:rPr>
              <a:t>in</a:t>
            </a:r>
            <a:r>
              <a:rPr lang="ru-RU" dirty="0">
                <a:ea typeface="+mj-lt"/>
                <a:cs typeface="+mj-lt"/>
              </a:rPr>
              <a:t> </a:t>
            </a:r>
            <a:r>
              <a:rPr lang="ru-RU" dirty="0" err="1">
                <a:ea typeface="+mj-lt"/>
                <a:cs typeface="+mj-lt"/>
              </a:rPr>
              <a:t>Russia</a:t>
            </a:r>
            <a:endParaRPr lang="ru-RU" dirty="0" err="1"/>
          </a:p>
        </p:txBody>
      </p:sp>
      <p:pic>
        <p:nvPicPr>
          <p:cNvPr id="4" name="Рисунок 4" descr="Изображение выглядит как снимок экрана&#10;&#10;Описание создано с очень высокой степенью достоверности">
            <a:extLst>
              <a:ext uri="{FF2B5EF4-FFF2-40B4-BE49-F238E27FC236}">
                <a16:creationId xmlns:a16="http://schemas.microsoft.com/office/drawing/2014/main" id="{79FD3FA2-0D00-4484-AEFB-94397424079E}"/>
              </a:ext>
            </a:extLst>
          </p:cNvPr>
          <p:cNvPicPr>
            <a:picLocks noGrp="1" noChangeAspect="1"/>
          </p:cNvPicPr>
          <p:nvPr>
            <p:ph idx="1"/>
          </p:nvPr>
        </p:nvPicPr>
        <p:blipFill>
          <a:blip r:embed="rId2"/>
          <a:stretch>
            <a:fillRect/>
          </a:stretch>
        </p:blipFill>
        <p:spPr>
          <a:xfrm>
            <a:off x="4274509" y="1825625"/>
            <a:ext cx="3642981" cy="4351338"/>
          </a:xfrm>
        </p:spPr>
      </p:pic>
    </p:spTree>
    <p:extLst>
      <p:ext uri="{BB962C8B-B14F-4D97-AF65-F5344CB8AC3E}">
        <p14:creationId xmlns:p14="http://schemas.microsoft.com/office/powerpoint/2010/main" val="20337204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Широкоэкранный</PresentationFormat>
  <Paragraphs>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Alternative energy source </vt:lpstr>
      <vt:lpstr>Wind energy </vt:lpstr>
      <vt:lpstr>Solar power </vt:lpstr>
      <vt:lpstr>Hydropower </vt:lpstr>
      <vt:lpstr>Alternative energy sources in Russia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
  <cp:revision>110</cp:revision>
  <dcterms:created xsi:type="dcterms:W3CDTF">2020-03-19T15:47:07Z</dcterms:created>
  <dcterms:modified xsi:type="dcterms:W3CDTF">2020-03-19T16:00:39Z</dcterms:modified>
</cp:coreProperties>
</file>