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59" r:id="rId5"/>
    <p:sldId id="261" r:id="rId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E13521C-8242-4B09-A2AC-2A88794E2E11}" v="327" dt="2020-03-19T16:00:36.30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2" autoAdjust="0"/>
    <p:restoredTop sz="94660"/>
  </p:normalViewPr>
  <p:slideViewPr>
    <p:cSldViewPr snapToGrid="0">
      <p:cViewPr varScale="1">
        <p:scale>
          <a:sx n="89" d="100"/>
          <a:sy n="89" d="100"/>
        </p:scale>
        <p:origin x="84" y="144"/>
      </p:cViewPr>
      <p:guideLst/>
    </p:cSldViewPr>
  </p:slideViewPr>
  <p:notesTextViewPr>
    <p:cViewPr>
      <p:scale>
        <a:sx n="1" d="1"/>
        <a:sy n="1" d="1"/>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viewProps" Target="viewProps.xml" Id="rId8" /><Relationship Type="http://schemas.openxmlformats.org/officeDocument/2006/relationships/slide" Target="slides/slide2.xml" Id="rId3" /><Relationship Type="http://schemas.openxmlformats.org/officeDocument/2006/relationships/presProps" Target="presProps.xml" Id="rId7" /><Relationship Type="http://schemas.microsoft.com/office/2015/10/relationships/revisionInfo" Target="revisionInfo.xml" Id="rId12" /><Relationship Type="http://schemas.openxmlformats.org/officeDocument/2006/relationships/slide" Target="slides/slide1.xml" Id="rId2" /><Relationship Type="http://schemas.openxmlformats.org/officeDocument/2006/relationships/slideMaster" Target="slideMasters/slideMaster1.xml" Id="rId1" /><Relationship Type="http://schemas.openxmlformats.org/officeDocument/2006/relationships/slide" Target="slides/slide5.xml" Id="rId6" /><Relationship Type="http://schemas.openxmlformats.org/officeDocument/2006/relationships/slide" Target="slides/slide4.xml" Id="rId5" /><Relationship Type="http://schemas.openxmlformats.org/officeDocument/2006/relationships/tableStyles" Target="tableStyles.xml" Id="rId10" /><Relationship Type="http://schemas.openxmlformats.org/officeDocument/2006/relationships/slide" Target="slides/slide3.xml" Id="rId4" /><Relationship Type="http://schemas.openxmlformats.org/officeDocument/2006/relationships/theme" Target="theme/theme1.xml" Id="rId9"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F2FFB779-270B-4192-84BA-A697F48306DC}" type="datetimeFigureOut">
              <a:rPr lang="ru-RU" smtClean="0"/>
              <a:t>19.03.2020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85DC19C-03DA-4066-9FF7-D0BF1BC6D6F6}" type="slidenum">
              <a:rPr lang="ru-RU" smtClean="0"/>
              <a:t>‹#›</a:t>
            </a:fld>
            <a:endParaRPr lang="ru-RU"/>
          </a:p>
        </p:txBody>
      </p:sp>
    </p:spTree>
    <p:extLst>
      <p:ext uri="{BB962C8B-B14F-4D97-AF65-F5344CB8AC3E}">
        <p14:creationId xmlns:p14="http://schemas.microsoft.com/office/powerpoint/2010/main" val="161079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F2FFB779-270B-4192-84BA-A697F48306DC}" type="datetimeFigureOut">
              <a:rPr lang="ru-RU" smtClean="0"/>
              <a:t>19.03.2020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85DC19C-03DA-4066-9FF7-D0BF1BC6D6F6}" type="slidenum">
              <a:rPr lang="ru-RU" smtClean="0"/>
              <a:t>‹#›</a:t>
            </a:fld>
            <a:endParaRPr lang="ru-RU"/>
          </a:p>
        </p:txBody>
      </p:sp>
    </p:spTree>
    <p:extLst>
      <p:ext uri="{BB962C8B-B14F-4D97-AF65-F5344CB8AC3E}">
        <p14:creationId xmlns:p14="http://schemas.microsoft.com/office/powerpoint/2010/main" val="2065727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F2FFB779-270B-4192-84BA-A697F48306DC}" type="datetimeFigureOut">
              <a:rPr lang="ru-RU" smtClean="0"/>
              <a:t>19.03.2020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85DC19C-03DA-4066-9FF7-D0BF1BC6D6F6}" type="slidenum">
              <a:rPr lang="ru-RU" smtClean="0"/>
              <a:t>‹#›</a:t>
            </a:fld>
            <a:endParaRPr lang="ru-RU"/>
          </a:p>
        </p:txBody>
      </p:sp>
    </p:spTree>
    <p:extLst>
      <p:ext uri="{BB962C8B-B14F-4D97-AF65-F5344CB8AC3E}">
        <p14:creationId xmlns:p14="http://schemas.microsoft.com/office/powerpoint/2010/main" val="812261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F2FFB779-270B-4192-84BA-A697F48306DC}" type="datetimeFigureOut">
              <a:rPr lang="ru-RU" smtClean="0"/>
              <a:t>19.03.2020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85DC19C-03DA-4066-9FF7-D0BF1BC6D6F6}" type="slidenum">
              <a:rPr lang="ru-RU" smtClean="0"/>
              <a:t>‹#›</a:t>
            </a:fld>
            <a:endParaRPr lang="ru-RU"/>
          </a:p>
        </p:txBody>
      </p:sp>
    </p:spTree>
    <p:extLst>
      <p:ext uri="{BB962C8B-B14F-4D97-AF65-F5344CB8AC3E}">
        <p14:creationId xmlns:p14="http://schemas.microsoft.com/office/powerpoint/2010/main" val="2703711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F2FFB779-270B-4192-84BA-A697F48306DC}" type="datetimeFigureOut">
              <a:rPr lang="ru-RU" smtClean="0"/>
              <a:t>19.03.2020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85DC19C-03DA-4066-9FF7-D0BF1BC6D6F6}" type="slidenum">
              <a:rPr lang="ru-RU" smtClean="0"/>
              <a:t>‹#›</a:t>
            </a:fld>
            <a:endParaRPr lang="ru-RU"/>
          </a:p>
        </p:txBody>
      </p:sp>
    </p:spTree>
    <p:extLst>
      <p:ext uri="{BB962C8B-B14F-4D97-AF65-F5344CB8AC3E}">
        <p14:creationId xmlns:p14="http://schemas.microsoft.com/office/powerpoint/2010/main" val="4076369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F2FFB779-270B-4192-84BA-A697F48306DC}" type="datetimeFigureOut">
              <a:rPr lang="ru-RU" smtClean="0"/>
              <a:t>19.03.2020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85DC19C-03DA-4066-9FF7-D0BF1BC6D6F6}" type="slidenum">
              <a:rPr lang="ru-RU" smtClean="0"/>
              <a:t>‹#›</a:t>
            </a:fld>
            <a:endParaRPr lang="ru-RU"/>
          </a:p>
        </p:txBody>
      </p:sp>
    </p:spTree>
    <p:extLst>
      <p:ext uri="{BB962C8B-B14F-4D97-AF65-F5344CB8AC3E}">
        <p14:creationId xmlns:p14="http://schemas.microsoft.com/office/powerpoint/2010/main" val="2625762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F2FFB779-270B-4192-84BA-A697F48306DC}" type="datetimeFigureOut">
              <a:rPr lang="ru-RU" smtClean="0"/>
              <a:t>19.03.2020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85DC19C-03DA-4066-9FF7-D0BF1BC6D6F6}" type="slidenum">
              <a:rPr lang="ru-RU" smtClean="0"/>
              <a:t>‹#›</a:t>
            </a:fld>
            <a:endParaRPr lang="ru-RU"/>
          </a:p>
        </p:txBody>
      </p:sp>
    </p:spTree>
    <p:extLst>
      <p:ext uri="{BB962C8B-B14F-4D97-AF65-F5344CB8AC3E}">
        <p14:creationId xmlns:p14="http://schemas.microsoft.com/office/powerpoint/2010/main" val="188002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F2FFB779-270B-4192-84BA-A697F48306DC}" type="datetimeFigureOut">
              <a:rPr lang="ru-RU" smtClean="0"/>
              <a:t>19.03.2020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85DC19C-03DA-4066-9FF7-D0BF1BC6D6F6}" type="slidenum">
              <a:rPr lang="ru-RU" smtClean="0"/>
              <a:t>‹#›</a:t>
            </a:fld>
            <a:endParaRPr lang="ru-RU"/>
          </a:p>
        </p:txBody>
      </p:sp>
    </p:spTree>
    <p:extLst>
      <p:ext uri="{BB962C8B-B14F-4D97-AF65-F5344CB8AC3E}">
        <p14:creationId xmlns:p14="http://schemas.microsoft.com/office/powerpoint/2010/main" val="2295335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2FFB779-270B-4192-84BA-A697F48306DC}" type="datetimeFigureOut">
              <a:rPr lang="ru-RU" smtClean="0"/>
              <a:t>19.03.2020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85DC19C-03DA-4066-9FF7-D0BF1BC6D6F6}" type="slidenum">
              <a:rPr lang="ru-RU" smtClean="0"/>
              <a:t>‹#›</a:t>
            </a:fld>
            <a:endParaRPr lang="ru-RU"/>
          </a:p>
        </p:txBody>
      </p:sp>
    </p:spTree>
    <p:extLst>
      <p:ext uri="{BB962C8B-B14F-4D97-AF65-F5344CB8AC3E}">
        <p14:creationId xmlns:p14="http://schemas.microsoft.com/office/powerpoint/2010/main" val="1988754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F2FFB779-270B-4192-84BA-A697F48306DC}" type="datetimeFigureOut">
              <a:rPr lang="ru-RU" smtClean="0"/>
              <a:t>19.03.2020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85DC19C-03DA-4066-9FF7-D0BF1BC6D6F6}" type="slidenum">
              <a:rPr lang="ru-RU" smtClean="0"/>
              <a:t>‹#›</a:t>
            </a:fld>
            <a:endParaRPr lang="ru-RU"/>
          </a:p>
        </p:txBody>
      </p:sp>
    </p:spTree>
    <p:extLst>
      <p:ext uri="{BB962C8B-B14F-4D97-AF65-F5344CB8AC3E}">
        <p14:creationId xmlns:p14="http://schemas.microsoft.com/office/powerpoint/2010/main" val="3665695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F2FFB779-270B-4192-84BA-A697F48306DC}" type="datetimeFigureOut">
              <a:rPr lang="ru-RU" smtClean="0"/>
              <a:t>19.03.2020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85DC19C-03DA-4066-9FF7-D0BF1BC6D6F6}" type="slidenum">
              <a:rPr lang="ru-RU" smtClean="0"/>
              <a:t>‹#›</a:t>
            </a:fld>
            <a:endParaRPr lang="ru-RU"/>
          </a:p>
        </p:txBody>
      </p:sp>
    </p:spTree>
    <p:extLst>
      <p:ext uri="{BB962C8B-B14F-4D97-AF65-F5344CB8AC3E}">
        <p14:creationId xmlns:p14="http://schemas.microsoft.com/office/powerpoint/2010/main" val="2134169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FFB779-270B-4192-84BA-A697F48306DC}" type="datetimeFigureOut">
              <a:rPr lang="ru-RU" smtClean="0"/>
              <a:t>19.03.2020</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5DC19C-03DA-4066-9FF7-D0BF1BC6D6F6}" type="slidenum">
              <a:rPr lang="ru-RU" smtClean="0"/>
              <a:t>‹#›</a:t>
            </a:fld>
            <a:endParaRPr lang="ru-RU"/>
          </a:p>
        </p:txBody>
      </p:sp>
    </p:spTree>
    <p:extLst>
      <p:ext uri="{BB962C8B-B14F-4D97-AF65-F5344CB8AC3E}">
        <p14:creationId xmlns:p14="http://schemas.microsoft.com/office/powerpoint/2010/main" val="31549794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610265" y="446627"/>
            <a:ext cx="9144000" cy="2387600"/>
          </a:xfrm>
        </p:spPr>
        <p:txBody>
          <a:bodyPr/>
          <a:lstStyle/>
          <a:p>
            <a:r>
              <a:rPr lang="ru-RU" dirty="0" err="1">
                <a:ea typeface="+mj-lt"/>
                <a:cs typeface="+mj-lt"/>
              </a:rPr>
              <a:t>Alternative</a:t>
            </a:r>
            <a:r>
              <a:rPr lang="ru-RU" dirty="0">
                <a:ea typeface="+mj-lt"/>
                <a:cs typeface="+mj-lt"/>
              </a:rPr>
              <a:t> </a:t>
            </a:r>
            <a:r>
              <a:rPr lang="ru-RU" dirty="0" err="1">
                <a:ea typeface="+mj-lt"/>
                <a:cs typeface="+mj-lt"/>
              </a:rPr>
              <a:t>energy</a:t>
            </a:r>
            <a:r>
              <a:rPr lang="ru-RU" dirty="0">
                <a:ea typeface="+mj-lt"/>
                <a:cs typeface="+mj-lt"/>
              </a:rPr>
              <a:t> </a:t>
            </a:r>
            <a:r>
              <a:rPr lang="ru-RU" dirty="0" err="1">
                <a:ea typeface="+mj-lt"/>
                <a:cs typeface="+mj-lt"/>
              </a:rPr>
              <a:t>source</a:t>
            </a:r>
            <a:endParaRPr lang="ru-RU" dirty="0" err="1"/>
          </a:p>
          <a:p>
            <a:endParaRPr lang="ru-RU" dirty="0">
              <a:cs typeface="Calibri Light"/>
            </a:endParaRPr>
          </a:p>
        </p:txBody>
      </p:sp>
      <p:sp>
        <p:nvSpPr>
          <p:cNvPr id="3" name="Подзаголовок 2"/>
          <p:cNvSpPr>
            <a:spLocks noGrp="1"/>
          </p:cNvSpPr>
          <p:nvPr>
            <p:ph type="subTitle" idx="1"/>
          </p:nvPr>
        </p:nvSpPr>
        <p:spPr>
          <a:xfrm>
            <a:off x="1322717" y="5974302"/>
            <a:ext cx="9144000" cy="1655762"/>
          </a:xfrm>
        </p:spPr>
        <p:txBody>
          <a:bodyPr vert="horz" lIns="91440" tIns="45720" rIns="91440" bIns="45720" rtlCol="0" anchor="t">
            <a:normAutofit/>
          </a:bodyPr>
          <a:lstStyle/>
          <a:p>
            <a:r>
              <a:rPr lang="ru-RU" dirty="0">
                <a:ea typeface="+mn-lt"/>
                <a:cs typeface="+mn-lt"/>
              </a:rPr>
              <a:t></a:t>
            </a:r>
            <a:r>
              <a:rPr lang="ru-RU" dirty="0" err="1">
                <a:ea typeface="+mn-lt"/>
                <a:cs typeface="+mn-lt"/>
              </a:rPr>
              <a:t>Performed</a:t>
            </a:r>
            <a:r>
              <a:rPr lang="ru-RU" dirty="0">
                <a:ea typeface="+mn-lt"/>
                <a:cs typeface="+mn-lt"/>
              </a:rPr>
              <a:t> </a:t>
            </a:r>
            <a:r>
              <a:rPr lang="ru-RU" dirty="0" err="1">
                <a:ea typeface="+mn-lt"/>
                <a:cs typeface="+mn-lt"/>
              </a:rPr>
              <a:t>by</a:t>
            </a:r>
            <a:r>
              <a:rPr lang="ru-RU" b="1" dirty="0">
                <a:ea typeface="+mn-lt"/>
                <a:cs typeface="+mn-lt"/>
              </a:rPr>
              <a:t> : </a:t>
            </a:r>
            <a:r>
              <a:rPr lang="ru-RU" dirty="0" err="1">
                <a:ea typeface="+mn-lt"/>
                <a:cs typeface="+mn-lt"/>
              </a:rPr>
              <a:t>Afanaseva</a:t>
            </a:r>
            <a:r>
              <a:rPr lang="ru-RU" dirty="0">
                <a:ea typeface="+mn-lt"/>
                <a:cs typeface="+mn-lt"/>
              </a:rPr>
              <a:t> </a:t>
            </a:r>
            <a:r>
              <a:rPr lang="ru-RU" dirty="0" err="1">
                <a:ea typeface="+mn-lt"/>
                <a:cs typeface="+mn-lt"/>
              </a:rPr>
              <a:t>Sofya</a:t>
            </a:r>
            <a:r>
              <a:rPr lang="ru-RU" dirty="0">
                <a:ea typeface="+mn-lt"/>
                <a:cs typeface="+mn-lt"/>
              </a:rPr>
              <a:t>  gr.ЭЭ-6-19</a:t>
            </a:r>
            <a:endParaRPr lang="ru-RU">
              <a:cs typeface="Calibri"/>
            </a:endParaRPr>
          </a:p>
          <a:p>
            <a:endParaRPr lang="ru-RU" dirty="0">
              <a:cs typeface="Calibri"/>
            </a:endParaRPr>
          </a:p>
        </p:txBody>
      </p:sp>
      <p:pic>
        <p:nvPicPr>
          <p:cNvPr id="4" name="Рисунок 4" descr="Изображение выглядит как внешний, ветряная мельница, объект, легкий&#10;&#10;Описание создано с очень высокой степенью достоверности">
            <a:extLst>
              <a:ext uri="{FF2B5EF4-FFF2-40B4-BE49-F238E27FC236}">
                <a16:creationId xmlns:a16="http://schemas.microsoft.com/office/drawing/2014/main" id="{D802953D-132C-4A56-8CF3-24D4BBF64B38}"/>
              </a:ext>
            </a:extLst>
          </p:cNvPr>
          <p:cNvPicPr>
            <a:picLocks noChangeAspect="1"/>
          </p:cNvPicPr>
          <p:nvPr/>
        </p:nvPicPr>
        <p:blipFill>
          <a:blip r:embed="rId2"/>
          <a:stretch>
            <a:fillRect/>
          </a:stretch>
        </p:blipFill>
        <p:spPr>
          <a:xfrm>
            <a:off x="3416060" y="2221158"/>
            <a:ext cx="5460520" cy="3565872"/>
          </a:xfrm>
          <a:prstGeom prst="rect">
            <a:avLst/>
          </a:prstGeom>
        </p:spPr>
      </p:pic>
    </p:spTree>
    <p:extLst>
      <p:ext uri="{BB962C8B-B14F-4D97-AF65-F5344CB8AC3E}">
        <p14:creationId xmlns:p14="http://schemas.microsoft.com/office/powerpoint/2010/main" val="13516515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525CC7D-490B-47D0-AA8B-6A9F2D3320AC}"/>
              </a:ext>
            </a:extLst>
          </p:cNvPr>
          <p:cNvSpPr>
            <a:spLocks noGrp="1"/>
          </p:cNvSpPr>
          <p:nvPr>
            <p:ph type="title"/>
          </p:nvPr>
        </p:nvSpPr>
        <p:spPr>
          <a:xfrm>
            <a:off x="90577" y="48823"/>
            <a:ext cx="10515600" cy="1325563"/>
          </a:xfrm>
        </p:spPr>
        <p:txBody>
          <a:bodyPr/>
          <a:lstStyle/>
          <a:p>
            <a:r>
              <a:rPr lang="ru-RU" b="1" dirty="0" err="1">
                <a:ea typeface="+mj-lt"/>
                <a:cs typeface="+mj-lt"/>
              </a:rPr>
              <a:t>Wind</a:t>
            </a:r>
            <a:r>
              <a:rPr lang="ru-RU" b="1" dirty="0">
                <a:ea typeface="+mj-lt"/>
                <a:cs typeface="+mj-lt"/>
              </a:rPr>
              <a:t> </a:t>
            </a:r>
            <a:r>
              <a:rPr lang="ru-RU" b="1" dirty="0" err="1">
                <a:ea typeface="+mj-lt"/>
                <a:cs typeface="+mj-lt"/>
              </a:rPr>
              <a:t>energy</a:t>
            </a:r>
            <a:endParaRPr lang="ru-RU" dirty="0" err="1"/>
          </a:p>
          <a:p>
            <a:endParaRPr lang="ru-RU" dirty="0">
              <a:cs typeface="Calibri Light"/>
            </a:endParaRPr>
          </a:p>
        </p:txBody>
      </p:sp>
      <p:sp>
        <p:nvSpPr>
          <p:cNvPr id="3" name="Объект 2">
            <a:extLst>
              <a:ext uri="{FF2B5EF4-FFF2-40B4-BE49-F238E27FC236}">
                <a16:creationId xmlns:a16="http://schemas.microsoft.com/office/drawing/2014/main" id="{B5ACFDFA-31AE-4894-B835-74E68FCB2169}"/>
              </a:ext>
            </a:extLst>
          </p:cNvPr>
          <p:cNvSpPr>
            <a:spLocks noGrp="1"/>
          </p:cNvSpPr>
          <p:nvPr>
            <p:ph idx="1"/>
          </p:nvPr>
        </p:nvSpPr>
        <p:spPr>
          <a:xfrm>
            <a:off x="3354238" y="129097"/>
            <a:ext cx="8675297" cy="2597301"/>
          </a:xfrm>
        </p:spPr>
        <p:txBody>
          <a:bodyPr vert="horz" lIns="91440" tIns="45720" rIns="91440" bIns="45720" rtlCol="0" anchor="t">
            <a:normAutofit fontScale="92500"/>
          </a:bodyPr>
          <a:lstStyle/>
          <a:p>
            <a:r>
              <a:rPr lang="ru-RU" dirty="0">
                <a:ea typeface="+mn-lt"/>
                <a:cs typeface="+mn-lt"/>
              </a:rPr>
              <a:t></a:t>
            </a:r>
            <a:r>
              <a:rPr lang="ru-RU" dirty="0" err="1">
                <a:ea typeface="+mn-lt"/>
                <a:cs typeface="+mn-lt"/>
              </a:rPr>
              <a:t>Wind</a:t>
            </a:r>
            <a:r>
              <a:rPr lang="ru-RU" dirty="0">
                <a:ea typeface="+mn-lt"/>
                <a:cs typeface="+mn-lt"/>
              </a:rPr>
              <a:t> </a:t>
            </a:r>
            <a:r>
              <a:rPr lang="ru-RU" dirty="0" err="1">
                <a:ea typeface="+mn-lt"/>
                <a:cs typeface="+mn-lt"/>
              </a:rPr>
              <a:t>power</a:t>
            </a:r>
            <a:r>
              <a:rPr lang="ru-RU" dirty="0">
                <a:ea typeface="+mn-lt"/>
                <a:cs typeface="+mn-lt"/>
              </a:rPr>
              <a:t> </a:t>
            </a:r>
            <a:r>
              <a:rPr lang="ru-RU" dirty="0" err="1">
                <a:ea typeface="+mn-lt"/>
                <a:cs typeface="+mn-lt"/>
              </a:rPr>
              <a:t>is</a:t>
            </a:r>
            <a:r>
              <a:rPr lang="ru-RU" dirty="0">
                <a:ea typeface="+mn-lt"/>
                <a:cs typeface="+mn-lt"/>
              </a:rPr>
              <a:t> </a:t>
            </a:r>
            <a:r>
              <a:rPr lang="ru-RU" dirty="0" err="1">
                <a:ea typeface="+mn-lt"/>
                <a:cs typeface="+mn-lt"/>
              </a:rPr>
              <a:t>an</a:t>
            </a:r>
            <a:r>
              <a:rPr lang="ru-RU" dirty="0">
                <a:ea typeface="+mn-lt"/>
                <a:cs typeface="+mn-lt"/>
              </a:rPr>
              <a:t> </a:t>
            </a:r>
            <a:r>
              <a:rPr lang="ru-RU" dirty="0" err="1">
                <a:ea typeface="+mn-lt"/>
                <a:cs typeface="+mn-lt"/>
              </a:rPr>
              <a:t>energy</a:t>
            </a:r>
            <a:r>
              <a:rPr lang="ru-RU" dirty="0">
                <a:ea typeface="+mn-lt"/>
                <a:cs typeface="+mn-lt"/>
              </a:rPr>
              <a:t> </a:t>
            </a:r>
            <a:r>
              <a:rPr lang="ru-RU" dirty="0" err="1">
                <a:ea typeface="+mn-lt"/>
                <a:cs typeface="+mn-lt"/>
              </a:rPr>
              <a:t>industry</a:t>
            </a:r>
            <a:r>
              <a:rPr lang="ru-RU" dirty="0">
                <a:ea typeface="+mn-lt"/>
                <a:cs typeface="+mn-lt"/>
              </a:rPr>
              <a:t> </a:t>
            </a:r>
            <a:r>
              <a:rPr lang="ru-RU" dirty="0" err="1">
                <a:ea typeface="+mn-lt"/>
                <a:cs typeface="+mn-lt"/>
              </a:rPr>
              <a:t>that</a:t>
            </a:r>
            <a:r>
              <a:rPr lang="ru-RU" dirty="0">
                <a:ea typeface="+mn-lt"/>
                <a:cs typeface="+mn-lt"/>
              </a:rPr>
              <a:t> </a:t>
            </a:r>
            <a:r>
              <a:rPr lang="ru-RU" dirty="0" err="1">
                <a:ea typeface="+mn-lt"/>
                <a:cs typeface="+mn-lt"/>
              </a:rPr>
              <a:t>specializes</a:t>
            </a:r>
            <a:r>
              <a:rPr lang="ru-RU" dirty="0">
                <a:ea typeface="+mn-lt"/>
                <a:cs typeface="+mn-lt"/>
              </a:rPr>
              <a:t> </a:t>
            </a:r>
            <a:r>
              <a:rPr lang="ru-RU" dirty="0" err="1">
                <a:ea typeface="+mn-lt"/>
                <a:cs typeface="+mn-lt"/>
              </a:rPr>
              <a:t>in</a:t>
            </a:r>
            <a:r>
              <a:rPr lang="ru-RU" dirty="0">
                <a:ea typeface="+mn-lt"/>
                <a:cs typeface="+mn-lt"/>
              </a:rPr>
              <a:t> </a:t>
            </a:r>
            <a:r>
              <a:rPr lang="ru-RU" dirty="0" err="1">
                <a:ea typeface="+mn-lt"/>
                <a:cs typeface="+mn-lt"/>
              </a:rPr>
              <a:t>the</a:t>
            </a:r>
            <a:r>
              <a:rPr lang="ru-RU" dirty="0">
                <a:ea typeface="+mn-lt"/>
                <a:cs typeface="+mn-lt"/>
              </a:rPr>
              <a:t> </a:t>
            </a:r>
            <a:r>
              <a:rPr lang="ru-RU" dirty="0" err="1">
                <a:ea typeface="+mn-lt"/>
                <a:cs typeface="+mn-lt"/>
              </a:rPr>
              <a:t>use</a:t>
            </a:r>
            <a:r>
              <a:rPr lang="ru-RU" dirty="0">
                <a:ea typeface="+mn-lt"/>
                <a:cs typeface="+mn-lt"/>
              </a:rPr>
              <a:t> </a:t>
            </a:r>
            <a:r>
              <a:rPr lang="ru-RU" dirty="0" err="1">
                <a:ea typeface="+mn-lt"/>
                <a:cs typeface="+mn-lt"/>
              </a:rPr>
              <a:t>of</a:t>
            </a:r>
            <a:r>
              <a:rPr lang="ru-RU" dirty="0">
                <a:ea typeface="+mn-lt"/>
                <a:cs typeface="+mn-lt"/>
              </a:rPr>
              <a:t> </a:t>
            </a:r>
            <a:r>
              <a:rPr lang="ru-RU" dirty="0" err="1">
                <a:ea typeface="+mn-lt"/>
                <a:cs typeface="+mn-lt"/>
              </a:rPr>
              <a:t>wind</a:t>
            </a:r>
            <a:r>
              <a:rPr lang="ru-RU" dirty="0">
                <a:ea typeface="+mn-lt"/>
                <a:cs typeface="+mn-lt"/>
              </a:rPr>
              <a:t> </a:t>
            </a:r>
            <a:r>
              <a:rPr lang="ru-RU" dirty="0" err="1">
                <a:ea typeface="+mn-lt"/>
                <a:cs typeface="+mn-lt"/>
              </a:rPr>
              <a:t>energy</a:t>
            </a:r>
            <a:r>
              <a:rPr lang="ru-RU" dirty="0">
                <a:ea typeface="+mn-lt"/>
                <a:cs typeface="+mn-lt"/>
              </a:rPr>
              <a:t> — </a:t>
            </a:r>
            <a:r>
              <a:rPr lang="ru-RU" dirty="0" err="1">
                <a:ea typeface="+mn-lt"/>
                <a:cs typeface="+mn-lt"/>
              </a:rPr>
              <a:t>the</a:t>
            </a:r>
            <a:r>
              <a:rPr lang="ru-RU" dirty="0">
                <a:ea typeface="+mn-lt"/>
                <a:cs typeface="+mn-lt"/>
              </a:rPr>
              <a:t> </a:t>
            </a:r>
            <a:r>
              <a:rPr lang="ru-RU" dirty="0" err="1">
                <a:ea typeface="+mn-lt"/>
                <a:cs typeface="+mn-lt"/>
              </a:rPr>
              <a:t>kinetic</a:t>
            </a:r>
            <a:r>
              <a:rPr lang="ru-RU" dirty="0">
                <a:ea typeface="+mn-lt"/>
                <a:cs typeface="+mn-lt"/>
              </a:rPr>
              <a:t> </a:t>
            </a:r>
            <a:r>
              <a:rPr lang="ru-RU" dirty="0" err="1">
                <a:ea typeface="+mn-lt"/>
                <a:cs typeface="+mn-lt"/>
              </a:rPr>
              <a:t>energy</a:t>
            </a:r>
            <a:r>
              <a:rPr lang="ru-RU" dirty="0">
                <a:ea typeface="+mn-lt"/>
                <a:cs typeface="+mn-lt"/>
              </a:rPr>
              <a:t> </a:t>
            </a:r>
            <a:r>
              <a:rPr lang="ru-RU" dirty="0" err="1">
                <a:ea typeface="+mn-lt"/>
                <a:cs typeface="+mn-lt"/>
              </a:rPr>
              <a:t>of</a:t>
            </a:r>
            <a:r>
              <a:rPr lang="ru-RU" dirty="0">
                <a:ea typeface="+mn-lt"/>
                <a:cs typeface="+mn-lt"/>
              </a:rPr>
              <a:t> </a:t>
            </a:r>
            <a:r>
              <a:rPr lang="ru-RU" dirty="0" err="1">
                <a:ea typeface="+mn-lt"/>
                <a:cs typeface="+mn-lt"/>
              </a:rPr>
              <a:t>air</a:t>
            </a:r>
            <a:r>
              <a:rPr lang="ru-RU" dirty="0">
                <a:ea typeface="+mn-lt"/>
                <a:cs typeface="+mn-lt"/>
              </a:rPr>
              <a:t> </a:t>
            </a:r>
            <a:r>
              <a:rPr lang="ru-RU" dirty="0" err="1">
                <a:ea typeface="+mn-lt"/>
                <a:cs typeface="+mn-lt"/>
              </a:rPr>
              <a:t>masses</a:t>
            </a:r>
            <a:r>
              <a:rPr lang="ru-RU" dirty="0">
                <a:ea typeface="+mn-lt"/>
                <a:cs typeface="+mn-lt"/>
              </a:rPr>
              <a:t> </a:t>
            </a:r>
            <a:r>
              <a:rPr lang="ru-RU" dirty="0" err="1">
                <a:ea typeface="+mn-lt"/>
                <a:cs typeface="+mn-lt"/>
              </a:rPr>
              <a:t>in</a:t>
            </a:r>
            <a:r>
              <a:rPr lang="ru-RU" dirty="0">
                <a:ea typeface="+mn-lt"/>
                <a:cs typeface="+mn-lt"/>
              </a:rPr>
              <a:t> </a:t>
            </a:r>
            <a:r>
              <a:rPr lang="ru-RU" dirty="0" err="1">
                <a:ea typeface="+mn-lt"/>
                <a:cs typeface="+mn-lt"/>
              </a:rPr>
              <a:t>the</a:t>
            </a:r>
            <a:r>
              <a:rPr lang="ru-RU" dirty="0">
                <a:ea typeface="+mn-lt"/>
                <a:cs typeface="+mn-lt"/>
              </a:rPr>
              <a:t> </a:t>
            </a:r>
            <a:r>
              <a:rPr lang="ru-RU" dirty="0" err="1">
                <a:ea typeface="+mn-lt"/>
                <a:cs typeface="+mn-lt"/>
              </a:rPr>
              <a:t>atmosphere</a:t>
            </a:r>
            <a:r>
              <a:rPr lang="ru-RU" dirty="0">
                <a:ea typeface="+mn-lt"/>
                <a:cs typeface="+mn-lt"/>
              </a:rPr>
              <a:t>.</a:t>
            </a:r>
          </a:p>
          <a:p>
            <a:r>
              <a:rPr lang="ru-RU" dirty="0">
                <a:ea typeface="+mn-lt"/>
                <a:cs typeface="+mn-lt"/>
              </a:rPr>
              <a:t></a:t>
            </a:r>
            <a:r>
              <a:rPr lang="ru-RU" dirty="0" err="1">
                <a:ea typeface="+mn-lt"/>
                <a:cs typeface="+mn-lt"/>
              </a:rPr>
              <a:t>Wind</a:t>
            </a:r>
            <a:r>
              <a:rPr lang="ru-RU" dirty="0">
                <a:ea typeface="+mn-lt"/>
                <a:cs typeface="+mn-lt"/>
              </a:rPr>
              <a:t> </a:t>
            </a:r>
            <a:r>
              <a:rPr lang="ru-RU" dirty="0" err="1">
                <a:ea typeface="+mn-lt"/>
                <a:cs typeface="+mn-lt"/>
              </a:rPr>
              <a:t>power</a:t>
            </a:r>
            <a:r>
              <a:rPr lang="ru-RU" dirty="0">
                <a:ea typeface="+mn-lt"/>
                <a:cs typeface="+mn-lt"/>
              </a:rPr>
              <a:t> </a:t>
            </a:r>
            <a:r>
              <a:rPr lang="ru-RU" dirty="0" err="1">
                <a:ea typeface="+mn-lt"/>
                <a:cs typeface="+mn-lt"/>
              </a:rPr>
              <a:t>uses</a:t>
            </a:r>
            <a:r>
              <a:rPr lang="ru-RU" dirty="0">
                <a:ea typeface="+mn-lt"/>
                <a:cs typeface="+mn-lt"/>
              </a:rPr>
              <a:t> </a:t>
            </a:r>
            <a:r>
              <a:rPr lang="ru-RU" dirty="0" err="1">
                <a:ea typeface="+mn-lt"/>
                <a:cs typeface="+mn-lt"/>
              </a:rPr>
              <a:t>the</a:t>
            </a:r>
            <a:r>
              <a:rPr lang="ru-RU" dirty="0">
                <a:ea typeface="+mn-lt"/>
                <a:cs typeface="+mn-lt"/>
              </a:rPr>
              <a:t> </a:t>
            </a:r>
            <a:r>
              <a:rPr lang="ru-RU" dirty="0" err="1">
                <a:ea typeface="+mn-lt"/>
                <a:cs typeface="+mn-lt"/>
              </a:rPr>
              <a:t>force</a:t>
            </a:r>
            <a:r>
              <a:rPr lang="ru-RU" dirty="0">
                <a:ea typeface="+mn-lt"/>
                <a:cs typeface="+mn-lt"/>
              </a:rPr>
              <a:t> </a:t>
            </a:r>
            <a:r>
              <a:rPr lang="ru-RU" dirty="0" err="1">
                <a:ea typeface="+mn-lt"/>
                <a:cs typeface="+mn-lt"/>
              </a:rPr>
              <a:t>of</a:t>
            </a:r>
            <a:r>
              <a:rPr lang="ru-RU" dirty="0">
                <a:ea typeface="+mn-lt"/>
                <a:cs typeface="+mn-lt"/>
              </a:rPr>
              <a:t> </a:t>
            </a:r>
            <a:r>
              <a:rPr lang="ru-RU" dirty="0" err="1">
                <a:ea typeface="+mn-lt"/>
                <a:cs typeface="+mn-lt"/>
              </a:rPr>
              <a:t>the</a:t>
            </a:r>
            <a:r>
              <a:rPr lang="ru-RU" dirty="0">
                <a:ea typeface="+mn-lt"/>
                <a:cs typeface="+mn-lt"/>
              </a:rPr>
              <a:t> </a:t>
            </a:r>
            <a:r>
              <a:rPr lang="ru-RU" dirty="0" err="1">
                <a:ea typeface="+mn-lt"/>
                <a:cs typeface="+mn-lt"/>
              </a:rPr>
              <a:t>wind</a:t>
            </a:r>
            <a:r>
              <a:rPr lang="ru-RU" dirty="0">
                <a:ea typeface="+mn-lt"/>
                <a:cs typeface="+mn-lt"/>
              </a:rPr>
              <a:t> </a:t>
            </a:r>
            <a:r>
              <a:rPr lang="ru-RU" dirty="0" err="1">
                <a:ea typeface="+mn-lt"/>
                <a:cs typeface="+mn-lt"/>
              </a:rPr>
              <a:t>to</a:t>
            </a:r>
            <a:r>
              <a:rPr lang="ru-RU" dirty="0">
                <a:ea typeface="+mn-lt"/>
                <a:cs typeface="+mn-lt"/>
              </a:rPr>
              <a:t> </a:t>
            </a:r>
            <a:r>
              <a:rPr lang="ru-RU" dirty="0" err="1">
                <a:ea typeface="+mn-lt"/>
                <a:cs typeface="+mn-lt"/>
              </a:rPr>
              <a:t>drive</a:t>
            </a:r>
            <a:r>
              <a:rPr lang="ru-RU" dirty="0">
                <a:ea typeface="+mn-lt"/>
                <a:cs typeface="+mn-lt"/>
              </a:rPr>
              <a:t> </a:t>
            </a:r>
            <a:r>
              <a:rPr lang="ru-RU" dirty="0" err="1">
                <a:ea typeface="+mn-lt"/>
                <a:cs typeface="+mn-lt"/>
              </a:rPr>
              <a:t>the</a:t>
            </a:r>
            <a:r>
              <a:rPr lang="ru-RU" dirty="0">
                <a:ea typeface="+mn-lt"/>
                <a:cs typeface="+mn-lt"/>
              </a:rPr>
              <a:t> </a:t>
            </a:r>
            <a:r>
              <a:rPr lang="ru-RU" dirty="0" err="1">
                <a:ea typeface="+mn-lt"/>
                <a:cs typeface="+mn-lt"/>
              </a:rPr>
              <a:t>blades</a:t>
            </a:r>
            <a:r>
              <a:rPr lang="ru-RU" dirty="0">
                <a:ea typeface="+mn-lt"/>
                <a:cs typeface="+mn-lt"/>
              </a:rPr>
              <a:t> </a:t>
            </a:r>
            <a:r>
              <a:rPr lang="ru-RU" dirty="0" err="1">
                <a:ea typeface="+mn-lt"/>
                <a:cs typeface="+mn-lt"/>
              </a:rPr>
              <a:t>of</a:t>
            </a:r>
            <a:r>
              <a:rPr lang="ru-RU" dirty="0">
                <a:ea typeface="+mn-lt"/>
                <a:cs typeface="+mn-lt"/>
              </a:rPr>
              <a:t> </a:t>
            </a:r>
            <a:r>
              <a:rPr lang="ru-RU" dirty="0" err="1">
                <a:ea typeface="+mn-lt"/>
                <a:cs typeface="+mn-lt"/>
              </a:rPr>
              <a:t>wind</a:t>
            </a:r>
            <a:r>
              <a:rPr lang="ru-RU" dirty="0">
                <a:ea typeface="+mn-lt"/>
                <a:cs typeface="+mn-lt"/>
              </a:rPr>
              <a:t> </a:t>
            </a:r>
            <a:r>
              <a:rPr lang="ru-RU" dirty="0" err="1">
                <a:ea typeface="+mn-lt"/>
                <a:cs typeface="+mn-lt"/>
              </a:rPr>
              <a:t>turbines</a:t>
            </a:r>
            <a:r>
              <a:rPr lang="ru-RU" dirty="0">
                <a:ea typeface="+mn-lt"/>
                <a:cs typeface="+mn-lt"/>
              </a:rPr>
              <a:t>. </a:t>
            </a:r>
            <a:r>
              <a:rPr lang="ru-RU" dirty="0" err="1">
                <a:ea typeface="+mn-lt"/>
                <a:cs typeface="+mn-lt"/>
              </a:rPr>
              <a:t>The</a:t>
            </a:r>
            <a:r>
              <a:rPr lang="ru-RU" dirty="0">
                <a:ea typeface="+mn-lt"/>
                <a:cs typeface="+mn-lt"/>
              </a:rPr>
              <a:t> </a:t>
            </a:r>
            <a:r>
              <a:rPr lang="ru-RU" dirty="0" err="1">
                <a:ea typeface="+mn-lt"/>
                <a:cs typeface="+mn-lt"/>
              </a:rPr>
              <a:t>rotation</a:t>
            </a:r>
            <a:r>
              <a:rPr lang="ru-RU" dirty="0">
                <a:ea typeface="+mn-lt"/>
                <a:cs typeface="+mn-lt"/>
              </a:rPr>
              <a:t> </a:t>
            </a:r>
            <a:r>
              <a:rPr lang="ru-RU" dirty="0" err="1">
                <a:ea typeface="+mn-lt"/>
                <a:cs typeface="+mn-lt"/>
              </a:rPr>
              <a:t>of</a:t>
            </a:r>
            <a:r>
              <a:rPr lang="ru-RU" dirty="0">
                <a:ea typeface="+mn-lt"/>
                <a:cs typeface="+mn-lt"/>
              </a:rPr>
              <a:t> </a:t>
            </a:r>
            <a:r>
              <a:rPr lang="ru-RU" dirty="0" err="1">
                <a:ea typeface="+mn-lt"/>
                <a:cs typeface="+mn-lt"/>
              </a:rPr>
              <a:t>the</a:t>
            </a:r>
            <a:r>
              <a:rPr lang="ru-RU" dirty="0">
                <a:ea typeface="+mn-lt"/>
                <a:cs typeface="+mn-lt"/>
              </a:rPr>
              <a:t> </a:t>
            </a:r>
            <a:r>
              <a:rPr lang="ru-RU" dirty="0" err="1">
                <a:ea typeface="+mn-lt"/>
                <a:cs typeface="+mn-lt"/>
              </a:rPr>
              <a:t>turbine</a:t>
            </a:r>
            <a:r>
              <a:rPr lang="ru-RU" dirty="0">
                <a:ea typeface="+mn-lt"/>
                <a:cs typeface="+mn-lt"/>
              </a:rPr>
              <a:t> </a:t>
            </a:r>
            <a:r>
              <a:rPr lang="ru-RU" dirty="0" err="1">
                <a:ea typeface="+mn-lt"/>
                <a:cs typeface="+mn-lt"/>
              </a:rPr>
              <a:t>blades</a:t>
            </a:r>
            <a:r>
              <a:rPr lang="ru-RU" dirty="0">
                <a:ea typeface="+mn-lt"/>
                <a:cs typeface="+mn-lt"/>
              </a:rPr>
              <a:t> </a:t>
            </a:r>
            <a:r>
              <a:rPr lang="ru-RU" dirty="0" err="1">
                <a:ea typeface="+mn-lt"/>
                <a:cs typeface="+mn-lt"/>
              </a:rPr>
              <a:t>is</a:t>
            </a:r>
            <a:r>
              <a:rPr lang="ru-RU" dirty="0">
                <a:ea typeface="+mn-lt"/>
                <a:cs typeface="+mn-lt"/>
              </a:rPr>
              <a:t> </a:t>
            </a:r>
            <a:r>
              <a:rPr lang="ru-RU" dirty="0" err="1">
                <a:ea typeface="+mn-lt"/>
                <a:cs typeface="+mn-lt"/>
              </a:rPr>
              <a:t>converted</a:t>
            </a:r>
            <a:r>
              <a:rPr lang="ru-RU" dirty="0">
                <a:ea typeface="+mn-lt"/>
                <a:cs typeface="+mn-lt"/>
              </a:rPr>
              <a:t> </a:t>
            </a:r>
            <a:r>
              <a:rPr lang="ru-RU" dirty="0" err="1">
                <a:ea typeface="+mn-lt"/>
                <a:cs typeface="+mn-lt"/>
              </a:rPr>
              <a:t>to</a:t>
            </a:r>
            <a:r>
              <a:rPr lang="ru-RU" dirty="0">
                <a:ea typeface="+mn-lt"/>
                <a:cs typeface="+mn-lt"/>
              </a:rPr>
              <a:t> </a:t>
            </a:r>
            <a:r>
              <a:rPr lang="ru-RU" dirty="0" err="1">
                <a:ea typeface="+mn-lt"/>
                <a:cs typeface="+mn-lt"/>
              </a:rPr>
              <a:t>electric</a:t>
            </a:r>
            <a:r>
              <a:rPr lang="ru-RU" dirty="0">
                <a:ea typeface="+mn-lt"/>
                <a:cs typeface="+mn-lt"/>
              </a:rPr>
              <a:t> </a:t>
            </a:r>
            <a:r>
              <a:rPr lang="ru-RU" dirty="0" err="1">
                <a:ea typeface="+mn-lt"/>
                <a:cs typeface="+mn-lt"/>
              </a:rPr>
              <a:t>current</a:t>
            </a:r>
            <a:r>
              <a:rPr lang="ru-RU" dirty="0">
                <a:ea typeface="+mn-lt"/>
                <a:cs typeface="+mn-lt"/>
              </a:rPr>
              <a:t> </a:t>
            </a:r>
            <a:r>
              <a:rPr lang="ru-RU" dirty="0" err="1">
                <a:ea typeface="+mn-lt"/>
                <a:cs typeface="+mn-lt"/>
              </a:rPr>
              <a:t>by</a:t>
            </a:r>
            <a:r>
              <a:rPr lang="ru-RU" dirty="0">
                <a:ea typeface="+mn-lt"/>
                <a:cs typeface="+mn-lt"/>
              </a:rPr>
              <a:t> </a:t>
            </a:r>
            <a:r>
              <a:rPr lang="ru-RU" dirty="0" err="1">
                <a:ea typeface="+mn-lt"/>
                <a:cs typeface="+mn-lt"/>
              </a:rPr>
              <a:t>an</a:t>
            </a:r>
            <a:r>
              <a:rPr lang="ru-RU" dirty="0">
                <a:ea typeface="+mn-lt"/>
                <a:cs typeface="+mn-lt"/>
              </a:rPr>
              <a:t> </a:t>
            </a:r>
            <a:r>
              <a:rPr lang="ru-RU" dirty="0" err="1">
                <a:ea typeface="+mn-lt"/>
                <a:cs typeface="+mn-lt"/>
              </a:rPr>
              <a:t>electric</a:t>
            </a:r>
            <a:r>
              <a:rPr lang="ru-RU" dirty="0">
                <a:ea typeface="+mn-lt"/>
                <a:cs typeface="+mn-lt"/>
              </a:rPr>
              <a:t> </a:t>
            </a:r>
            <a:r>
              <a:rPr lang="ru-RU" dirty="0" err="1">
                <a:ea typeface="+mn-lt"/>
                <a:cs typeface="+mn-lt"/>
              </a:rPr>
              <a:t>generator</a:t>
            </a:r>
            <a:r>
              <a:rPr lang="ru-RU" dirty="0">
                <a:ea typeface="+mn-lt"/>
                <a:cs typeface="+mn-lt"/>
              </a:rPr>
              <a:t>.</a:t>
            </a:r>
            <a:endParaRPr lang="ru-RU" dirty="0"/>
          </a:p>
          <a:p>
            <a:endParaRPr lang="ru-RU" dirty="0">
              <a:ea typeface="+mn-lt"/>
              <a:cs typeface="+mn-lt"/>
            </a:endParaRPr>
          </a:p>
        </p:txBody>
      </p:sp>
      <p:sp>
        <p:nvSpPr>
          <p:cNvPr id="4" name="TextBox 3">
            <a:extLst>
              <a:ext uri="{FF2B5EF4-FFF2-40B4-BE49-F238E27FC236}">
                <a16:creationId xmlns:a16="http://schemas.microsoft.com/office/drawing/2014/main" id="{5A35A54A-EB28-451A-8884-35E98E4FF9BD}"/>
              </a:ext>
            </a:extLst>
          </p:cNvPr>
          <p:cNvSpPr txBox="1"/>
          <p:nvPr/>
        </p:nvSpPr>
        <p:spPr>
          <a:xfrm>
            <a:off x="3358551" y="3775494"/>
            <a:ext cx="8695426" cy="181588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buChar char=""/>
            </a:pPr>
            <a:r>
              <a:rPr lang="en-US" sz="2800" dirty="0">
                <a:latin typeface="Times New Roman"/>
                <a:cs typeface="Times New Roman"/>
              </a:rPr>
              <a:t>Geothermal energy is a branch of energy based on the production of electric and thermal energy at the expense of thermal energy contained in the earth 's interior, at geothermal stations. It is considered renewable energy .</a:t>
            </a:r>
          </a:p>
        </p:txBody>
      </p:sp>
      <p:sp>
        <p:nvSpPr>
          <p:cNvPr id="5" name="TextBox 4">
            <a:extLst>
              <a:ext uri="{FF2B5EF4-FFF2-40B4-BE49-F238E27FC236}">
                <a16:creationId xmlns:a16="http://schemas.microsoft.com/office/drawing/2014/main" id="{DD00BDEA-AD3D-468C-9C26-0AAAF5E34C34}"/>
              </a:ext>
            </a:extLst>
          </p:cNvPr>
          <p:cNvSpPr txBox="1"/>
          <p:nvPr/>
        </p:nvSpPr>
        <p:spPr>
          <a:xfrm>
            <a:off x="152400" y="3674853"/>
            <a:ext cx="3275162" cy="144655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ru-RU" sz="4400" b="1" dirty="0" err="1">
                <a:latin typeface="Calibri Light"/>
              </a:rPr>
              <a:t>Geothermal</a:t>
            </a:r>
            <a:endParaRPr lang="ru-RU" sz="4400" dirty="0" err="1">
              <a:latin typeface="Calibri" panose="020F0502020204030204"/>
              <a:cs typeface="Calibri"/>
            </a:endParaRPr>
          </a:p>
          <a:p>
            <a:r>
              <a:rPr lang="ru-RU" sz="4400" b="1" dirty="0">
                <a:latin typeface="Calibri Light"/>
              </a:rPr>
              <a:t> </a:t>
            </a:r>
            <a:r>
              <a:rPr lang="ru-RU" sz="4400" b="1" dirty="0" err="1">
                <a:latin typeface="Calibri Light"/>
              </a:rPr>
              <a:t>energy</a:t>
            </a:r>
            <a:endParaRPr lang="ru-RU" sz="4400" dirty="0" err="1">
              <a:cs typeface="Calibri"/>
            </a:endParaRPr>
          </a:p>
        </p:txBody>
      </p:sp>
    </p:spTree>
    <p:extLst>
      <p:ext uri="{BB962C8B-B14F-4D97-AF65-F5344CB8AC3E}">
        <p14:creationId xmlns:p14="http://schemas.microsoft.com/office/powerpoint/2010/main" val="10169971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7F1C4D7-81FD-4459-8279-FA3C13E49951}"/>
              </a:ext>
            </a:extLst>
          </p:cNvPr>
          <p:cNvSpPr>
            <a:spLocks noGrp="1"/>
          </p:cNvSpPr>
          <p:nvPr>
            <p:ph type="title"/>
          </p:nvPr>
        </p:nvSpPr>
        <p:spPr>
          <a:xfrm>
            <a:off x="4313" y="5691"/>
            <a:ext cx="10515600" cy="1325563"/>
          </a:xfrm>
        </p:spPr>
        <p:txBody>
          <a:bodyPr/>
          <a:lstStyle/>
          <a:p>
            <a:r>
              <a:rPr lang="ru-RU" b="1" dirty="0" err="1">
                <a:ea typeface="+mj-lt"/>
                <a:cs typeface="+mj-lt"/>
              </a:rPr>
              <a:t>Solar</a:t>
            </a:r>
            <a:r>
              <a:rPr lang="ru-RU" b="1" dirty="0">
                <a:ea typeface="+mj-lt"/>
                <a:cs typeface="+mj-lt"/>
              </a:rPr>
              <a:t> </a:t>
            </a:r>
            <a:r>
              <a:rPr lang="ru-RU" b="1" dirty="0" err="1">
                <a:ea typeface="+mj-lt"/>
                <a:cs typeface="+mj-lt"/>
              </a:rPr>
              <a:t>power</a:t>
            </a:r>
            <a:endParaRPr lang="ru-RU" dirty="0" err="1"/>
          </a:p>
          <a:p>
            <a:endParaRPr lang="ru-RU" dirty="0">
              <a:cs typeface="Calibri Light"/>
            </a:endParaRPr>
          </a:p>
        </p:txBody>
      </p:sp>
      <p:sp>
        <p:nvSpPr>
          <p:cNvPr id="3" name="Объект 2">
            <a:extLst>
              <a:ext uri="{FF2B5EF4-FFF2-40B4-BE49-F238E27FC236}">
                <a16:creationId xmlns:a16="http://schemas.microsoft.com/office/drawing/2014/main" id="{0BADB906-2C67-49C1-8236-606A9F7ED811}"/>
              </a:ext>
            </a:extLst>
          </p:cNvPr>
          <p:cNvSpPr>
            <a:spLocks noGrp="1"/>
          </p:cNvSpPr>
          <p:nvPr>
            <p:ph idx="1"/>
          </p:nvPr>
        </p:nvSpPr>
        <p:spPr>
          <a:xfrm>
            <a:off x="3052313" y="71587"/>
            <a:ext cx="9005978" cy="4351338"/>
          </a:xfrm>
        </p:spPr>
        <p:txBody>
          <a:bodyPr vert="horz" lIns="91440" tIns="45720" rIns="91440" bIns="45720" rtlCol="0" anchor="t">
            <a:normAutofit/>
          </a:bodyPr>
          <a:lstStyle/>
          <a:p>
            <a:r>
              <a:rPr lang="ru-RU" dirty="0">
                <a:ea typeface="+mn-lt"/>
                <a:cs typeface="+mn-lt"/>
              </a:rPr>
              <a:t></a:t>
            </a:r>
            <a:r>
              <a:rPr lang="ru-RU" dirty="0" err="1">
                <a:ea typeface="+mn-lt"/>
                <a:cs typeface="+mn-lt"/>
              </a:rPr>
              <a:t>Solar</a:t>
            </a:r>
            <a:r>
              <a:rPr lang="ru-RU" dirty="0">
                <a:ea typeface="+mn-lt"/>
                <a:cs typeface="+mn-lt"/>
              </a:rPr>
              <a:t> </a:t>
            </a:r>
            <a:r>
              <a:rPr lang="ru-RU" dirty="0" err="1">
                <a:ea typeface="+mn-lt"/>
                <a:cs typeface="+mn-lt"/>
              </a:rPr>
              <a:t>energy</a:t>
            </a:r>
            <a:r>
              <a:rPr lang="ru-RU" dirty="0">
                <a:ea typeface="+mn-lt"/>
                <a:cs typeface="+mn-lt"/>
              </a:rPr>
              <a:t> </a:t>
            </a:r>
            <a:r>
              <a:rPr lang="ru-RU" dirty="0" err="1">
                <a:ea typeface="+mn-lt"/>
                <a:cs typeface="+mn-lt"/>
              </a:rPr>
              <a:t>is</a:t>
            </a:r>
            <a:r>
              <a:rPr lang="ru-RU" dirty="0">
                <a:ea typeface="+mn-lt"/>
                <a:cs typeface="+mn-lt"/>
              </a:rPr>
              <a:t> </a:t>
            </a:r>
            <a:r>
              <a:rPr lang="ru-RU" dirty="0" err="1">
                <a:ea typeface="+mn-lt"/>
                <a:cs typeface="+mn-lt"/>
              </a:rPr>
              <a:t>the</a:t>
            </a:r>
            <a:r>
              <a:rPr lang="ru-RU" dirty="0">
                <a:ea typeface="+mn-lt"/>
                <a:cs typeface="+mn-lt"/>
              </a:rPr>
              <a:t> </a:t>
            </a:r>
            <a:r>
              <a:rPr lang="ru-RU" dirty="0" err="1">
                <a:ea typeface="+mn-lt"/>
                <a:cs typeface="+mn-lt"/>
              </a:rPr>
              <a:t>energy</a:t>
            </a:r>
            <a:r>
              <a:rPr lang="ru-RU" dirty="0">
                <a:ea typeface="+mn-lt"/>
                <a:cs typeface="+mn-lt"/>
              </a:rPr>
              <a:t> </a:t>
            </a:r>
            <a:r>
              <a:rPr lang="ru-RU" dirty="0" err="1">
                <a:ea typeface="+mn-lt"/>
                <a:cs typeface="+mn-lt"/>
              </a:rPr>
              <a:t>of</a:t>
            </a:r>
            <a:r>
              <a:rPr lang="ru-RU" dirty="0">
                <a:ea typeface="+mn-lt"/>
                <a:cs typeface="+mn-lt"/>
              </a:rPr>
              <a:t> </a:t>
            </a:r>
            <a:r>
              <a:rPr lang="ru-RU" dirty="0" err="1">
                <a:ea typeface="+mn-lt"/>
                <a:cs typeface="+mn-lt"/>
              </a:rPr>
              <a:t>the</a:t>
            </a:r>
            <a:r>
              <a:rPr lang="ru-RU" dirty="0">
                <a:ea typeface="+mn-lt"/>
                <a:cs typeface="+mn-lt"/>
              </a:rPr>
              <a:t> </a:t>
            </a:r>
            <a:r>
              <a:rPr lang="ru-RU" dirty="0" err="1">
                <a:ea typeface="+mn-lt"/>
                <a:cs typeface="+mn-lt"/>
              </a:rPr>
              <a:t>sun</a:t>
            </a:r>
            <a:r>
              <a:rPr lang="ru-RU" dirty="0">
                <a:ea typeface="+mn-lt"/>
                <a:cs typeface="+mn-lt"/>
              </a:rPr>
              <a:t> , </a:t>
            </a:r>
            <a:r>
              <a:rPr lang="ru-RU" dirty="0" err="1">
                <a:ea typeface="+mn-lt"/>
                <a:cs typeface="+mn-lt"/>
              </a:rPr>
              <a:t>it</a:t>
            </a:r>
            <a:r>
              <a:rPr lang="ru-RU" dirty="0">
                <a:ea typeface="+mn-lt"/>
                <a:cs typeface="+mn-lt"/>
              </a:rPr>
              <a:t> </a:t>
            </a:r>
            <a:r>
              <a:rPr lang="ru-RU" dirty="0" err="1">
                <a:ea typeface="+mn-lt"/>
                <a:cs typeface="+mn-lt"/>
              </a:rPr>
              <a:t>is</a:t>
            </a:r>
            <a:r>
              <a:rPr lang="ru-RU" dirty="0">
                <a:ea typeface="+mn-lt"/>
                <a:cs typeface="+mn-lt"/>
              </a:rPr>
              <a:t> </a:t>
            </a:r>
            <a:r>
              <a:rPr lang="ru-RU" dirty="0" err="1">
                <a:ea typeface="+mn-lt"/>
                <a:cs typeface="+mn-lt"/>
              </a:rPr>
              <a:t>an</a:t>
            </a:r>
            <a:r>
              <a:rPr lang="ru-RU" dirty="0">
                <a:ea typeface="+mn-lt"/>
                <a:cs typeface="+mn-lt"/>
              </a:rPr>
              <a:t> </a:t>
            </a:r>
            <a:r>
              <a:rPr lang="ru-RU" dirty="0" err="1">
                <a:ea typeface="+mn-lt"/>
                <a:cs typeface="+mn-lt"/>
              </a:rPr>
              <a:t>almost</a:t>
            </a:r>
            <a:r>
              <a:rPr lang="ru-RU" dirty="0">
                <a:ea typeface="+mn-lt"/>
                <a:cs typeface="+mn-lt"/>
              </a:rPr>
              <a:t> </a:t>
            </a:r>
            <a:r>
              <a:rPr lang="ru-RU" dirty="0" err="1">
                <a:ea typeface="+mn-lt"/>
                <a:cs typeface="+mn-lt"/>
              </a:rPr>
              <a:t>infinite</a:t>
            </a:r>
            <a:r>
              <a:rPr lang="ru-RU" dirty="0">
                <a:ea typeface="+mn-lt"/>
                <a:cs typeface="+mn-lt"/>
              </a:rPr>
              <a:t> </a:t>
            </a:r>
            <a:r>
              <a:rPr lang="ru-RU" dirty="0" err="1">
                <a:ea typeface="+mn-lt"/>
                <a:cs typeface="+mn-lt"/>
              </a:rPr>
              <a:t>source</a:t>
            </a:r>
            <a:r>
              <a:rPr lang="ru-RU" dirty="0">
                <a:ea typeface="+mn-lt"/>
                <a:cs typeface="+mn-lt"/>
              </a:rPr>
              <a:t> </a:t>
            </a:r>
            <a:r>
              <a:rPr lang="ru-RU" dirty="0" err="1">
                <a:ea typeface="+mn-lt"/>
                <a:cs typeface="+mn-lt"/>
              </a:rPr>
              <a:t>while</a:t>
            </a:r>
            <a:r>
              <a:rPr lang="ru-RU" dirty="0">
                <a:ea typeface="+mn-lt"/>
                <a:cs typeface="+mn-lt"/>
              </a:rPr>
              <a:t> </a:t>
            </a:r>
            <a:r>
              <a:rPr lang="ru-RU" dirty="0" err="1">
                <a:ea typeface="+mn-lt"/>
                <a:cs typeface="+mn-lt"/>
              </a:rPr>
              <a:t>our</a:t>
            </a:r>
            <a:r>
              <a:rPr lang="ru-RU" dirty="0">
                <a:ea typeface="+mn-lt"/>
                <a:cs typeface="+mn-lt"/>
              </a:rPr>
              <a:t> </a:t>
            </a:r>
            <a:r>
              <a:rPr lang="ru-RU" dirty="0" err="1">
                <a:ea typeface="+mn-lt"/>
                <a:cs typeface="+mn-lt"/>
              </a:rPr>
              <a:t>star</a:t>
            </a:r>
            <a:r>
              <a:rPr lang="ru-RU" dirty="0">
                <a:ea typeface="+mn-lt"/>
                <a:cs typeface="+mn-lt"/>
              </a:rPr>
              <a:t> </a:t>
            </a:r>
            <a:r>
              <a:rPr lang="ru-RU" dirty="0" err="1">
                <a:ea typeface="+mn-lt"/>
                <a:cs typeface="+mn-lt"/>
              </a:rPr>
              <a:t>is</a:t>
            </a:r>
            <a:r>
              <a:rPr lang="ru-RU" dirty="0">
                <a:ea typeface="+mn-lt"/>
                <a:cs typeface="+mn-lt"/>
              </a:rPr>
              <a:t> </a:t>
            </a:r>
            <a:r>
              <a:rPr lang="ru-RU" dirty="0" err="1">
                <a:ea typeface="+mn-lt"/>
                <a:cs typeface="+mn-lt"/>
              </a:rPr>
              <a:t>shining</a:t>
            </a:r>
            <a:r>
              <a:rPr lang="ru-RU" dirty="0">
                <a:ea typeface="+mn-lt"/>
                <a:cs typeface="+mn-lt"/>
              </a:rPr>
              <a:t>. </a:t>
            </a:r>
            <a:r>
              <a:rPr lang="ru-RU" dirty="0" err="1">
                <a:ea typeface="+mn-lt"/>
                <a:cs typeface="+mn-lt"/>
              </a:rPr>
              <a:t>Thousands</a:t>
            </a:r>
            <a:r>
              <a:rPr lang="ru-RU" dirty="0">
                <a:ea typeface="+mn-lt"/>
                <a:cs typeface="+mn-lt"/>
              </a:rPr>
              <a:t> </a:t>
            </a:r>
            <a:r>
              <a:rPr lang="ru-RU" dirty="0" err="1">
                <a:ea typeface="+mn-lt"/>
                <a:cs typeface="+mn-lt"/>
              </a:rPr>
              <a:t>of</a:t>
            </a:r>
            <a:r>
              <a:rPr lang="ru-RU" dirty="0">
                <a:ea typeface="+mn-lt"/>
                <a:cs typeface="+mn-lt"/>
              </a:rPr>
              <a:t> </a:t>
            </a:r>
            <a:r>
              <a:rPr lang="ru-RU" dirty="0" err="1">
                <a:ea typeface="+mn-lt"/>
                <a:cs typeface="+mn-lt"/>
              </a:rPr>
              <a:t>joules</a:t>
            </a:r>
            <a:r>
              <a:rPr lang="ru-RU" dirty="0">
                <a:ea typeface="+mn-lt"/>
                <a:cs typeface="+mn-lt"/>
              </a:rPr>
              <a:t> </a:t>
            </a:r>
            <a:r>
              <a:rPr lang="ru-RU" dirty="0" err="1">
                <a:ea typeface="+mn-lt"/>
                <a:cs typeface="+mn-lt"/>
              </a:rPr>
              <a:t>of</a:t>
            </a:r>
            <a:r>
              <a:rPr lang="ru-RU" dirty="0">
                <a:ea typeface="+mn-lt"/>
                <a:cs typeface="+mn-lt"/>
              </a:rPr>
              <a:t> </a:t>
            </a:r>
            <a:r>
              <a:rPr lang="ru-RU" dirty="0" err="1">
                <a:ea typeface="+mn-lt"/>
                <a:cs typeface="+mn-lt"/>
              </a:rPr>
              <a:t>heat</a:t>
            </a:r>
            <a:r>
              <a:rPr lang="ru-RU" dirty="0">
                <a:ea typeface="+mn-lt"/>
                <a:cs typeface="+mn-lt"/>
              </a:rPr>
              <a:t> </a:t>
            </a:r>
            <a:r>
              <a:rPr lang="ru-RU" dirty="0" err="1">
                <a:ea typeface="+mn-lt"/>
                <a:cs typeface="+mn-lt"/>
              </a:rPr>
              <a:t>are</a:t>
            </a:r>
            <a:r>
              <a:rPr lang="ru-RU" dirty="0">
                <a:ea typeface="+mn-lt"/>
                <a:cs typeface="+mn-lt"/>
              </a:rPr>
              <a:t> </a:t>
            </a:r>
            <a:r>
              <a:rPr lang="ru-RU" dirty="0" err="1">
                <a:ea typeface="+mn-lt"/>
                <a:cs typeface="+mn-lt"/>
              </a:rPr>
              <a:t>streaming</a:t>
            </a:r>
            <a:r>
              <a:rPr lang="ru-RU" dirty="0">
                <a:ea typeface="+mn-lt"/>
                <a:cs typeface="+mn-lt"/>
              </a:rPr>
              <a:t> </a:t>
            </a:r>
            <a:r>
              <a:rPr lang="ru-RU" dirty="0" err="1">
                <a:ea typeface="+mn-lt"/>
                <a:cs typeface="+mn-lt"/>
              </a:rPr>
              <a:t>in</a:t>
            </a:r>
            <a:r>
              <a:rPr lang="ru-RU" dirty="0">
                <a:ea typeface="+mn-lt"/>
                <a:cs typeface="+mn-lt"/>
              </a:rPr>
              <a:t> </a:t>
            </a:r>
            <a:r>
              <a:rPr lang="ru-RU" dirty="0" err="1">
                <a:ea typeface="+mn-lt"/>
                <a:cs typeface="+mn-lt"/>
              </a:rPr>
              <a:t>our</a:t>
            </a:r>
            <a:r>
              <a:rPr lang="ru-RU" dirty="0">
                <a:ea typeface="+mn-lt"/>
                <a:cs typeface="+mn-lt"/>
              </a:rPr>
              <a:t> </a:t>
            </a:r>
            <a:r>
              <a:rPr lang="ru-RU" dirty="0" err="1">
                <a:ea typeface="+mn-lt"/>
                <a:cs typeface="+mn-lt"/>
              </a:rPr>
              <a:t>direction</a:t>
            </a:r>
            <a:r>
              <a:rPr lang="ru-RU" dirty="0">
                <a:ea typeface="+mn-lt"/>
                <a:cs typeface="+mn-lt"/>
              </a:rPr>
              <a:t>. </a:t>
            </a:r>
            <a:r>
              <a:rPr lang="ru-RU" dirty="0" err="1">
                <a:ea typeface="+mn-lt"/>
                <a:cs typeface="+mn-lt"/>
              </a:rPr>
              <a:t>Solar</a:t>
            </a:r>
            <a:r>
              <a:rPr lang="ru-RU" dirty="0">
                <a:ea typeface="+mn-lt"/>
                <a:cs typeface="+mn-lt"/>
              </a:rPr>
              <a:t> </a:t>
            </a:r>
            <a:r>
              <a:rPr lang="ru-RU" dirty="0" err="1">
                <a:ea typeface="+mn-lt"/>
                <a:cs typeface="+mn-lt"/>
              </a:rPr>
              <a:t>energy</a:t>
            </a:r>
            <a:r>
              <a:rPr lang="ru-RU" dirty="0">
                <a:ea typeface="+mn-lt"/>
                <a:cs typeface="+mn-lt"/>
              </a:rPr>
              <a:t> </a:t>
            </a:r>
            <a:r>
              <a:rPr lang="ru-RU" dirty="0" err="1">
                <a:ea typeface="+mn-lt"/>
                <a:cs typeface="+mn-lt"/>
              </a:rPr>
              <a:t>is</a:t>
            </a:r>
            <a:r>
              <a:rPr lang="ru-RU" dirty="0">
                <a:ea typeface="+mn-lt"/>
                <a:cs typeface="+mn-lt"/>
              </a:rPr>
              <a:t> </a:t>
            </a:r>
            <a:r>
              <a:rPr lang="ru-RU" dirty="0" err="1">
                <a:ea typeface="+mn-lt"/>
                <a:cs typeface="+mn-lt"/>
              </a:rPr>
              <a:t>usually</a:t>
            </a:r>
            <a:r>
              <a:rPr lang="ru-RU" dirty="0">
                <a:ea typeface="+mn-lt"/>
                <a:cs typeface="+mn-lt"/>
              </a:rPr>
              <a:t> </a:t>
            </a:r>
            <a:r>
              <a:rPr lang="ru-RU" dirty="0" err="1">
                <a:ea typeface="+mn-lt"/>
                <a:cs typeface="+mn-lt"/>
              </a:rPr>
              <a:t>used</a:t>
            </a:r>
            <a:r>
              <a:rPr lang="ru-RU" dirty="0">
                <a:ea typeface="+mn-lt"/>
                <a:cs typeface="+mn-lt"/>
              </a:rPr>
              <a:t> </a:t>
            </a:r>
            <a:r>
              <a:rPr lang="ru-RU" dirty="0" err="1">
                <a:ea typeface="+mn-lt"/>
                <a:cs typeface="+mn-lt"/>
              </a:rPr>
              <a:t>for</a:t>
            </a:r>
            <a:r>
              <a:rPr lang="ru-RU" dirty="0">
                <a:ea typeface="+mn-lt"/>
                <a:cs typeface="+mn-lt"/>
              </a:rPr>
              <a:t> </a:t>
            </a:r>
            <a:r>
              <a:rPr lang="ru-RU" dirty="0" err="1">
                <a:ea typeface="+mn-lt"/>
                <a:cs typeface="+mn-lt"/>
              </a:rPr>
              <a:t>heating</a:t>
            </a:r>
            <a:r>
              <a:rPr lang="ru-RU" dirty="0">
                <a:ea typeface="+mn-lt"/>
                <a:cs typeface="+mn-lt"/>
              </a:rPr>
              <a:t>, </a:t>
            </a:r>
            <a:r>
              <a:rPr lang="ru-RU" dirty="0" err="1">
                <a:ea typeface="+mn-lt"/>
                <a:cs typeface="+mn-lt"/>
              </a:rPr>
              <a:t>cooking</a:t>
            </a:r>
            <a:r>
              <a:rPr lang="ru-RU" dirty="0">
                <a:ea typeface="+mn-lt"/>
                <a:cs typeface="+mn-lt"/>
              </a:rPr>
              <a:t>, </a:t>
            </a:r>
            <a:r>
              <a:rPr lang="ru-RU" dirty="0" err="1">
                <a:ea typeface="+mn-lt"/>
                <a:cs typeface="+mn-lt"/>
              </a:rPr>
              <a:t>electricity</a:t>
            </a:r>
            <a:r>
              <a:rPr lang="ru-RU" dirty="0">
                <a:ea typeface="+mn-lt"/>
                <a:cs typeface="+mn-lt"/>
              </a:rPr>
              <a:t> </a:t>
            </a:r>
            <a:r>
              <a:rPr lang="ru-RU" dirty="0" err="1">
                <a:ea typeface="+mn-lt"/>
                <a:cs typeface="+mn-lt"/>
              </a:rPr>
              <a:t>generation</a:t>
            </a:r>
            <a:r>
              <a:rPr lang="ru-RU" dirty="0">
                <a:ea typeface="+mn-lt"/>
                <a:cs typeface="+mn-lt"/>
              </a:rPr>
              <a:t>, </a:t>
            </a:r>
            <a:r>
              <a:rPr lang="ru-RU" dirty="0" err="1">
                <a:ea typeface="+mn-lt"/>
                <a:cs typeface="+mn-lt"/>
              </a:rPr>
              <a:t>and</a:t>
            </a:r>
            <a:r>
              <a:rPr lang="ru-RU" dirty="0">
                <a:ea typeface="+mn-lt"/>
                <a:cs typeface="+mn-lt"/>
              </a:rPr>
              <a:t> </a:t>
            </a:r>
            <a:r>
              <a:rPr lang="ru-RU" dirty="0" err="1">
                <a:ea typeface="+mn-lt"/>
                <a:cs typeface="+mn-lt"/>
              </a:rPr>
              <a:t>even</a:t>
            </a:r>
            <a:r>
              <a:rPr lang="ru-RU" dirty="0">
                <a:ea typeface="+mn-lt"/>
                <a:cs typeface="+mn-lt"/>
              </a:rPr>
              <a:t> </a:t>
            </a:r>
            <a:r>
              <a:rPr lang="ru-RU" dirty="0" err="1">
                <a:ea typeface="+mn-lt"/>
                <a:cs typeface="+mn-lt"/>
              </a:rPr>
              <a:t>in</a:t>
            </a:r>
            <a:r>
              <a:rPr lang="ru-RU" dirty="0">
                <a:ea typeface="+mn-lt"/>
                <a:cs typeface="+mn-lt"/>
              </a:rPr>
              <a:t> </a:t>
            </a:r>
            <a:r>
              <a:rPr lang="ru-RU" dirty="0" err="1">
                <a:ea typeface="+mn-lt"/>
                <a:cs typeface="+mn-lt"/>
              </a:rPr>
              <a:t>the</a:t>
            </a:r>
            <a:r>
              <a:rPr lang="ru-RU" dirty="0">
                <a:ea typeface="+mn-lt"/>
                <a:cs typeface="+mn-lt"/>
              </a:rPr>
              <a:t> </a:t>
            </a:r>
            <a:r>
              <a:rPr lang="ru-RU" dirty="0" err="1">
                <a:ea typeface="+mn-lt"/>
                <a:cs typeface="+mn-lt"/>
              </a:rPr>
              <a:t>desalination</a:t>
            </a:r>
            <a:r>
              <a:rPr lang="ru-RU" dirty="0">
                <a:ea typeface="+mn-lt"/>
                <a:cs typeface="+mn-lt"/>
              </a:rPr>
              <a:t> </a:t>
            </a:r>
            <a:r>
              <a:rPr lang="ru-RU" dirty="0" err="1">
                <a:ea typeface="+mn-lt"/>
                <a:cs typeface="+mn-lt"/>
              </a:rPr>
              <a:t>of</a:t>
            </a:r>
            <a:r>
              <a:rPr lang="ru-RU" dirty="0">
                <a:ea typeface="+mn-lt"/>
                <a:cs typeface="+mn-lt"/>
              </a:rPr>
              <a:t> </a:t>
            </a:r>
            <a:r>
              <a:rPr lang="ru-RU" dirty="0" err="1">
                <a:ea typeface="+mn-lt"/>
                <a:cs typeface="+mn-lt"/>
              </a:rPr>
              <a:t>seawater</a:t>
            </a:r>
            <a:r>
              <a:rPr lang="ru-RU" dirty="0">
                <a:ea typeface="+mn-lt"/>
                <a:cs typeface="+mn-lt"/>
              </a:rPr>
              <a:t>. </a:t>
            </a:r>
            <a:r>
              <a:rPr lang="ru-RU" dirty="0" err="1">
                <a:ea typeface="+mn-lt"/>
                <a:cs typeface="+mn-lt"/>
              </a:rPr>
              <a:t>The</a:t>
            </a:r>
            <a:r>
              <a:rPr lang="ru-RU" dirty="0">
                <a:ea typeface="+mn-lt"/>
                <a:cs typeface="+mn-lt"/>
              </a:rPr>
              <a:t> </a:t>
            </a:r>
            <a:r>
              <a:rPr lang="ru-RU" dirty="0" err="1">
                <a:ea typeface="+mn-lt"/>
                <a:cs typeface="+mn-lt"/>
              </a:rPr>
              <a:t>sun's</a:t>
            </a:r>
            <a:r>
              <a:rPr lang="ru-RU" dirty="0">
                <a:ea typeface="+mn-lt"/>
                <a:cs typeface="+mn-lt"/>
              </a:rPr>
              <a:t> </a:t>
            </a:r>
            <a:r>
              <a:rPr lang="ru-RU" dirty="0" err="1">
                <a:ea typeface="+mn-lt"/>
                <a:cs typeface="+mn-lt"/>
              </a:rPr>
              <a:t>rays</a:t>
            </a:r>
            <a:r>
              <a:rPr lang="ru-RU" dirty="0">
                <a:ea typeface="+mn-lt"/>
                <a:cs typeface="+mn-lt"/>
              </a:rPr>
              <a:t> </a:t>
            </a:r>
            <a:r>
              <a:rPr lang="ru-RU" dirty="0" err="1">
                <a:ea typeface="+mn-lt"/>
                <a:cs typeface="+mn-lt"/>
              </a:rPr>
              <a:t>are</a:t>
            </a:r>
            <a:r>
              <a:rPr lang="ru-RU" dirty="0">
                <a:ea typeface="+mn-lt"/>
                <a:cs typeface="+mn-lt"/>
              </a:rPr>
              <a:t> </a:t>
            </a:r>
            <a:r>
              <a:rPr lang="ru-RU" dirty="0" err="1">
                <a:ea typeface="+mn-lt"/>
                <a:cs typeface="+mn-lt"/>
              </a:rPr>
              <a:t>captured</a:t>
            </a:r>
            <a:r>
              <a:rPr lang="ru-RU" dirty="0">
                <a:ea typeface="+mn-lt"/>
                <a:cs typeface="+mn-lt"/>
              </a:rPr>
              <a:t> </a:t>
            </a:r>
            <a:r>
              <a:rPr lang="ru-RU" dirty="0" err="1">
                <a:ea typeface="+mn-lt"/>
                <a:cs typeface="+mn-lt"/>
              </a:rPr>
              <a:t>by</a:t>
            </a:r>
            <a:r>
              <a:rPr lang="ru-RU" dirty="0">
                <a:ea typeface="+mn-lt"/>
                <a:cs typeface="+mn-lt"/>
              </a:rPr>
              <a:t> </a:t>
            </a:r>
            <a:r>
              <a:rPr lang="ru-RU" dirty="0" err="1">
                <a:ea typeface="+mn-lt"/>
                <a:cs typeface="+mn-lt"/>
              </a:rPr>
              <a:t>solar</a:t>
            </a:r>
            <a:r>
              <a:rPr lang="ru-RU" dirty="0">
                <a:ea typeface="+mn-lt"/>
                <a:cs typeface="+mn-lt"/>
              </a:rPr>
              <a:t> </a:t>
            </a:r>
            <a:r>
              <a:rPr lang="ru-RU" dirty="0" err="1">
                <a:ea typeface="+mn-lt"/>
                <a:cs typeface="+mn-lt"/>
              </a:rPr>
              <a:t>installations</a:t>
            </a:r>
            <a:r>
              <a:rPr lang="ru-RU" dirty="0">
                <a:ea typeface="+mn-lt"/>
                <a:cs typeface="+mn-lt"/>
              </a:rPr>
              <a:t> </a:t>
            </a:r>
            <a:r>
              <a:rPr lang="ru-RU" dirty="0" err="1">
                <a:ea typeface="+mn-lt"/>
                <a:cs typeface="+mn-lt"/>
              </a:rPr>
              <a:t>and</a:t>
            </a:r>
            <a:r>
              <a:rPr lang="ru-RU" dirty="0">
                <a:ea typeface="+mn-lt"/>
                <a:cs typeface="+mn-lt"/>
              </a:rPr>
              <a:t> </a:t>
            </a:r>
            <a:r>
              <a:rPr lang="ru-RU" dirty="0" err="1">
                <a:ea typeface="+mn-lt"/>
                <a:cs typeface="+mn-lt"/>
              </a:rPr>
              <a:t>the</a:t>
            </a:r>
            <a:r>
              <a:rPr lang="ru-RU" dirty="0">
                <a:ea typeface="+mn-lt"/>
                <a:cs typeface="+mn-lt"/>
              </a:rPr>
              <a:t> </a:t>
            </a:r>
            <a:r>
              <a:rPr lang="ru-RU" dirty="0" err="1">
                <a:ea typeface="+mn-lt"/>
                <a:cs typeface="+mn-lt"/>
              </a:rPr>
              <a:t>sunlight</a:t>
            </a:r>
            <a:r>
              <a:rPr lang="ru-RU" dirty="0">
                <a:ea typeface="+mn-lt"/>
                <a:cs typeface="+mn-lt"/>
              </a:rPr>
              <a:t> </a:t>
            </a:r>
            <a:r>
              <a:rPr lang="ru-RU" dirty="0" err="1">
                <a:ea typeface="+mn-lt"/>
                <a:cs typeface="+mn-lt"/>
              </a:rPr>
              <a:t>is</a:t>
            </a:r>
            <a:r>
              <a:rPr lang="ru-RU" dirty="0">
                <a:ea typeface="+mn-lt"/>
                <a:cs typeface="+mn-lt"/>
              </a:rPr>
              <a:t> </a:t>
            </a:r>
            <a:r>
              <a:rPr lang="ru-RU" dirty="0" err="1">
                <a:ea typeface="+mn-lt"/>
                <a:cs typeface="+mn-lt"/>
              </a:rPr>
              <a:t>converted</a:t>
            </a:r>
            <a:r>
              <a:rPr lang="ru-RU" dirty="0">
                <a:ea typeface="+mn-lt"/>
                <a:cs typeface="+mn-lt"/>
              </a:rPr>
              <a:t> </a:t>
            </a:r>
            <a:r>
              <a:rPr lang="ru-RU" dirty="0" err="1">
                <a:ea typeface="+mn-lt"/>
                <a:cs typeface="+mn-lt"/>
              </a:rPr>
              <a:t>into</a:t>
            </a:r>
            <a:r>
              <a:rPr lang="ru-RU" dirty="0">
                <a:ea typeface="+mn-lt"/>
                <a:cs typeface="+mn-lt"/>
              </a:rPr>
              <a:t> </a:t>
            </a:r>
            <a:r>
              <a:rPr lang="ru-RU" dirty="0" err="1">
                <a:ea typeface="+mn-lt"/>
                <a:cs typeface="+mn-lt"/>
              </a:rPr>
              <a:t>electricity</a:t>
            </a:r>
            <a:r>
              <a:rPr lang="ru-RU" dirty="0">
                <a:ea typeface="+mn-lt"/>
                <a:cs typeface="+mn-lt"/>
              </a:rPr>
              <a:t>, </a:t>
            </a:r>
            <a:r>
              <a:rPr lang="ru-RU" dirty="0" err="1">
                <a:ea typeface="+mn-lt"/>
                <a:cs typeface="+mn-lt"/>
              </a:rPr>
              <a:t>heat</a:t>
            </a:r>
            <a:r>
              <a:rPr lang="ru-RU" dirty="0">
                <a:ea typeface="+mn-lt"/>
                <a:cs typeface="+mn-lt"/>
              </a:rPr>
              <a:t>.</a:t>
            </a:r>
            <a:endParaRPr lang="ru-RU" dirty="0">
              <a:cs typeface="Calibri"/>
            </a:endParaRPr>
          </a:p>
          <a:p>
            <a:endParaRPr lang="ru-RU" dirty="0">
              <a:cs typeface="Calibri"/>
            </a:endParaRPr>
          </a:p>
        </p:txBody>
      </p:sp>
      <p:sp>
        <p:nvSpPr>
          <p:cNvPr id="4" name="TextBox 3">
            <a:extLst>
              <a:ext uri="{FF2B5EF4-FFF2-40B4-BE49-F238E27FC236}">
                <a16:creationId xmlns:a16="http://schemas.microsoft.com/office/drawing/2014/main" id="{E4E99B6E-2015-423C-AE1C-E4ED52DED25D}"/>
              </a:ext>
            </a:extLst>
          </p:cNvPr>
          <p:cNvSpPr txBox="1"/>
          <p:nvPr/>
        </p:nvSpPr>
        <p:spPr>
          <a:xfrm>
            <a:off x="195532" y="3761117"/>
            <a:ext cx="3433313"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400" b="1" dirty="0">
                <a:latin typeface="Times New Roman"/>
                <a:cs typeface="Times New Roman"/>
              </a:rPr>
              <a:t>Bioenergetics</a:t>
            </a:r>
          </a:p>
        </p:txBody>
      </p:sp>
      <p:sp>
        <p:nvSpPr>
          <p:cNvPr id="5" name="TextBox 4">
            <a:extLst>
              <a:ext uri="{FF2B5EF4-FFF2-40B4-BE49-F238E27FC236}">
                <a16:creationId xmlns:a16="http://schemas.microsoft.com/office/drawing/2014/main" id="{E6CC15C2-40B4-4E36-A469-446874373F7A}"/>
              </a:ext>
            </a:extLst>
          </p:cNvPr>
          <p:cNvSpPr txBox="1"/>
          <p:nvPr/>
        </p:nvSpPr>
        <p:spPr>
          <a:xfrm>
            <a:off x="3818626" y="3847381"/>
            <a:ext cx="8264105" cy="230832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buChar char=""/>
            </a:pPr>
            <a:r>
              <a:rPr lang="en-US" sz="2400" dirty="0">
                <a:latin typeface="Times New Roman"/>
                <a:cs typeface="Times New Roman"/>
              </a:rPr>
              <a:t>Bioenergy is an electric power industry based on the use of biofuels from various organic substances, mainly organic waste. Organic materials from plants or animals can be used to create energy that can be converted into electricity. Obviously, the process of burning all </a:t>
            </a:r>
            <a:r>
              <a:rPr lang="en-US" sz="2400" dirty="0" err="1">
                <a:latin typeface="Times New Roman"/>
                <a:cs typeface="Times New Roman"/>
              </a:rPr>
              <a:t>that 's</a:t>
            </a:r>
            <a:r>
              <a:rPr lang="en-US" sz="2400" dirty="0">
                <a:latin typeface="Times New Roman"/>
                <a:cs typeface="Times New Roman"/>
              </a:rPr>
              <a:t> bad for the environment, but also organic substances burn much cleaner than fossil fuels.</a:t>
            </a:r>
          </a:p>
        </p:txBody>
      </p:sp>
    </p:spTree>
    <p:extLst>
      <p:ext uri="{BB962C8B-B14F-4D97-AF65-F5344CB8AC3E}">
        <p14:creationId xmlns:p14="http://schemas.microsoft.com/office/powerpoint/2010/main" val="923378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5081D57-006C-4FD3-A8CC-AB2D7E5F27BF}"/>
              </a:ext>
            </a:extLst>
          </p:cNvPr>
          <p:cNvSpPr>
            <a:spLocks noGrp="1"/>
          </p:cNvSpPr>
          <p:nvPr>
            <p:ph type="title"/>
          </p:nvPr>
        </p:nvSpPr>
        <p:spPr>
          <a:xfrm>
            <a:off x="76200" y="135087"/>
            <a:ext cx="10515600" cy="1325563"/>
          </a:xfrm>
        </p:spPr>
        <p:txBody>
          <a:bodyPr/>
          <a:lstStyle/>
          <a:p>
            <a:r>
              <a:rPr lang="ru-RU" b="1" dirty="0" err="1">
                <a:ea typeface="+mj-lt"/>
                <a:cs typeface="+mj-lt"/>
              </a:rPr>
              <a:t>Hydropower</a:t>
            </a:r>
            <a:endParaRPr lang="ru-RU" dirty="0" err="1"/>
          </a:p>
          <a:p>
            <a:endParaRPr lang="ru-RU" dirty="0">
              <a:cs typeface="Calibri Light"/>
            </a:endParaRPr>
          </a:p>
        </p:txBody>
      </p:sp>
      <p:sp>
        <p:nvSpPr>
          <p:cNvPr id="3" name="Объект 2">
            <a:extLst>
              <a:ext uri="{FF2B5EF4-FFF2-40B4-BE49-F238E27FC236}">
                <a16:creationId xmlns:a16="http://schemas.microsoft.com/office/drawing/2014/main" id="{BB51C5CC-0D03-4C29-AD45-FC041301FB7E}"/>
              </a:ext>
            </a:extLst>
          </p:cNvPr>
          <p:cNvSpPr>
            <a:spLocks noGrp="1"/>
          </p:cNvSpPr>
          <p:nvPr>
            <p:ph idx="1"/>
          </p:nvPr>
        </p:nvSpPr>
        <p:spPr>
          <a:xfrm>
            <a:off x="3052313" y="186606"/>
            <a:ext cx="8962846" cy="4351338"/>
          </a:xfrm>
        </p:spPr>
        <p:txBody>
          <a:bodyPr vert="horz" lIns="91440" tIns="45720" rIns="91440" bIns="45720" rtlCol="0" anchor="t">
            <a:normAutofit/>
          </a:bodyPr>
          <a:lstStyle/>
          <a:p>
            <a:r>
              <a:rPr lang="ru-RU" dirty="0">
                <a:ea typeface="+mn-lt"/>
                <a:cs typeface="+mn-lt"/>
              </a:rPr>
              <a:t></a:t>
            </a:r>
            <a:r>
              <a:rPr lang="ru-RU" dirty="0" err="1">
                <a:ea typeface="+mn-lt"/>
                <a:cs typeface="+mn-lt"/>
              </a:rPr>
              <a:t>Hydro-energy</a:t>
            </a:r>
            <a:r>
              <a:rPr lang="ru-RU" dirty="0">
                <a:ea typeface="+mn-lt"/>
                <a:cs typeface="+mn-lt"/>
              </a:rPr>
              <a:t> – </a:t>
            </a:r>
            <a:r>
              <a:rPr lang="ru-RU" dirty="0" err="1">
                <a:ea typeface="+mn-lt"/>
                <a:cs typeface="+mn-lt"/>
              </a:rPr>
              <a:t>the</a:t>
            </a:r>
            <a:r>
              <a:rPr lang="ru-RU" dirty="0">
                <a:ea typeface="+mn-lt"/>
                <a:cs typeface="+mn-lt"/>
              </a:rPr>
              <a:t> </a:t>
            </a:r>
            <a:r>
              <a:rPr lang="ru-RU" dirty="0" err="1">
                <a:ea typeface="+mn-lt"/>
                <a:cs typeface="+mn-lt"/>
              </a:rPr>
              <a:t>energy</a:t>
            </a:r>
            <a:r>
              <a:rPr lang="ru-RU" dirty="0">
                <a:ea typeface="+mn-lt"/>
                <a:cs typeface="+mn-lt"/>
              </a:rPr>
              <a:t> </a:t>
            </a:r>
            <a:r>
              <a:rPr lang="ru-RU" dirty="0" err="1">
                <a:ea typeface="+mn-lt"/>
                <a:cs typeface="+mn-lt"/>
              </a:rPr>
              <a:t>of</a:t>
            </a:r>
            <a:r>
              <a:rPr lang="ru-RU" dirty="0">
                <a:ea typeface="+mn-lt"/>
                <a:cs typeface="+mn-lt"/>
              </a:rPr>
              <a:t> </a:t>
            </a:r>
            <a:r>
              <a:rPr lang="ru-RU" dirty="0" err="1">
                <a:ea typeface="+mn-lt"/>
                <a:cs typeface="+mn-lt"/>
              </a:rPr>
              <a:t>falling</a:t>
            </a:r>
            <a:r>
              <a:rPr lang="ru-RU" dirty="0">
                <a:ea typeface="+mn-lt"/>
                <a:cs typeface="+mn-lt"/>
              </a:rPr>
              <a:t> </a:t>
            </a:r>
            <a:r>
              <a:rPr lang="ru-RU" dirty="0" err="1">
                <a:ea typeface="+mn-lt"/>
                <a:cs typeface="+mn-lt"/>
              </a:rPr>
              <a:t>water</a:t>
            </a:r>
            <a:r>
              <a:rPr lang="ru-RU" dirty="0">
                <a:ea typeface="+mn-lt"/>
                <a:cs typeface="+mn-lt"/>
              </a:rPr>
              <a:t> , </a:t>
            </a:r>
            <a:r>
              <a:rPr lang="ru-RU" dirty="0" err="1">
                <a:ea typeface="+mn-lt"/>
                <a:cs typeface="+mn-lt"/>
              </a:rPr>
              <a:t>and</a:t>
            </a:r>
            <a:r>
              <a:rPr lang="ru-RU" dirty="0">
                <a:ea typeface="+mn-lt"/>
                <a:cs typeface="+mn-lt"/>
              </a:rPr>
              <a:t> </a:t>
            </a:r>
            <a:r>
              <a:rPr lang="ru-RU" dirty="0" err="1">
                <a:ea typeface="+mn-lt"/>
                <a:cs typeface="+mn-lt"/>
              </a:rPr>
              <a:t>ways</a:t>
            </a:r>
            <a:r>
              <a:rPr lang="ru-RU" dirty="0">
                <a:ea typeface="+mn-lt"/>
                <a:cs typeface="+mn-lt"/>
              </a:rPr>
              <a:t> </a:t>
            </a:r>
            <a:r>
              <a:rPr lang="ru-RU" dirty="0" err="1">
                <a:ea typeface="+mn-lt"/>
                <a:cs typeface="+mn-lt"/>
              </a:rPr>
              <a:t>to</a:t>
            </a:r>
            <a:r>
              <a:rPr lang="ru-RU" dirty="0">
                <a:ea typeface="+mn-lt"/>
                <a:cs typeface="+mn-lt"/>
              </a:rPr>
              <a:t> </a:t>
            </a:r>
            <a:r>
              <a:rPr lang="ru-RU" dirty="0" err="1">
                <a:ea typeface="+mn-lt"/>
                <a:cs typeface="+mn-lt"/>
              </a:rPr>
              <a:t>convert</a:t>
            </a:r>
            <a:r>
              <a:rPr lang="ru-RU" dirty="0">
                <a:ea typeface="+mn-lt"/>
                <a:cs typeface="+mn-lt"/>
              </a:rPr>
              <a:t> </a:t>
            </a:r>
            <a:r>
              <a:rPr lang="ru-RU" dirty="0" err="1">
                <a:ea typeface="+mn-lt"/>
                <a:cs typeface="+mn-lt"/>
              </a:rPr>
              <a:t>it</a:t>
            </a:r>
            <a:r>
              <a:rPr lang="ru-RU" dirty="0">
                <a:ea typeface="+mn-lt"/>
                <a:cs typeface="+mn-lt"/>
              </a:rPr>
              <a:t> </a:t>
            </a:r>
            <a:r>
              <a:rPr lang="ru-RU" dirty="0" err="1">
                <a:ea typeface="+mn-lt"/>
                <a:cs typeface="+mn-lt"/>
              </a:rPr>
              <a:t>into</a:t>
            </a:r>
            <a:r>
              <a:rPr lang="ru-RU" dirty="0">
                <a:ea typeface="+mn-lt"/>
                <a:cs typeface="+mn-lt"/>
              </a:rPr>
              <a:t> </a:t>
            </a:r>
            <a:r>
              <a:rPr lang="ru-RU" dirty="0" err="1">
                <a:ea typeface="+mn-lt"/>
                <a:cs typeface="+mn-lt"/>
              </a:rPr>
              <a:t>electricity</a:t>
            </a:r>
            <a:r>
              <a:rPr lang="ru-RU" dirty="0">
                <a:ea typeface="+mn-lt"/>
                <a:cs typeface="+mn-lt"/>
              </a:rPr>
              <a:t>. </a:t>
            </a:r>
            <a:r>
              <a:rPr lang="ru-RU" dirty="0" err="1">
                <a:ea typeface="+mn-lt"/>
                <a:cs typeface="+mn-lt"/>
              </a:rPr>
              <a:t>Generating</a:t>
            </a:r>
            <a:r>
              <a:rPr lang="ru-RU" dirty="0">
                <a:ea typeface="+mn-lt"/>
                <a:cs typeface="+mn-lt"/>
              </a:rPr>
              <a:t> </a:t>
            </a:r>
            <a:r>
              <a:rPr lang="ru-RU" dirty="0" err="1">
                <a:ea typeface="+mn-lt"/>
                <a:cs typeface="+mn-lt"/>
              </a:rPr>
              <a:t>electricity</a:t>
            </a:r>
            <a:r>
              <a:rPr lang="ru-RU" dirty="0">
                <a:ea typeface="+mn-lt"/>
                <a:cs typeface="+mn-lt"/>
              </a:rPr>
              <a:t> </a:t>
            </a:r>
            <a:r>
              <a:rPr lang="ru-RU" dirty="0" err="1">
                <a:ea typeface="+mn-lt"/>
                <a:cs typeface="+mn-lt"/>
              </a:rPr>
              <a:t>from</a:t>
            </a:r>
            <a:r>
              <a:rPr lang="ru-RU" dirty="0">
                <a:ea typeface="+mn-lt"/>
                <a:cs typeface="+mn-lt"/>
              </a:rPr>
              <a:t> </a:t>
            </a:r>
            <a:r>
              <a:rPr lang="ru-RU" dirty="0" err="1">
                <a:ea typeface="+mn-lt"/>
                <a:cs typeface="+mn-lt"/>
              </a:rPr>
              <a:t>moving</a:t>
            </a:r>
            <a:r>
              <a:rPr lang="ru-RU" dirty="0">
                <a:ea typeface="+mn-lt"/>
                <a:cs typeface="+mn-lt"/>
              </a:rPr>
              <a:t> </a:t>
            </a:r>
            <a:r>
              <a:rPr lang="ru-RU" dirty="0" err="1">
                <a:ea typeface="+mn-lt"/>
                <a:cs typeface="+mn-lt"/>
              </a:rPr>
              <a:t>water</a:t>
            </a:r>
            <a:r>
              <a:rPr lang="ru-RU" dirty="0">
                <a:ea typeface="+mn-lt"/>
                <a:cs typeface="+mn-lt"/>
              </a:rPr>
              <a:t> </a:t>
            </a:r>
            <a:r>
              <a:rPr lang="ru-RU" dirty="0" err="1">
                <a:ea typeface="+mn-lt"/>
                <a:cs typeface="+mn-lt"/>
              </a:rPr>
              <a:t>is</a:t>
            </a:r>
            <a:r>
              <a:rPr lang="ru-RU" dirty="0">
                <a:ea typeface="+mn-lt"/>
                <a:cs typeface="+mn-lt"/>
              </a:rPr>
              <a:t> </a:t>
            </a:r>
            <a:r>
              <a:rPr lang="ru-RU" dirty="0" err="1">
                <a:ea typeface="+mn-lt"/>
                <a:cs typeface="+mn-lt"/>
              </a:rPr>
              <a:t>one</a:t>
            </a:r>
            <a:r>
              <a:rPr lang="ru-RU" dirty="0">
                <a:ea typeface="+mn-lt"/>
                <a:cs typeface="+mn-lt"/>
              </a:rPr>
              <a:t> </a:t>
            </a:r>
            <a:r>
              <a:rPr lang="ru-RU" dirty="0" err="1">
                <a:ea typeface="+mn-lt"/>
                <a:cs typeface="+mn-lt"/>
              </a:rPr>
              <a:t>of</a:t>
            </a:r>
            <a:r>
              <a:rPr lang="ru-RU" dirty="0">
                <a:ea typeface="+mn-lt"/>
                <a:cs typeface="+mn-lt"/>
              </a:rPr>
              <a:t> </a:t>
            </a:r>
            <a:r>
              <a:rPr lang="ru-RU" dirty="0" err="1">
                <a:ea typeface="+mn-lt"/>
                <a:cs typeface="+mn-lt"/>
              </a:rPr>
              <a:t>the</a:t>
            </a:r>
            <a:r>
              <a:rPr lang="ru-RU" dirty="0">
                <a:ea typeface="+mn-lt"/>
                <a:cs typeface="+mn-lt"/>
              </a:rPr>
              <a:t> </a:t>
            </a:r>
            <a:r>
              <a:rPr lang="ru-RU" dirty="0" err="1">
                <a:ea typeface="+mn-lt"/>
                <a:cs typeface="+mn-lt"/>
              </a:rPr>
              <a:t>cleanest</a:t>
            </a:r>
            <a:r>
              <a:rPr lang="ru-RU" dirty="0">
                <a:ea typeface="+mn-lt"/>
                <a:cs typeface="+mn-lt"/>
              </a:rPr>
              <a:t> </a:t>
            </a:r>
            <a:r>
              <a:rPr lang="ru-RU" dirty="0" err="1">
                <a:ea typeface="+mn-lt"/>
                <a:cs typeface="+mn-lt"/>
              </a:rPr>
              <a:t>and</a:t>
            </a:r>
            <a:r>
              <a:rPr lang="ru-RU" dirty="0">
                <a:ea typeface="+mn-lt"/>
                <a:cs typeface="+mn-lt"/>
              </a:rPr>
              <a:t> </a:t>
            </a:r>
            <a:r>
              <a:rPr lang="ru-RU" dirty="0" err="1">
                <a:ea typeface="+mn-lt"/>
                <a:cs typeface="+mn-lt"/>
              </a:rPr>
              <a:t>most</a:t>
            </a:r>
            <a:r>
              <a:rPr lang="ru-RU" dirty="0">
                <a:ea typeface="+mn-lt"/>
                <a:cs typeface="+mn-lt"/>
              </a:rPr>
              <a:t> </a:t>
            </a:r>
            <a:r>
              <a:rPr lang="ru-RU" dirty="0" err="1">
                <a:ea typeface="+mn-lt"/>
                <a:cs typeface="+mn-lt"/>
              </a:rPr>
              <a:t>affordable</a:t>
            </a:r>
            <a:r>
              <a:rPr lang="ru-RU" dirty="0">
                <a:ea typeface="+mn-lt"/>
                <a:cs typeface="+mn-lt"/>
              </a:rPr>
              <a:t> </a:t>
            </a:r>
            <a:r>
              <a:rPr lang="ru-RU" dirty="0" err="1">
                <a:ea typeface="+mn-lt"/>
                <a:cs typeface="+mn-lt"/>
              </a:rPr>
              <a:t>renewable</a:t>
            </a:r>
            <a:r>
              <a:rPr lang="ru-RU" dirty="0">
                <a:ea typeface="+mn-lt"/>
                <a:cs typeface="+mn-lt"/>
              </a:rPr>
              <a:t> </a:t>
            </a:r>
            <a:r>
              <a:rPr lang="ru-RU" dirty="0" err="1">
                <a:ea typeface="+mn-lt"/>
                <a:cs typeface="+mn-lt"/>
              </a:rPr>
              <a:t>energy</a:t>
            </a:r>
            <a:r>
              <a:rPr lang="ru-RU" dirty="0">
                <a:ea typeface="+mn-lt"/>
                <a:cs typeface="+mn-lt"/>
              </a:rPr>
              <a:t> </a:t>
            </a:r>
            <a:r>
              <a:rPr lang="ru-RU" dirty="0" err="1">
                <a:ea typeface="+mn-lt"/>
                <a:cs typeface="+mn-lt"/>
              </a:rPr>
              <a:t>sources</a:t>
            </a:r>
            <a:r>
              <a:rPr lang="ru-RU" dirty="0">
                <a:ea typeface="+mn-lt"/>
                <a:cs typeface="+mn-lt"/>
              </a:rPr>
              <a:t>. </a:t>
            </a:r>
            <a:r>
              <a:rPr lang="ru-RU" dirty="0" err="1">
                <a:ea typeface="+mn-lt"/>
                <a:cs typeface="+mn-lt"/>
              </a:rPr>
              <a:t>This</a:t>
            </a:r>
            <a:r>
              <a:rPr lang="ru-RU" dirty="0">
                <a:ea typeface="+mn-lt"/>
                <a:cs typeface="+mn-lt"/>
              </a:rPr>
              <a:t> </a:t>
            </a:r>
            <a:r>
              <a:rPr lang="ru-RU" dirty="0" err="1">
                <a:ea typeface="+mn-lt"/>
                <a:cs typeface="+mn-lt"/>
              </a:rPr>
              <a:t>is</a:t>
            </a:r>
            <a:r>
              <a:rPr lang="ru-RU" dirty="0">
                <a:ea typeface="+mn-lt"/>
                <a:cs typeface="+mn-lt"/>
              </a:rPr>
              <a:t> a </a:t>
            </a:r>
            <a:r>
              <a:rPr lang="ru-RU" dirty="0" err="1">
                <a:ea typeface="+mn-lt"/>
                <a:cs typeface="+mn-lt"/>
              </a:rPr>
              <a:t>good</a:t>
            </a:r>
            <a:r>
              <a:rPr lang="ru-RU" dirty="0">
                <a:ea typeface="+mn-lt"/>
                <a:cs typeface="+mn-lt"/>
              </a:rPr>
              <a:t> </a:t>
            </a:r>
            <a:r>
              <a:rPr lang="ru-RU" dirty="0" err="1">
                <a:ea typeface="+mn-lt"/>
                <a:cs typeface="+mn-lt"/>
              </a:rPr>
              <a:t>viable</a:t>
            </a:r>
            <a:r>
              <a:rPr lang="ru-RU" dirty="0">
                <a:ea typeface="+mn-lt"/>
                <a:cs typeface="+mn-lt"/>
              </a:rPr>
              <a:t> </a:t>
            </a:r>
            <a:r>
              <a:rPr lang="ru-RU" dirty="0" err="1">
                <a:ea typeface="+mn-lt"/>
                <a:cs typeface="+mn-lt"/>
              </a:rPr>
              <a:t>option</a:t>
            </a:r>
            <a:r>
              <a:rPr lang="ru-RU" dirty="0">
                <a:ea typeface="+mn-lt"/>
                <a:cs typeface="+mn-lt"/>
              </a:rPr>
              <a:t> </a:t>
            </a:r>
            <a:r>
              <a:rPr lang="ru-RU" dirty="0" err="1">
                <a:ea typeface="+mn-lt"/>
                <a:cs typeface="+mn-lt"/>
              </a:rPr>
              <a:t>if</a:t>
            </a:r>
            <a:r>
              <a:rPr lang="ru-RU" dirty="0">
                <a:ea typeface="+mn-lt"/>
                <a:cs typeface="+mn-lt"/>
              </a:rPr>
              <a:t> </a:t>
            </a:r>
            <a:r>
              <a:rPr lang="ru-RU" dirty="0" err="1">
                <a:ea typeface="+mn-lt"/>
                <a:cs typeface="+mn-lt"/>
              </a:rPr>
              <a:t>you</a:t>
            </a:r>
            <a:r>
              <a:rPr lang="ru-RU" dirty="0">
                <a:ea typeface="+mn-lt"/>
                <a:cs typeface="+mn-lt"/>
              </a:rPr>
              <a:t> </a:t>
            </a:r>
            <a:r>
              <a:rPr lang="ru-RU" dirty="0" err="1">
                <a:ea typeface="+mn-lt"/>
                <a:cs typeface="+mn-lt"/>
              </a:rPr>
              <a:t>live</a:t>
            </a:r>
            <a:r>
              <a:rPr lang="ru-RU" dirty="0">
                <a:ea typeface="+mn-lt"/>
                <a:cs typeface="+mn-lt"/>
              </a:rPr>
              <a:t> </a:t>
            </a:r>
            <a:r>
              <a:rPr lang="ru-RU" dirty="0" err="1">
                <a:ea typeface="+mn-lt"/>
                <a:cs typeface="+mn-lt"/>
              </a:rPr>
              <a:t>on</a:t>
            </a:r>
            <a:r>
              <a:rPr lang="ru-RU" dirty="0">
                <a:ea typeface="+mn-lt"/>
                <a:cs typeface="+mn-lt"/>
              </a:rPr>
              <a:t> a </a:t>
            </a:r>
            <a:r>
              <a:rPr lang="ru-RU" dirty="0" err="1">
                <a:ea typeface="+mn-lt"/>
                <a:cs typeface="+mn-lt"/>
              </a:rPr>
              <a:t>river</a:t>
            </a:r>
            <a:r>
              <a:rPr lang="ru-RU" dirty="0">
                <a:ea typeface="+mn-lt"/>
                <a:cs typeface="+mn-lt"/>
              </a:rPr>
              <a:t> </a:t>
            </a:r>
            <a:r>
              <a:rPr lang="ru-RU" dirty="0" err="1">
                <a:ea typeface="+mn-lt"/>
                <a:cs typeface="+mn-lt"/>
              </a:rPr>
              <a:t>with</a:t>
            </a:r>
            <a:r>
              <a:rPr lang="ru-RU" dirty="0">
                <a:ea typeface="+mn-lt"/>
                <a:cs typeface="+mn-lt"/>
              </a:rPr>
              <a:t> a </a:t>
            </a:r>
            <a:r>
              <a:rPr lang="ru-RU" dirty="0" err="1">
                <a:ea typeface="+mn-lt"/>
                <a:cs typeface="+mn-lt"/>
              </a:rPr>
              <a:t>fairly</a:t>
            </a:r>
            <a:r>
              <a:rPr lang="ru-RU" dirty="0">
                <a:ea typeface="+mn-lt"/>
                <a:cs typeface="+mn-lt"/>
              </a:rPr>
              <a:t> </a:t>
            </a:r>
            <a:r>
              <a:rPr lang="ru-RU" dirty="0" err="1">
                <a:ea typeface="+mn-lt"/>
                <a:cs typeface="+mn-lt"/>
              </a:rPr>
              <a:t>steady</a:t>
            </a:r>
            <a:r>
              <a:rPr lang="ru-RU" dirty="0">
                <a:ea typeface="+mn-lt"/>
                <a:cs typeface="+mn-lt"/>
              </a:rPr>
              <a:t> </a:t>
            </a:r>
            <a:r>
              <a:rPr lang="ru-RU" dirty="0" err="1">
                <a:ea typeface="+mn-lt"/>
                <a:cs typeface="+mn-lt"/>
              </a:rPr>
              <a:t>stream</a:t>
            </a:r>
            <a:r>
              <a:rPr lang="ru-RU" dirty="0">
                <a:ea typeface="+mn-lt"/>
                <a:cs typeface="+mn-lt"/>
              </a:rPr>
              <a:t>.</a:t>
            </a:r>
            <a:endParaRPr lang="ru-RU" dirty="0">
              <a:cs typeface="Calibri"/>
            </a:endParaRPr>
          </a:p>
          <a:p>
            <a:endParaRPr lang="ru-RU" dirty="0">
              <a:cs typeface="Calibri"/>
            </a:endParaRPr>
          </a:p>
        </p:txBody>
      </p:sp>
      <p:sp>
        <p:nvSpPr>
          <p:cNvPr id="4" name="TextBox 3">
            <a:extLst>
              <a:ext uri="{FF2B5EF4-FFF2-40B4-BE49-F238E27FC236}">
                <a16:creationId xmlns:a16="http://schemas.microsoft.com/office/drawing/2014/main" id="{A7AC0150-D642-45BE-94F9-A719E145C904}"/>
              </a:ext>
            </a:extLst>
          </p:cNvPr>
          <p:cNvSpPr txBox="1"/>
          <p:nvPr/>
        </p:nvSpPr>
        <p:spPr>
          <a:xfrm>
            <a:off x="166777" y="3487947"/>
            <a:ext cx="3462067"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600" b="1" dirty="0">
                <a:latin typeface="Times New Roman"/>
                <a:cs typeface="Times New Roman"/>
              </a:rPr>
              <a:t>Hydrogen</a:t>
            </a:r>
          </a:p>
          <a:p>
            <a:r>
              <a:rPr lang="en-US" sz="3600" b="1" dirty="0">
                <a:latin typeface="Times New Roman"/>
                <a:cs typeface="Times New Roman"/>
              </a:rPr>
              <a:t>energy</a:t>
            </a:r>
          </a:p>
        </p:txBody>
      </p:sp>
      <p:sp>
        <p:nvSpPr>
          <p:cNvPr id="5" name="TextBox 4">
            <a:extLst>
              <a:ext uri="{FF2B5EF4-FFF2-40B4-BE49-F238E27FC236}">
                <a16:creationId xmlns:a16="http://schemas.microsoft.com/office/drawing/2014/main" id="{48ED94E9-03F1-46B7-9105-C5F4675D2347}"/>
              </a:ext>
            </a:extLst>
          </p:cNvPr>
          <p:cNvSpPr txBox="1"/>
          <p:nvPr/>
        </p:nvSpPr>
        <p:spPr>
          <a:xfrm>
            <a:off x="3243532" y="3430438"/>
            <a:ext cx="8709803" cy="181588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dirty="0"/>
              <a:t>Hydrogen energy is an actively developing type of energy , energy production and consumption is based on the use of hydrogen, which in turn is formed when water decomposes</a:t>
            </a:r>
            <a:endParaRPr lang="en-US" sz="2800" dirty="0">
              <a:cs typeface="Calibri"/>
            </a:endParaRPr>
          </a:p>
        </p:txBody>
      </p:sp>
    </p:spTree>
    <p:extLst>
      <p:ext uri="{BB962C8B-B14F-4D97-AF65-F5344CB8AC3E}">
        <p14:creationId xmlns:p14="http://schemas.microsoft.com/office/powerpoint/2010/main" val="32937762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E6322A-CBD3-43D1-908F-72D2DA9932E4}"/>
              </a:ext>
            </a:extLst>
          </p:cNvPr>
          <p:cNvSpPr>
            <a:spLocks noGrp="1"/>
          </p:cNvSpPr>
          <p:nvPr>
            <p:ph type="title"/>
          </p:nvPr>
        </p:nvSpPr>
        <p:spPr/>
        <p:txBody>
          <a:bodyPr/>
          <a:lstStyle/>
          <a:p>
            <a:r>
              <a:rPr lang="ru-RU" dirty="0" err="1">
                <a:ea typeface="+mj-lt"/>
                <a:cs typeface="+mj-lt"/>
              </a:rPr>
              <a:t>Alternative</a:t>
            </a:r>
            <a:r>
              <a:rPr lang="ru-RU" dirty="0">
                <a:ea typeface="+mj-lt"/>
                <a:cs typeface="+mj-lt"/>
              </a:rPr>
              <a:t> </a:t>
            </a:r>
            <a:r>
              <a:rPr lang="ru-RU" dirty="0" err="1">
                <a:ea typeface="+mj-lt"/>
                <a:cs typeface="+mj-lt"/>
              </a:rPr>
              <a:t>energy</a:t>
            </a:r>
            <a:r>
              <a:rPr lang="ru-RU" dirty="0">
                <a:ea typeface="+mj-lt"/>
                <a:cs typeface="+mj-lt"/>
              </a:rPr>
              <a:t> </a:t>
            </a:r>
            <a:r>
              <a:rPr lang="ru-RU" dirty="0" err="1">
                <a:ea typeface="+mj-lt"/>
                <a:cs typeface="+mj-lt"/>
              </a:rPr>
              <a:t>sources</a:t>
            </a:r>
            <a:r>
              <a:rPr lang="ru-RU" dirty="0">
                <a:ea typeface="+mj-lt"/>
                <a:cs typeface="+mj-lt"/>
              </a:rPr>
              <a:t> </a:t>
            </a:r>
            <a:r>
              <a:rPr lang="ru-RU" dirty="0" err="1">
                <a:ea typeface="+mj-lt"/>
                <a:cs typeface="+mj-lt"/>
              </a:rPr>
              <a:t>in</a:t>
            </a:r>
            <a:r>
              <a:rPr lang="ru-RU" dirty="0">
                <a:ea typeface="+mj-lt"/>
                <a:cs typeface="+mj-lt"/>
              </a:rPr>
              <a:t> </a:t>
            </a:r>
            <a:r>
              <a:rPr lang="ru-RU" dirty="0" err="1">
                <a:ea typeface="+mj-lt"/>
                <a:cs typeface="+mj-lt"/>
              </a:rPr>
              <a:t>Russia</a:t>
            </a:r>
            <a:endParaRPr lang="ru-RU" dirty="0" err="1"/>
          </a:p>
        </p:txBody>
      </p:sp>
      <p:pic>
        <p:nvPicPr>
          <p:cNvPr id="4" name="Рисунок 4" descr="Изображение выглядит как снимок экрана&#10;&#10;Описание создано с очень высокой степенью достоверности">
            <a:extLst>
              <a:ext uri="{FF2B5EF4-FFF2-40B4-BE49-F238E27FC236}">
                <a16:creationId xmlns:a16="http://schemas.microsoft.com/office/drawing/2014/main" id="{79FD3FA2-0D00-4484-AEFB-94397424079E}"/>
              </a:ext>
            </a:extLst>
          </p:cNvPr>
          <p:cNvPicPr>
            <a:picLocks noGrp="1" noChangeAspect="1"/>
          </p:cNvPicPr>
          <p:nvPr>
            <p:ph idx="1"/>
          </p:nvPr>
        </p:nvPicPr>
        <p:blipFill>
          <a:blip r:embed="rId2"/>
          <a:stretch>
            <a:fillRect/>
          </a:stretch>
        </p:blipFill>
        <p:spPr>
          <a:xfrm>
            <a:off x="4274509" y="1825625"/>
            <a:ext cx="3642981" cy="4351338"/>
          </a:xfrm>
        </p:spPr>
      </p:pic>
    </p:spTree>
    <p:extLst>
      <p:ext uri="{BB962C8B-B14F-4D97-AF65-F5344CB8AC3E}">
        <p14:creationId xmlns:p14="http://schemas.microsoft.com/office/powerpoint/2010/main" val="2033720464"/>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Широкоэкранный</PresentationFormat>
  <Paragraphs>0</Paragraphs>
  <Slides>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Тема Office</vt:lpstr>
      <vt:lpstr>Alternative energy source </vt:lpstr>
      <vt:lpstr>Wind energy </vt:lpstr>
      <vt:lpstr>Solar power </vt:lpstr>
      <vt:lpstr>Hydropower </vt:lpstr>
      <vt:lpstr>Alternative energy sources in Russia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
  <cp:lastModifiedBy/>
  <cp:revision>110</cp:revision>
  <dcterms:created xsi:type="dcterms:W3CDTF">2020-03-19T15:47:07Z</dcterms:created>
  <dcterms:modified xsi:type="dcterms:W3CDTF">2020-03-19T16:00:39Z</dcterms:modified>
</cp:coreProperties>
</file>