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6" r:id="rId5"/>
    <p:sldId id="261" r:id="rId6"/>
    <p:sldId id="262" r:id="rId7"/>
    <p:sldId id="265" r:id="rId8"/>
    <p:sldId id="263" r:id="rId9"/>
    <p:sldId id="269" r:id="rId10"/>
    <p:sldId id="264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44A4AF6-2A44-4581-A859-689622AA689F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EEC6DA-248E-4A96-9314-0FFCF323CA15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4AF6-2A44-4581-A859-689622AA689F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C6DA-248E-4A96-9314-0FFCF323CA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4AF6-2A44-4581-A859-689622AA689F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C6DA-248E-4A96-9314-0FFCF323CA1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4A4AF6-2A44-4581-A859-689622AA689F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9EEC6DA-248E-4A96-9314-0FFCF323CA1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4AF6-2A44-4581-A859-689622AA689F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EEC6DA-248E-4A96-9314-0FFCF323CA1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44A4AF6-2A44-4581-A859-689622AA689F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9EEC6DA-248E-4A96-9314-0FFCF323CA1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44A4AF6-2A44-4581-A859-689622AA689F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9EEC6DA-248E-4A96-9314-0FFCF323CA1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4AF6-2A44-4581-A859-689622AA689F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EEC6DA-248E-4A96-9314-0FFCF323CA1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4AF6-2A44-4581-A859-689622AA689F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EEC6DA-248E-4A96-9314-0FFCF323CA1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44A4AF6-2A44-4581-A859-689622AA689F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9EEC6DA-248E-4A96-9314-0FFCF323CA15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44A4AF6-2A44-4581-A859-689622AA689F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79EEC6DA-248E-4A96-9314-0FFCF323CA1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D44A4AF6-2A44-4581-A859-689622AA689F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79EEC6DA-248E-4A96-9314-0FFCF323CA1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Лекция №2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63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6614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 </a:t>
            </a:r>
            <a:r>
              <a:rPr lang="ru-RU" dirty="0"/>
              <a:t>невозможности устойчивого равновесия </a:t>
            </a:r>
            <a:r>
              <a:rPr lang="ru-RU" dirty="0" smtClean="0"/>
              <a:t>заряда </a:t>
            </a:r>
            <a:r>
              <a:rPr lang="ru-RU" dirty="0"/>
              <a:t>в электрическом поле. </a:t>
            </a:r>
            <a:r>
              <a:rPr lang="en-US" dirty="0" smtClean="0"/>
              <a:t>(</a:t>
            </a:r>
            <a:r>
              <a:rPr lang="ru-RU" dirty="0" smtClean="0"/>
              <a:t>Теорема </a:t>
            </a:r>
            <a:r>
              <a:rPr lang="ru-RU" dirty="0" err="1" smtClean="0"/>
              <a:t>Ирншоу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975360"/>
            <a:ext cx="5544616" cy="701040"/>
          </a:xfrm>
        </p:spPr>
        <p:txBody>
          <a:bodyPr>
            <a:noAutofit/>
          </a:bodyPr>
          <a:lstStyle/>
          <a:p>
            <a:r>
              <a:rPr lang="ru-RU" sz="2400" u="sng" dirty="0" smtClean="0">
                <a:latin typeface="Georgia" pitchFamily="18" charset="0"/>
              </a:rPr>
              <a:t>Применение Теоремы </a:t>
            </a:r>
            <a:r>
              <a:rPr lang="ru-RU" sz="2400" u="sng" dirty="0">
                <a:latin typeface="Georgia" pitchFamily="18" charset="0"/>
              </a:rPr>
              <a:t>Остроградского-Гаусса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45024"/>
            <a:ext cx="19240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286000" y="2697421"/>
                <a:ext cx="6246440" cy="1169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&gt;0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ru-RU" dirty="0" smtClean="0"/>
                  <a:t>Для этой (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ru-RU" dirty="0" smtClean="0"/>
                  <a:t>)ситуации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</a:rPr>
                      <m:t>Ф=</m:t>
                    </m:r>
                    <m:nary>
                      <m:naryPr>
                        <m:chr m:val="∮"/>
                        <m:ctrlPr>
                          <a:rPr lang="ru-RU" b="1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latin typeface="Cambria Math"/>
                          </a:rPr>
                          <m:t>𝑺</m:t>
                        </m:r>
                      </m:sub>
                      <m:sup/>
                      <m:e>
                        <m:r>
                          <a:rPr lang="en-US" b="1" i="1">
                            <a:latin typeface="Cambria Math"/>
                          </a:rPr>
                          <m:t>𝑬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r>
                          <a:rPr lang="en-US" b="1" i="1">
                            <a:latin typeface="Cambria Math"/>
                          </a:rPr>
                          <m:t>𝑺</m:t>
                        </m:r>
                      </m:e>
                    </m:nary>
                    <m:r>
                      <a:rPr lang="ru-RU" b="1" i="1" smtClean="0">
                        <a:latin typeface="Cambria Math"/>
                      </a:rPr>
                      <m:t> </m:t>
                    </m:r>
                    <m:r>
                      <a:rPr lang="ru-RU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ru-RU" dirty="0" smtClean="0"/>
              </a:p>
              <a:p>
                <a:r>
                  <a:rPr lang="ru-RU" dirty="0" smtClean="0"/>
                  <a:t>Однако </a:t>
                </a:r>
                <a14:m>
                  <m:oMath xmlns:m="http://schemas.openxmlformats.org/officeDocument/2006/math">
                    <m:nary>
                      <m:naryPr>
                        <m:chr m:val="∮"/>
                        <m:ctrlPr>
                          <a:rPr lang="ru-RU" b="1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latin typeface="Cambria Math"/>
                          </a:rPr>
                          <m:t>𝑺</m:t>
                        </m:r>
                      </m:sub>
                      <m:sup/>
                      <m:e>
                        <m:r>
                          <a:rPr lang="en-US" b="1" i="1">
                            <a:latin typeface="Cambria Math"/>
                          </a:rPr>
                          <m:t>𝑬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r>
                          <a:rPr lang="en-US" b="1" i="1">
                            <a:latin typeface="Cambria Math"/>
                          </a:rPr>
                          <m:t>𝑺</m:t>
                        </m:r>
                      </m:e>
                    </m:nary>
                    <m:r>
                      <a:rPr lang="ru-RU" b="1" i="1" smtClean="0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697421"/>
                <a:ext cx="6246440" cy="1169936"/>
              </a:xfrm>
              <a:prstGeom prst="rect">
                <a:avLst/>
              </a:prstGeom>
              <a:blipFill rotWithShape="1">
                <a:blip r:embed="rId3"/>
                <a:stretch>
                  <a:fillRect l="-780" t="-16667" b="-671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68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34931 -0.1671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65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0064"/>
          </a:xfrm>
        </p:spPr>
        <p:txBody>
          <a:bodyPr/>
          <a:lstStyle/>
          <a:p>
            <a:r>
              <a:rPr lang="ru-RU" dirty="0"/>
              <a:t>Поле равномерно заряженной плоскости.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>
                <a:latin typeface="Georgia" pitchFamily="18" charset="0"/>
              </a:rPr>
              <a:t>Применение Теоремы Остроградского-Гаусса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275856" y="2423847"/>
                <a:ext cx="4761881" cy="37433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ru-RU" i="1" smtClean="0">
                          <a:latin typeface="Cambria Math"/>
                          <a:ea typeface="Cambria Math"/>
                        </a:rPr>
                        <m:t>&gt;0</m:t>
                      </m:r>
                    </m:oMath>
                  </m:oMathPara>
                </a14:m>
                <a:endParaRPr lang="ru-RU" b="0" dirty="0" smtClean="0"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1" i="1">
                          <a:latin typeface="Cambria Math"/>
                        </a:rPr>
                        <m:t>Ф=</m:t>
                      </m:r>
                      <m:nary>
                        <m:naryPr>
                          <m:chr m:val="∮"/>
                          <m:ctrlPr>
                            <a:rPr lang="ru-RU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>
                              <a:latin typeface="Cambria Math"/>
                            </a:rPr>
                            <m:t>𝑺</m:t>
                          </m:r>
                        </m:sub>
                        <m:sup/>
                        <m:e>
                          <m:r>
                            <a:rPr lang="en-US" b="1" i="1">
                              <a:latin typeface="Cambria Math"/>
                            </a:rPr>
                            <m:t>𝑬</m:t>
                          </m:r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1" i="1">
                              <a:latin typeface="Cambria Math"/>
                            </a:rPr>
                            <m:t>𝑺</m:t>
                          </m:r>
                        </m:e>
                      </m:nary>
                      <m:r>
                        <a:rPr lang="ru-RU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23"/>
                                </m:rPr>
                                <a:rPr lang="ru-RU" b="1" i="1" smtClean="0">
                                  <a:latin typeface="Cambria Math"/>
                                </a:rPr>
                                <m:t>б</m:t>
                              </m:r>
                              <m:r>
                                <a:rPr lang="ru-RU" b="1" i="1" smtClean="0">
                                  <a:latin typeface="Cambria Math"/>
                                </a:rPr>
                                <m:t>ок.</m:t>
                              </m:r>
                            </m:e>
                            <m:e>
                              <m:r>
                                <a:rPr lang="ru-RU" b="1" i="1" smtClean="0">
                                  <a:latin typeface="Cambria Math"/>
                                </a:rPr>
                                <m:t>пов.</m:t>
                              </m:r>
                            </m:e>
                          </m:eqArr>
                        </m:sub>
                        <m:sup/>
                        <m:e>
                          <m:r>
                            <a:rPr lang="en-US" b="1" i="1">
                              <a:latin typeface="Cambria Math"/>
                            </a:rPr>
                            <m:t>𝑬</m:t>
                          </m:r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1" i="1">
                              <a:latin typeface="Cambria Math"/>
                            </a:rPr>
                            <m:t>𝑺</m:t>
                          </m:r>
                        </m:e>
                      </m:nary>
                      <m:r>
                        <a:rPr lang="ru-RU" b="1" i="1" smtClean="0"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ru-RU" b="1" i="1" smtClean="0">
                              <a:latin typeface="Cambria Math"/>
                            </a:rPr>
                            <m:t>т</m:t>
                          </m:r>
                          <m:r>
                            <a:rPr lang="ru-RU" b="1" i="1" smtClean="0">
                              <a:latin typeface="Cambria Math"/>
                            </a:rPr>
                            <m:t>ор.</m:t>
                          </m:r>
                        </m:sub>
                        <m:sup/>
                        <m:e>
                          <m:r>
                            <a:rPr lang="en-US" b="1" i="1">
                              <a:latin typeface="Cambria Math"/>
                            </a:rPr>
                            <m:t>𝑬</m:t>
                          </m:r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1" i="1">
                              <a:latin typeface="Cambria Math"/>
                            </a:rPr>
                            <m:t>𝑺</m:t>
                          </m:r>
                        </m:e>
                      </m:nary>
                      <m:r>
                        <a:rPr lang="ru-RU" b="1" i="1" smtClean="0"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ru-RU" b="1" i="1" smtClean="0">
                              <a:latin typeface="Cambria Math"/>
                            </a:rPr>
                            <m:t>т</m:t>
                          </m:r>
                          <m:r>
                            <a:rPr lang="ru-RU" b="1" i="1" smtClean="0">
                              <a:latin typeface="Cambria Math"/>
                            </a:rPr>
                            <m:t>ор</m:t>
                          </m:r>
                        </m:sub>
                        <m:sup/>
                        <m:e>
                          <m:r>
                            <a:rPr lang="en-US" b="1" i="1">
                              <a:latin typeface="Cambria Math"/>
                            </a:rPr>
                            <m:t>𝑬</m:t>
                          </m:r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1" i="1">
                              <a:latin typeface="Cambria Math"/>
                            </a:rPr>
                            <m:t>𝑺</m:t>
                          </m:r>
                        </m:e>
                      </m:nary>
                    </m:oMath>
                  </m:oMathPara>
                </a14:m>
                <a:endParaRPr lang="ru-RU" b="1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1" i="1">
                          <a:latin typeface="Cambria Math"/>
                        </a:rPr>
                        <m:t>Ф=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𝐸𝑆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0" dirty="0" smtClean="0">
                    <a:ea typeface="Cambria Math"/>
                  </a:rPr>
                  <a:t> </a:t>
                </a:r>
                <a:r>
                  <a:rPr lang="ru-RU" b="0" dirty="0" smtClean="0">
                    <a:ea typeface="Cambria Math"/>
                  </a:rPr>
                  <a:t>или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b="0" dirty="0" smtClean="0"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dirty="0" smtClean="0">
                    <a:ea typeface="Cambria Math"/>
                  </a:rPr>
                  <a:t>Если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ru-RU" b="0" dirty="0" smtClean="0">
                    <a:ea typeface="Cambria Math"/>
                  </a:rPr>
                  <a:t> то</a:t>
                </a:r>
                <a:r>
                  <a:rPr lang="en-US" b="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&gt;</m:t>
                    </m:r>
                    <m:r>
                      <a:rPr lang="ru-RU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ru-RU" dirty="0">
                    <a:ea typeface="Cambria Math"/>
                  </a:rPr>
                  <a:t>Если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ru-RU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ru-RU" dirty="0">
                    <a:ea typeface="Cambria Math"/>
                  </a:rPr>
                  <a:t> то</a:t>
                </a:r>
                <a:r>
                  <a:rPr 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ru-RU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ru-RU" dirty="0">
                  <a:ea typeface="Cambria Math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423847"/>
                <a:ext cx="4761881" cy="3743397"/>
              </a:xfrm>
              <a:prstGeom prst="rect">
                <a:avLst/>
              </a:prstGeom>
              <a:blipFill rotWithShape="1">
                <a:blip r:embed="rId2"/>
                <a:stretch>
                  <a:fillRect l="-1023" b="-16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789" y="3294335"/>
            <a:ext cx="28289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4855610" y="3294335"/>
            <a:ext cx="936104" cy="7200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56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-0.25729 -0.1460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835696" y="1988840"/>
            <a:ext cx="5400600" cy="400064"/>
          </a:xfrm>
        </p:spPr>
        <p:txBody>
          <a:bodyPr/>
          <a:lstStyle/>
          <a:p>
            <a:r>
              <a:rPr lang="ru-RU" dirty="0"/>
              <a:t>Поле двух параллельных </a:t>
            </a:r>
            <a:r>
              <a:rPr lang="ru-RU" dirty="0" smtClean="0"/>
              <a:t>плоскостей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>
                <a:latin typeface="Georgia" pitchFamily="18" charset="0"/>
              </a:rPr>
              <a:t>Применение Теоремы Остроградского-Гаусса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572000" y="2636912"/>
                <a:ext cx="1641027" cy="11313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636912"/>
                <a:ext cx="1641027" cy="11313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2319338"/>
            <a:ext cx="24193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663" y="2848353"/>
            <a:ext cx="6477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401" y="2848352"/>
            <a:ext cx="6477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401" y="3328987"/>
            <a:ext cx="6477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794" y="3328988"/>
            <a:ext cx="6477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219" y="2819777"/>
            <a:ext cx="6762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88" y="3314700"/>
            <a:ext cx="6762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401" y="2360567"/>
            <a:ext cx="17229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663" y="2360567"/>
            <a:ext cx="172291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319" y="3972815"/>
            <a:ext cx="5524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3196"/>
            <a:ext cx="3714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43196"/>
            <a:ext cx="3714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44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1844824"/>
            <a:ext cx="8229600" cy="648072"/>
          </a:xfrm>
        </p:spPr>
        <p:txBody>
          <a:bodyPr/>
          <a:lstStyle/>
          <a:p>
            <a:r>
              <a:rPr lang="ru-RU" dirty="0">
                <a:latin typeface="Georgia" pitchFamily="18" charset="0"/>
              </a:rPr>
              <a:t>Поле бесконечного круглого </a:t>
            </a:r>
            <a:r>
              <a:rPr lang="ru-RU" dirty="0" smtClean="0">
                <a:latin typeface="Georgia" pitchFamily="18" charset="0"/>
              </a:rPr>
              <a:t>цилиндра.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>
                <a:latin typeface="Georgia" pitchFamily="18" charset="0"/>
              </a:rPr>
              <a:t>Применение Теоремы Остроградского-Гаусса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547173" y="2348880"/>
                <a:ext cx="2203552" cy="1035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ru-RU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𝑟h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dirty="0">
                              <a:latin typeface="Symbol" pitchFamily="18" charset="2"/>
                            </a:rPr>
                            <m:t>l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dirty="0">
                              <a:latin typeface="Symbol" pitchFamily="18" charset="2"/>
                            </a:rPr>
                            <m:t>l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&gt;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173" y="2348880"/>
                <a:ext cx="2203552" cy="1035155"/>
              </a:xfrm>
              <a:prstGeom prst="rect">
                <a:avLst/>
              </a:prstGeom>
              <a:blipFill rotWithShape="1">
                <a:blip r:embed="rId2"/>
                <a:stretch>
                  <a:fillRect t="-51765" r="-21330" b="-2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075" y="2996952"/>
            <a:ext cx="24765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99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30712 -0.0886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ru-RU" sz="2800" u="sng" dirty="0" smtClean="0">
                <a:latin typeface="Georgia" pitchFamily="18" charset="0"/>
              </a:rPr>
              <a:t>Принцип </a:t>
            </a:r>
            <a:r>
              <a:rPr lang="ru-RU" sz="2800" u="sng" dirty="0">
                <a:latin typeface="Georgia" pitchFamily="18" charset="0"/>
              </a:rPr>
              <a:t>наложения (суперпозиции) электрических </a:t>
            </a:r>
            <a:r>
              <a:rPr lang="ru-RU" sz="2800" u="sng" dirty="0" smtClean="0">
                <a:latin typeface="Georgia" pitchFamily="18" charset="0"/>
              </a:rPr>
              <a:t>полей</a:t>
            </a:r>
          </a:p>
          <a:p>
            <a:pPr algn="l"/>
            <a:r>
              <a:rPr lang="ru-RU" sz="2800" u="sng" dirty="0"/>
              <a:t>Зависимость напряженности электростатического поля от расстояния</a:t>
            </a:r>
            <a:endParaRPr lang="ru-RU" sz="2800" u="sng" dirty="0">
              <a:latin typeface="Georgia" pitchFamily="18" charset="0"/>
            </a:endParaRPr>
          </a:p>
          <a:p>
            <a:pPr algn="l"/>
            <a:r>
              <a:rPr lang="ru-RU" sz="2800" u="sng" dirty="0" smtClean="0">
                <a:latin typeface="Georgia" pitchFamily="18" charset="0"/>
              </a:rPr>
              <a:t>Поверхностная </a:t>
            </a:r>
            <a:r>
              <a:rPr lang="ru-RU" sz="2800" u="sng" dirty="0">
                <a:latin typeface="Georgia" pitchFamily="18" charset="0"/>
              </a:rPr>
              <a:t>плотность </a:t>
            </a:r>
            <a:r>
              <a:rPr lang="ru-RU" sz="2800" u="sng" dirty="0" smtClean="0">
                <a:latin typeface="Georgia" pitchFamily="18" charset="0"/>
              </a:rPr>
              <a:t>заряда</a:t>
            </a:r>
            <a:endParaRPr lang="ru-RU" sz="2800" dirty="0">
              <a:latin typeface="Georgia" pitchFamily="18" charset="0"/>
            </a:endParaRPr>
          </a:p>
          <a:p>
            <a:pPr algn="l"/>
            <a:r>
              <a:rPr lang="ru-RU" sz="2800" u="sng" dirty="0">
                <a:latin typeface="Georgia" pitchFamily="18" charset="0"/>
              </a:rPr>
              <a:t>Линейная плотность </a:t>
            </a:r>
            <a:r>
              <a:rPr lang="ru-RU" sz="2800" u="sng" dirty="0" smtClean="0">
                <a:latin typeface="Georgia" pitchFamily="18" charset="0"/>
              </a:rPr>
              <a:t>заряда</a:t>
            </a:r>
            <a:endParaRPr lang="ru-RU" sz="2800" dirty="0">
              <a:latin typeface="Georgia" pitchFamily="18" charset="0"/>
            </a:endParaRPr>
          </a:p>
          <a:p>
            <a:pPr algn="l"/>
            <a:r>
              <a:rPr lang="ru-RU" sz="2800" u="sng" dirty="0" smtClean="0">
                <a:latin typeface="Georgia" pitchFamily="18" charset="0"/>
              </a:rPr>
              <a:t>Вектор </a:t>
            </a:r>
            <a:r>
              <a:rPr lang="ru-RU" sz="2800" u="sng" dirty="0">
                <a:latin typeface="Georgia" pitchFamily="18" charset="0"/>
              </a:rPr>
              <a:t>электростатической </a:t>
            </a:r>
            <a:r>
              <a:rPr lang="ru-RU" sz="2800" u="sng" dirty="0" smtClean="0">
                <a:latin typeface="Georgia" pitchFamily="18" charset="0"/>
              </a:rPr>
              <a:t>индукции</a:t>
            </a:r>
          </a:p>
          <a:p>
            <a:pPr algn="l"/>
            <a:r>
              <a:rPr lang="ru-RU" sz="2800" u="sng" dirty="0">
                <a:latin typeface="Georgia" pitchFamily="18" charset="0"/>
              </a:rPr>
              <a:t>Поток </a:t>
            </a:r>
            <a:r>
              <a:rPr lang="ru-RU" sz="2800" u="sng" dirty="0" smtClean="0">
                <a:latin typeface="Georgia" pitchFamily="18" charset="0"/>
              </a:rPr>
              <a:t>вектора </a:t>
            </a:r>
            <a:r>
              <a:rPr lang="ru-RU" sz="2800" u="sng" dirty="0">
                <a:latin typeface="Georgia" pitchFamily="18" charset="0"/>
              </a:rPr>
              <a:t>электростатической </a:t>
            </a:r>
            <a:r>
              <a:rPr lang="ru-RU" sz="2800" u="sng" dirty="0" smtClean="0">
                <a:latin typeface="Georgia" pitchFamily="18" charset="0"/>
              </a:rPr>
              <a:t>индукции</a:t>
            </a:r>
            <a:endParaRPr lang="ru-RU" sz="2800" dirty="0">
              <a:latin typeface="Georgia" pitchFamily="18" charset="0"/>
            </a:endParaRPr>
          </a:p>
          <a:p>
            <a:pPr algn="l"/>
            <a:r>
              <a:rPr lang="ru-RU" sz="2800" u="sng" dirty="0" smtClean="0">
                <a:latin typeface="Georgia" pitchFamily="18" charset="0"/>
              </a:rPr>
              <a:t>Теорема </a:t>
            </a:r>
            <a:r>
              <a:rPr lang="ru-RU" sz="2800" u="sng" dirty="0">
                <a:latin typeface="Georgia" pitchFamily="18" charset="0"/>
              </a:rPr>
              <a:t>Остроградского-Гаусса и ее </a:t>
            </a:r>
            <a:r>
              <a:rPr lang="ru-RU" sz="2800" u="sng" dirty="0" smtClean="0">
                <a:latin typeface="Georgia" pitchFamily="18" charset="0"/>
              </a:rPr>
              <a:t>применение</a:t>
            </a:r>
            <a:endParaRPr lang="ru-RU" sz="2800" dirty="0">
              <a:latin typeface="Georgia" pitchFamily="18" charset="0"/>
            </a:endParaRPr>
          </a:p>
          <a:p>
            <a:pPr algn="l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Лекции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739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983704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u="sng" dirty="0">
                <a:latin typeface="Georgia" pitchFamily="18" charset="0"/>
              </a:rPr>
              <a:t>Принцип наложения (суперпозиции) электрических полей</a:t>
            </a:r>
            <a:r>
              <a:rPr lang="ru-RU" dirty="0">
                <a:latin typeface="Georgia" pitchFamily="18" charset="0"/>
              </a:rPr>
              <a:t/>
            </a:r>
            <a:br>
              <a:rPr lang="ru-RU" dirty="0">
                <a:latin typeface="Georgia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92066"/>
            <a:ext cx="31051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998" y="3292053"/>
            <a:ext cx="22288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835" y="2677691"/>
            <a:ext cx="25431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858" y="2719406"/>
            <a:ext cx="319087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579" y="1715634"/>
            <a:ext cx="573405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27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588224" y="1844824"/>
                <a:ext cx="2304256" cy="2736304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i="1" smtClean="0">
                          <a:latin typeface="Cambria Math"/>
                          <a:ea typeface="Cambria Math"/>
                        </a:rPr>
                        <m:t>&gt;</m:t>
                      </m:r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i="1" smtClean="0">
                          <a:latin typeface="Cambria Math"/>
                          <a:ea typeface="Cambria Math"/>
                        </a:rPr>
                        <m:t>&gt;</m:t>
                      </m:r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i="1" smtClean="0">
                          <a:latin typeface="Cambria Math"/>
                          <a:ea typeface="Cambria Math"/>
                        </a:rPr>
                        <m:t>&gt;</m:t>
                      </m:r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i="1" smtClean="0">
                          <a:latin typeface="Cambria Math"/>
                          <a:ea typeface="Cambria Math"/>
                        </a:rPr>
                        <m:t>&gt;</m:t>
                      </m:r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588224" y="1844824"/>
                <a:ext cx="2304256" cy="273630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Зависимость напряженности электростатического поля от расстояния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02" y="1844823"/>
            <a:ext cx="606742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08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1276 0.0018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03848" y="2020824"/>
                <a:ext cx="5482952" cy="4075176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𝜎</m:t>
                      </m:r>
                      <m:d>
                        <m:dPr>
                          <m:ctrlPr>
                            <a:rPr lang="ru-RU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𝑑𝑞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𝑑𝑆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𝑑𝑆</m:t>
                      </m:r>
                    </m:oMath>
                  </m:oMathPara>
                </a14:m>
                <a:endParaRPr lang="en-US" dirty="0" smtClean="0"/>
              </a:p>
              <a:p>
                <a:pPr algn="l"/>
                <a:endParaRPr lang="en-US" i="1" dirty="0" smtClean="0">
                  <a:latin typeface="Cambria Math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Кл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03848" y="2020824"/>
                <a:ext cx="5482952" cy="407517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u="sng" dirty="0">
                <a:latin typeface="Georgia" pitchFamily="18" charset="0"/>
              </a:rPr>
              <a:t>Поверхностная плотность </a:t>
            </a:r>
            <a:r>
              <a:rPr lang="ru-RU" sz="2400" u="sng" dirty="0" smtClean="0">
                <a:latin typeface="Georgia" pitchFamily="18" charset="0"/>
              </a:rPr>
              <a:t>заряда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310" y="2708920"/>
            <a:ext cx="18288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0069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34653 -4.0740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267744" y="2020824"/>
                <a:ext cx="6419056" cy="4075176"/>
              </a:xfrm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latin typeface="Symbol" pitchFamily="18" charset="2"/>
                        </a:rPr>
                        <m:t>l</m:t>
                      </m:r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𝑑𝑞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𝑑𝑙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 dirty="0">
                              <a:latin typeface="Symbol" pitchFamily="18" charset="2"/>
                            </a:rPr>
                            <m:t>l</m:t>
                          </m:r>
                          <m:d>
                            <m:dPr>
                              <m:ctrlPr>
                                <a:rPr lang="en-US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dirty="0" smtClean="0">
                              <a:latin typeface="Cambria Math"/>
                            </a:rPr>
                            <m:t>𝑑𝑙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algn="l"/>
                <a:endParaRPr lang="ru-RU" i="1" dirty="0" smtClean="0">
                  <a:latin typeface="Cambria Math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>
                              <a:latin typeface="Symbol" pitchFamily="18" charset="2"/>
                            </a:rPr>
                            <m:t>l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dirty="0" smtClean="0">
                              <a:latin typeface="Cambria Math"/>
                            </a:rPr>
                            <m:t>Кл</m:t>
                          </m:r>
                        </m:num>
                        <m:den>
                          <m:r>
                            <a:rPr lang="ru-RU" b="0" i="1" dirty="0" smtClean="0">
                              <a:latin typeface="Cambria Math"/>
                            </a:rPr>
                            <m:t>м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267744" y="2020824"/>
                <a:ext cx="6419056" cy="407517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u="sng" dirty="0">
                <a:latin typeface="Georgia" pitchFamily="18" charset="0"/>
              </a:rPr>
              <a:t>Линейная плотность </a:t>
            </a:r>
            <a:r>
              <a:rPr lang="ru-RU" sz="2400" u="sng" dirty="0" smtClean="0">
                <a:latin typeface="Georgia" pitchFamily="18" charset="0"/>
              </a:rPr>
              <a:t>заряда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92896"/>
            <a:ext cx="75247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708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0.40347 -0.005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74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57200" y="1988840"/>
                <a:ext cx="8229600" cy="4075176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𝑑</m:t>
                      </m:r>
                      <m:r>
                        <a:rPr lang="ru-RU" b="0" i="1" smtClean="0">
                          <a:latin typeface="Cambria Math"/>
                        </a:rPr>
                        <m:t>Ф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𝑑𝑆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𝑬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1" i="1" smtClean="0">
                          <a:latin typeface="Cambria Math"/>
                        </a:rPr>
                        <m:t>𝑺</m:t>
                      </m:r>
                    </m:oMath>
                  </m:oMathPara>
                </a14:m>
                <a:endParaRPr lang="en-US" b="1" dirty="0" smtClean="0"/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</a:rPr>
                        <m:t>Ф=</m:t>
                      </m:r>
                      <m:nary>
                        <m:naryPr>
                          <m:chr m:val="∮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sub>
                        <m:sup/>
                        <m:e>
                          <m:r>
                            <a:rPr lang="en-US" b="1" i="1" smtClean="0">
                              <a:latin typeface="Cambria Math"/>
                            </a:rPr>
                            <m:t>𝑬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</m:nary>
                    </m:oMath>
                  </m:oMathPara>
                </a14:m>
                <a:endParaRPr lang="en-US" b="1" dirty="0" smtClean="0"/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𝑷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i="1" dirty="0">
                          <a:latin typeface="Symbol" pitchFamily="18" charset="2"/>
                        </a:rPr>
                        <m:t>c</m:t>
                      </m:r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𝑬</m:t>
                      </m:r>
                    </m:oMath>
                  </m:oMathPara>
                </a14:m>
                <a:endParaRPr lang="en-US" b="1" dirty="0" smtClean="0"/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𝑫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𝑬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𝑷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𝑬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en-US" i="1" dirty="0">
                          <a:latin typeface="Symbol" pitchFamily="18" charset="2"/>
                        </a:rPr>
                        <m:t>c</m:t>
                      </m:r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𝑬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Symbol" pitchFamily="18" charset="2"/>
                            </a:rPr>
                            <m:t>c</m:t>
                          </m:r>
                        </m:e>
                      </m:d>
                      <m:r>
                        <a:rPr lang="en-US" b="1" i="1">
                          <a:latin typeface="Cambria Math"/>
                        </a:rPr>
                        <m:t>𝑬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l-GR" i="1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US" b="1" i="1">
                          <a:latin typeface="Cambria Math"/>
                        </a:rPr>
                        <m:t>𝑬</m:t>
                      </m:r>
                    </m:oMath>
                  </m:oMathPara>
                </a14:m>
                <a:endParaRPr lang="en-US" b="1" dirty="0" smtClean="0"/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i="1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1+</m:t>
                      </m:r>
                      <m:r>
                        <m:rPr>
                          <m:nor/>
                        </m:rPr>
                        <a:rPr lang="en-US" i="1" dirty="0">
                          <a:latin typeface="Symbol" pitchFamily="18" charset="2"/>
                        </a:rPr>
                        <m:t>c</m:t>
                      </m:r>
                    </m:oMath>
                  </m:oMathPara>
                </a14:m>
                <a:endParaRPr lang="en-US" b="1" dirty="0"/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1" i="1">
                          <a:latin typeface="Cambria Math"/>
                        </a:rPr>
                        <m:t>Ф=</m:t>
                      </m:r>
                      <m:nary>
                        <m:naryPr>
                          <m:chr m:val="∮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>
                              <a:latin typeface="Cambria Math"/>
                            </a:rPr>
                            <m:t>𝑺</m:t>
                          </m:r>
                        </m:sub>
                        <m:sup/>
                        <m:e>
                          <m:r>
                            <a:rPr lang="en-US" b="1" i="1">
                              <a:latin typeface="Cambria Math"/>
                            </a:rPr>
                            <m:t>𝑬</m:t>
                          </m:r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1" i="1">
                              <a:latin typeface="Cambria Math"/>
                            </a:rPr>
                            <m:t>𝑺</m:t>
                          </m:r>
                        </m:e>
                      </m:nary>
                      <m:r>
                        <a:rPr lang="ru-RU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>
                              <a:latin typeface="Cambria Math"/>
                            </a:rPr>
                            <m:t>𝑺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𝑫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l-G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l-GR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1" i="1">
                              <a:latin typeface="Cambria Math"/>
                            </a:rPr>
                            <m:t>𝑺</m:t>
                          </m:r>
                        </m:e>
                      </m:nary>
                    </m:oMath>
                  </m:oMathPara>
                </a14:m>
                <a:endParaRPr lang="en-US" b="1" i="1" dirty="0"/>
              </a:p>
              <a:p>
                <a:pPr algn="l"/>
                <a:endParaRPr lang="en-US" b="1" dirty="0" smtClean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57200" y="1988840"/>
                <a:ext cx="8229600" cy="407517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736" y="548680"/>
            <a:ext cx="4680520" cy="1127720"/>
          </a:xfrm>
        </p:spPr>
        <p:txBody>
          <a:bodyPr>
            <a:noAutofit/>
          </a:bodyPr>
          <a:lstStyle/>
          <a:p>
            <a:r>
              <a:rPr lang="ru-RU" sz="2400" u="sng" dirty="0">
                <a:latin typeface="Georgia" pitchFamily="18" charset="0"/>
              </a:rPr>
              <a:t>Поток вектора электростатической </a:t>
            </a:r>
            <a:r>
              <a:rPr lang="ru-RU" sz="2400" u="sng" dirty="0" smtClean="0">
                <a:latin typeface="Georgia" pitchFamily="18" charset="0"/>
              </a:rPr>
              <a:t>индукции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84496"/>
            <a:ext cx="300037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23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0.25 L 0.50521 -0.3432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707903" y="1844824"/>
                <a:ext cx="3024337" cy="4075176"/>
              </a:xfrm>
            </p:spPr>
            <p:txBody>
              <a:bodyPr>
                <a:normAutofit fontScale="92500"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0" i="1" smtClean="0">
                              <a:latin typeface="Cambria Math"/>
                            </a:rPr>
                            <m:t>Ф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Е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b="1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𝑬</m:t>
                          </m:r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1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</m:nary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0" i="1" smtClean="0">
                              <a:latin typeface="Cambria Math"/>
                            </a:rPr>
                            <m:t>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b="1" i="1" smtClean="0">
                              <a:latin typeface="Cambria Math"/>
                            </a:rPr>
                            <m:t>𝑫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dirty="0" smtClean="0"/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𝑑𝑞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Ф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Е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b="1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𝑬</m:t>
                          </m:r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1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</m:nary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algn="l"/>
                <a:endParaRPr lang="en-US" dirty="0"/>
              </a:p>
              <a:p>
                <a:pPr algn="l"/>
                <a:endParaRPr lang="ru-RU" b="1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707903" y="1844824"/>
                <a:ext cx="3024337" cy="407517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692696"/>
            <a:ext cx="4608512" cy="983704"/>
          </a:xfrm>
        </p:spPr>
        <p:txBody>
          <a:bodyPr>
            <a:noAutofit/>
          </a:bodyPr>
          <a:lstStyle/>
          <a:p>
            <a:r>
              <a:rPr lang="ru-RU" sz="2400" u="sng" dirty="0">
                <a:latin typeface="Georgia" pitchFamily="18" charset="0"/>
              </a:rPr>
              <a:t>Теорема Остроградского-Гаусса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535" y="1916832"/>
            <a:ext cx="596089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92" y="2369476"/>
            <a:ext cx="167612" cy="14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9827" y="2885105"/>
            <a:ext cx="240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Интегральная форма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16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0.30226 -0.125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22" y="-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57200" y="2020824"/>
                <a:ext cx="2962672" cy="4075176"/>
              </a:xfrm>
            </p:spPr>
            <p:txBody>
              <a:bodyPr/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div</m:t>
                      </m:r>
                      <m:r>
                        <a:rPr lang="en-US" b="1">
                          <a:latin typeface="Cambria Math"/>
                        </a:rPr>
                        <m:t> </m:t>
                      </m:r>
                      <m:r>
                        <a:rPr lang="en-US" b="1">
                          <a:latin typeface="Cambria Math"/>
                        </a:rPr>
                        <m:t>𝐄</m:t>
                      </m:r>
                      <m:r>
                        <a:rPr lang="en-US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den>
                          </m:f>
                          <m:nary>
                            <m:naryPr>
                              <m:chr m:val="∮"/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1" i="1">
                                  <a:solidFill>
                                    <a:srgbClr val="FFFFFF"/>
                                  </a:solidFill>
                                  <a:latin typeface="Cambria Math"/>
                                </a:rPr>
                                <m:t>𝑬</m:t>
                              </m:r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1" i="1">
                                  <a:solidFill>
                                    <a:srgbClr val="FFFFFF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𝑑𝑖𝑣</m:t>
                      </m:r>
                      <m:r>
                        <a:rPr lang="en-US" b="1" i="1">
                          <a:latin typeface="Cambria Math"/>
                        </a:rPr>
                        <m:t>𝑬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𝝆</m:t>
                          </m:r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dirty="0"/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𝑑𝑖𝑣</m:t>
                      </m:r>
                      <m:r>
                        <a:rPr lang="en-US" b="1" i="1">
                          <a:latin typeface="Cambria Math"/>
                        </a:rPr>
                        <m:t>𝑫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𝝆</m:t>
                      </m:r>
                    </m:oMath>
                  </m:oMathPara>
                </a14:m>
                <a:endParaRPr lang="en-US" b="1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57200" y="2020824"/>
                <a:ext cx="2962672" cy="407517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764704"/>
            <a:ext cx="5256584" cy="911696"/>
          </a:xfrm>
        </p:spPr>
        <p:txBody>
          <a:bodyPr>
            <a:normAutofit/>
          </a:bodyPr>
          <a:lstStyle/>
          <a:p>
            <a:r>
              <a:rPr lang="ru-RU" u="sng" dirty="0">
                <a:latin typeface="Georgia" pitchFamily="18" charset="0"/>
              </a:rPr>
              <a:t>Теорема </a:t>
            </a:r>
            <a:r>
              <a:rPr lang="ru-RU" u="sng" dirty="0" smtClean="0">
                <a:latin typeface="Georgia" pitchFamily="18" charset="0"/>
              </a:rPr>
              <a:t>Остроградского-Гаусса</a:t>
            </a:r>
            <a:r>
              <a:rPr lang="en-US" u="sng" dirty="0" smtClean="0">
                <a:latin typeface="Georgia" pitchFamily="18" charset="0"/>
              </a:rPr>
              <a:t> (</a:t>
            </a:r>
            <a:r>
              <a:rPr lang="ru-RU" u="sng" dirty="0">
                <a:latin typeface="Georgia" pitchFamily="18" charset="0"/>
              </a:rPr>
              <a:t>Дифференциальная </a:t>
            </a:r>
            <a:r>
              <a:rPr lang="ru-RU" u="sng" dirty="0" smtClean="0">
                <a:latin typeface="Georgia" pitchFamily="18" charset="0"/>
              </a:rPr>
              <a:t>форма</a:t>
            </a:r>
            <a:r>
              <a:rPr lang="en-US" u="sng" dirty="0" smtClean="0">
                <a:latin typeface="Georgia" pitchFamily="18" charset="0"/>
              </a:rPr>
              <a:t>)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67" y="3696425"/>
            <a:ext cx="10126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3933056"/>
            <a:ext cx="3011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Дифференциальная форма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01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553</TotalTime>
  <Words>557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BlackTie</vt:lpstr>
      <vt:lpstr>Лекция №2</vt:lpstr>
      <vt:lpstr>План Лекции</vt:lpstr>
      <vt:lpstr>Принцип наложения (суперпозиции) электрических полей </vt:lpstr>
      <vt:lpstr>Зависимость напряженности электростатического поля от расстояния</vt:lpstr>
      <vt:lpstr>Поверхностная плотность заряда</vt:lpstr>
      <vt:lpstr>Линейная плотность заряда</vt:lpstr>
      <vt:lpstr>Поток вектора электростатической индукции</vt:lpstr>
      <vt:lpstr>Теорема Остроградского-Гаусса</vt:lpstr>
      <vt:lpstr>Теорема Остроградского-Гаусса (Дифференциальная форма)</vt:lpstr>
      <vt:lpstr>Применение Теоремы Остроградского-Гаусса</vt:lpstr>
      <vt:lpstr>Применение Теоремы Остроградского-Гаусса</vt:lpstr>
      <vt:lpstr>Применение Теоремы Остроградского-Гаусса</vt:lpstr>
      <vt:lpstr>Применение Теоремы Остроградского-Гаусса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№2</dc:title>
  <dc:creator>Илья</dc:creator>
  <cp:lastModifiedBy>Илья</cp:lastModifiedBy>
  <cp:revision>37</cp:revision>
  <dcterms:created xsi:type="dcterms:W3CDTF">2012-02-11T08:17:31Z</dcterms:created>
  <dcterms:modified xsi:type="dcterms:W3CDTF">2012-02-16T04:21:30Z</dcterms:modified>
</cp:coreProperties>
</file>