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258" r:id="rId3"/>
    <p:sldId id="260" r:id="rId4"/>
    <p:sldId id="261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319" r:id="rId17"/>
    <p:sldId id="320" r:id="rId18"/>
    <p:sldId id="321" r:id="rId19"/>
    <p:sldId id="322" r:id="rId20"/>
    <p:sldId id="323" r:id="rId21"/>
    <p:sldId id="326" r:id="rId22"/>
    <p:sldId id="325" r:id="rId23"/>
    <p:sldId id="327" r:id="rId24"/>
    <p:sldId id="328" r:id="rId25"/>
    <p:sldId id="329" r:id="rId26"/>
    <p:sldId id="312" r:id="rId27"/>
    <p:sldId id="331" r:id="rId28"/>
    <p:sldId id="330" r:id="rId29"/>
    <p:sldId id="334" r:id="rId30"/>
    <p:sldId id="335" r:id="rId31"/>
    <p:sldId id="338" r:id="rId32"/>
    <p:sldId id="337" r:id="rId33"/>
    <p:sldId id="332" r:id="rId34"/>
    <p:sldId id="333" r:id="rId35"/>
    <p:sldId id="280" r:id="rId36"/>
    <p:sldId id="281" r:id="rId37"/>
    <p:sldId id="282" r:id="rId38"/>
    <p:sldId id="339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84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98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683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7E60F237-A7BE-4C9E-9838-86E96F354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A11C29A3-9BE7-496B-B862-321402BD70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6672B25D-C7C9-4ADA-9557-E35AD675E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0C0F1-8AE5-4E58-96A3-FCE5A65F87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5078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80481F70-8B7E-4A1D-B32C-126306E188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ADB0F380-7369-40C0-BD0D-0C3F6E2E1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3FE21DF0-15ED-461B-9ED3-DE1A7F94D5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A3227-77A9-4EEC-BB0B-C6AE7AD7B5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296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4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3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0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5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3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26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06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4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97" r:id="rId13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3.jpeg"/><Relationship Id="rId4" Type="http://schemas.openxmlformats.org/officeDocument/2006/relationships/image" Target="../media/image59.emf"/><Relationship Id="rId9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8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3140968"/>
            <a:ext cx="7406208" cy="150304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Электрооборудование промышленности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75920" y="5301208"/>
            <a:ext cx="5765556" cy="1386488"/>
          </a:xfrm>
        </p:spPr>
        <p:txBody>
          <a:bodyPr>
            <a:normAutofit/>
          </a:bodyPr>
          <a:lstStyle/>
          <a:p>
            <a:pPr marL="0" indent="0" algn="r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ЛЕКЦИЯ № 13  Выбор электрических  аппаратов защиты</a:t>
            </a:r>
          </a:p>
          <a:p>
            <a:pPr mar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Автор к.т.н., доцент Сидоров А.Е.</a:t>
            </a:r>
            <a:endParaRPr lang="ru-RU" sz="2400" b="1" dirty="0">
              <a:solidFill>
                <a:srgbClr val="212745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60648"/>
            <a:ext cx="3563150" cy="244827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www.agenor.hr/wp-content/uploads/2014/06/page-rjesenja-projektiranje-el-teh-susta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649481"/>
            <a:ext cx="2952328" cy="196629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nergydiscuss.com/wp-content/uploads/2018/09/electricity-distribu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65" y="692696"/>
            <a:ext cx="3400435" cy="226639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21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9C43D2-BD0C-40A5-90C3-58104BFBBADF}"/>
              </a:ext>
            </a:extLst>
          </p:cNvPr>
          <p:cNvSpPr txBox="1"/>
          <p:nvPr/>
        </p:nvSpPr>
        <p:spPr>
          <a:xfrm>
            <a:off x="752475" y="284262"/>
            <a:ext cx="6096000" cy="9130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32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Пусковой ток электродвигателя определяется по выражению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017D9E-9B0E-49E6-AAF8-ECE4A00A2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302" y="2638425"/>
            <a:ext cx="5546095" cy="15811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020AE7FB-E014-4A36-AB45-3F6B88237C4E}"/>
              </a:ext>
            </a:extLst>
          </p:cNvPr>
          <p:cNvSpPr/>
          <p:nvPr/>
        </p:nvSpPr>
        <p:spPr>
          <a:xfrm>
            <a:off x="3424808" y="1428674"/>
            <a:ext cx="484632" cy="97840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752D8-B03A-4719-B52C-A2CE993BF9EB}"/>
              </a:ext>
            </a:extLst>
          </p:cNvPr>
          <p:cNvSpPr txBox="1"/>
          <p:nvPr/>
        </p:nvSpPr>
        <p:spPr>
          <a:xfrm>
            <a:off x="1038225" y="4622931"/>
            <a:ext cx="6096000" cy="1752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– </a:t>
            </a:r>
            <a:r>
              <a:rPr lang="en-US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ru-RU" sz="16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пуск</a:t>
            </a:r>
            <a:r>
              <a:rPr lang="ru-RU" sz="1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кратность пускового тока по отношению к номинально­му току электродвигателя (паспортная величина, которая указыва­ется на табличке двигателя);</a:t>
            </a: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1600" i="1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</a:t>
            </a:r>
            <a:r>
              <a:rPr lang="ru-RU" sz="1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номинальный ток электродвигателя, А, который принима­ется по паспортным (справочным) данным или рассчитывается.</a:t>
            </a: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1BC6896-3256-404D-A146-3FB04B125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94" y="254432"/>
            <a:ext cx="43053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94FFB4C-A51F-4D06-96CF-2340D090D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009" y="3235681"/>
            <a:ext cx="2774499" cy="2774499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67A725F6-7DF6-4BFA-92BB-2B715F3B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816" y="457200"/>
            <a:ext cx="2381250" cy="238125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4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555984-A018-4557-AC90-219614A5B0ED}"/>
              </a:ext>
            </a:extLst>
          </p:cNvPr>
          <p:cNvSpPr txBox="1"/>
          <p:nvPr/>
        </p:nvSpPr>
        <p:spPr>
          <a:xfrm>
            <a:off x="5381625" y="473043"/>
            <a:ext cx="6296025" cy="20326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определения пикового тока группы электроприемников на­пряжением до 1 </a:t>
            </a:r>
            <a:r>
              <a:rPr lang="ru-RU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достаточной для практических целей точно­стью расчетов допускается пользоваться формулой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29669A-812A-4EFE-8696-ABA638037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0" y="2949047"/>
            <a:ext cx="6391962" cy="82285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83299B-9BB3-46EC-AC02-C015608D7437}"/>
              </a:ext>
            </a:extLst>
          </p:cNvPr>
          <p:cNvSpPr txBox="1"/>
          <p:nvPr/>
        </p:nvSpPr>
        <p:spPr>
          <a:xfrm>
            <a:off x="285749" y="4015272"/>
            <a:ext cx="8086725" cy="2484142"/>
          </a:xfrm>
          <a:prstGeom prst="rect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</a:t>
            </a:r>
            <a:r>
              <a:rPr lang="en-US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16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 </a:t>
            </a:r>
            <a:r>
              <a:rPr lang="en-US" sz="16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</a:t>
            </a:r>
            <a:r>
              <a:rPr lang="ru-RU" sz="1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пусковой ток электроприемника или группы одновременно включаемых приемников, при пуске которых пиковый ток линии до­стигает максимального значения, А;</a:t>
            </a: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1600" i="1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1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расчетный ток нагрузки группы электроприемников, А;</a:t>
            </a: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ru-RU" sz="16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1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коэффициент использования, характерный для приемника с наибольшим пусковым током;</a:t>
            </a: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</a:t>
            </a:r>
            <a:r>
              <a:rPr lang="ru-RU" sz="1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 </a:t>
            </a:r>
            <a:r>
              <a:rPr lang="ru-RU" sz="1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номинальный ток электроприемника, имеющего макси­мальный пусковой ток, А.</a:t>
            </a: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799842A-4EF5-4360-8A7C-BD3E28C6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742" y="3184341"/>
            <a:ext cx="3322509" cy="3194578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1788553-AFDD-4F96-8878-EE4B444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358586"/>
            <a:ext cx="4358836" cy="237754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4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29B54D-B505-4A6A-8AAA-08513FFB6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299" y="1888600"/>
            <a:ext cx="5019676" cy="130948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EE2ABF-F69F-4DB4-9E3F-E4539E3BF2FE}"/>
              </a:ext>
            </a:extLst>
          </p:cNvPr>
          <p:cNvSpPr txBox="1"/>
          <p:nvPr/>
        </p:nvSpPr>
        <p:spPr>
          <a:xfrm>
            <a:off x="5848350" y="3499737"/>
            <a:ext cx="6096000" cy="65845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</a:t>
            </a:r>
            <a:r>
              <a:rPr lang="en-US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i="1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номинальный ток сварочного аппарата при паспортной про­должительности включения </a:t>
            </a:r>
            <a:r>
              <a:rPr lang="ru-RU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ПВ</a:t>
            </a:r>
            <a:r>
              <a:rPr lang="ru-RU" baseline="-250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7F6BD-091C-4E8F-8279-A3F8296C829C}"/>
              </a:ext>
            </a:extLst>
          </p:cNvPr>
          <p:cNvSpPr txBox="1"/>
          <p:nvPr/>
        </p:nvSpPr>
        <p:spPr>
          <a:xfrm>
            <a:off x="1704974" y="322462"/>
            <a:ext cx="8448675" cy="12422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Номинальный ток плавких вставок предохранителей, защищаю­щих ответвление к сварочному аппарату, выбирается из соотношения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D39FBF-FE4A-434F-9D5C-7D058630D4BB}"/>
              </a:ext>
            </a:extLst>
          </p:cNvPr>
          <p:cNvSpPr txBox="1"/>
          <p:nvPr/>
        </p:nvSpPr>
        <p:spPr>
          <a:xfrm>
            <a:off x="390524" y="4334909"/>
            <a:ext cx="6096000" cy="16374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Номинальные токи плавких вставок предохранителей, защищаю­щих силовые трансформаторы, приближенно определяются по вы­ражению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CA992B-F7C0-402B-AF2C-E09C34E21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49" y="4643929"/>
            <a:ext cx="4990913" cy="119083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6072F0-9D15-41EA-BED2-82D9C3D8BF7E}"/>
              </a:ext>
            </a:extLst>
          </p:cNvPr>
          <p:cNvSpPr txBox="1"/>
          <p:nvPr/>
        </p:nvSpPr>
        <p:spPr>
          <a:xfrm>
            <a:off x="6819900" y="6127962"/>
            <a:ext cx="5238750" cy="362087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</a:t>
            </a:r>
            <a:r>
              <a:rPr lang="en-US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</a:t>
            </a: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 - номинальный ток трансформатора.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5C1C06-5505-456C-B944-AC24C1D6E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4" y="1952451"/>
            <a:ext cx="5353048" cy="212022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5501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26C952-D55F-42E6-9FD0-D1816D99EB25}"/>
              </a:ext>
            </a:extLst>
          </p:cNvPr>
          <p:cNvSpPr txBox="1"/>
          <p:nvPr/>
        </p:nvSpPr>
        <p:spPr>
          <a:xfrm>
            <a:off x="619124" y="596868"/>
            <a:ext cx="5753101" cy="20398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340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защиты ответвлений к электроприемникам, которые не имеют значительных пиковых токов, номинальные токи плавких вставок вы­бираются из услов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C304DE-9647-4A92-953B-432C36D3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750" y="933376"/>
            <a:ext cx="3079939" cy="136683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B80F292F-0FDD-4532-BCB7-FF18AE3CB5AC}"/>
              </a:ext>
            </a:extLst>
          </p:cNvPr>
          <p:cNvSpPr/>
          <p:nvPr/>
        </p:nvSpPr>
        <p:spPr>
          <a:xfrm>
            <a:off x="6905625" y="136039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37324-C65B-4920-A2BF-8362623C46EE}"/>
              </a:ext>
            </a:extLst>
          </p:cNvPr>
          <p:cNvSpPr txBox="1"/>
          <p:nvPr/>
        </p:nvSpPr>
        <p:spPr>
          <a:xfrm>
            <a:off x="7115176" y="2589633"/>
            <a:ext cx="4830572" cy="823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</a:t>
            </a:r>
            <a:r>
              <a:rPr lang="en-US" sz="20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000" i="1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</a:t>
            </a: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номинальный ток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электроприемника при ПВ =100 %.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428B4A1-3DC1-4FBB-96C5-0984E2137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2952751"/>
            <a:ext cx="4288940" cy="361950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53E34D1-57F1-426F-A7D2-348498EC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02933"/>
            <a:ext cx="4421765" cy="2949317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20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99EB295B-908A-48FB-BE88-4471E52E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81" y="66675"/>
            <a:ext cx="10005469" cy="668365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C3A7C4-B0A4-4793-8C79-BDFFEB742A38}"/>
              </a:ext>
            </a:extLst>
          </p:cNvPr>
          <p:cNvSpPr txBox="1"/>
          <p:nvPr/>
        </p:nvSpPr>
        <p:spPr>
          <a:xfrm>
            <a:off x="5211193" y="257452"/>
            <a:ext cx="5604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Выключатель нагрузки</a:t>
            </a:r>
          </a:p>
        </p:txBody>
      </p:sp>
    </p:spTree>
    <p:extLst>
      <p:ext uri="{BB962C8B-B14F-4D97-AF65-F5344CB8AC3E}">
        <p14:creationId xmlns:p14="http://schemas.microsoft.com/office/powerpoint/2010/main" val="3558628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207979C-A382-4373-8375-32CCF101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528" y="5134168"/>
            <a:ext cx="8683348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2. Выбор автоматического выключателя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60059664-0073-4220-B744-E95CD998A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22" y="314325"/>
            <a:ext cx="5421741" cy="401955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F87BF673-8340-4794-A348-E89C84EE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3" y="509634"/>
            <a:ext cx="3818793" cy="4377074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19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B3F60-4731-49CE-83E4-1815E694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312" y="5520211"/>
            <a:ext cx="7071027" cy="1143000"/>
          </a:xfrm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Назначение автоматического выключателя</a:t>
            </a:r>
            <a:br>
              <a:rPr lang="ru-RU" sz="3600" dirty="0">
                <a:solidFill>
                  <a:srgbClr val="FFFF00"/>
                </a:solidFill>
              </a:rPr>
            </a:b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39941" name="Picture 2" descr="http://current-systems.ru/wp-content/uploads/2014/04/%D0%92%D1%8B%D0%B1%D0%BE%D1%80-%D0%B0%D0%B2%D1%82%D0%BE%D0%BC%D0%B0%D1%82%D0%B8%D1%87%D0%B5%D1%81%D0%BA%D0%BE%D0%B3%D0%BE-%D0%B2%D1%8B%D0%BA%D0%BB%D1%8E%D1%87%D0%B0%D1%82%D0%B5%D0%BB%D1%8F.-%D0%A0%D0%B8%D1%81.11.jpg">
            <a:extLst>
              <a:ext uri="{FF2B5EF4-FFF2-40B4-BE49-F238E27FC236}">
                <a16:creationId xmlns:a16="http://schemas.microsoft.com/office/drawing/2014/main" id="{72158FAE-5CFE-4CA5-B5B2-672F4697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054" y="322260"/>
            <a:ext cx="1822599" cy="250148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AC6FA6-8083-441E-A046-C8181CAFD47B}"/>
              </a:ext>
            </a:extLst>
          </p:cNvPr>
          <p:cNvSpPr txBox="1"/>
          <p:nvPr/>
        </p:nvSpPr>
        <p:spPr>
          <a:xfrm>
            <a:off x="384347" y="322260"/>
            <a:ext cx="7492470" cy="230832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Автоматический выключатель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–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это контактный коммутационный аппарат,  предназначенный для включения и отключения (т.е. для коммутации) электрической цепи,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защиты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электрической сети и потребителей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 токов перегрузок и токов короткого замыкания.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66335A34-3235-49E8-8752-8531E5968079}"/>
              </a:ext>
            </a:extLst>
          </p:cNvPr>
          <p:cNvSpPr/>
          <p:nvPr/>
        </p:nvSpPr>
        <p:spPr>
          <a:xfrm>
            <a:off x="8229600" y="1330687"/>
            <a:ext cx="1402671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5B1BCF4-4677-4480-B463-9C7D477C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5" y="3019056"/>
            <a:ext cx="2470995" cy="36676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160A86-F326-44CE-9C46-27EC988B3315}"/>
              </a:ext>
            </a:extLst>
          </p:cNvPr>
          <p:cNvSpPr txBox="1"/>
          <p:nvPr/>
        </p:nvSpPr>
        <p:spPr>
          <a:xfrm>
            <a:off x="3865238" y="3791895"/>
            <a:ext cx="3423329" cy="70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000" b="1" baseline="-250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пер.             </a:t>
            </a:r>
            <a:r>
              <a:rPr lang="en-US" sz="4000" b="1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000" b="1" baseline="-250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к.з</a:t>
            </a:r>
            <a:r>
              <a:rPr lang="ru-RU" sz="4000" b="1" baseline="-250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6B880131-0B1B-4846-8411-A73566143CC5}"/>
              </a:ext>
            </a:extLst>
          </p:cNvPr>
          <p:cNvSpPr/>
          <p:nvPr/>
        </p:nvSpPr>
        <p:spPr>
          <a:xfrm rot="7811694">
            <a:off x="4274703" y="3113719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5BEC3AA5-EB6A-4978-B4C2-9E6868C67AAF}"/>
              </a:ext>
            </a:extLst>
          </p:cNvPr>
          <p:cNvSpPr/>
          <p:nvPr/>
        </p:nvSpPr>
        <p:spPr>
          <a:xfrm rot="2810789">
            <a:off x="5484272" y="3113718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BBAA82-BD0E-40C0-A2DF-E9AD9BCE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44" y="3070459"/>
            <a:ext cx="4241525" cy="237757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44A2C-7F95-498E-B671-FEEFF908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0" y="5100138"/>
            <a:ext cx="6271582" cy="1143000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Времятоковая характеристика АВ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75D9B54-9585-4E68-B7CA-16354240E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7" y="357243"/>
            <a:ext cx="5961355" cy="445611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0C4C53B-CFB0-4DF2-BA16-C601AF5AF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72" y="694594"/>
            <a:ext cx="4842573" cy="5868140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382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6EE1D010-2F3A-4B0F-9721-7AC2B31F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90" y="3496512"/>
            <a:ext cx="3111439" cy="312882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Автоматический выключатель класса B">
            <a:extLst>
              <a:ext uri="{FF2B5EF4-FFF2-40B4-BE49-F238E27FC236}">
                <a16:creationId xmlns:a16="http://schemas.microsoft.com/office/drawing/2014/main" id="{92432EE5-E88B-431A-9D98-37F24E0C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0" y="232667"/>
            <a:ext cx="4671320" cy="3114213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F6B7BB-A6F0-4899-B989-4F2C97E1EE69}"/>
              </a:ext>
            </a:extLst>
          </p:cNvPr>
          <p:cNvSpPr txBox="1"/>
          <p:nvPr/>
        </p:nvSpPr>
        <p:spPr>
          <a:xfrm>
            <a:off x="6047162" y="590876"/>
            <a:ext cx="60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ru-RU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C445B8A4-2C5F-4036-A7A6-309B1A20EE0D}"/>
              </a:ext>
            </a:extLst>
          </p:cNvPr>
          <p:cNvSpPr/>
          <p:nvPr/>
        </p:nvSpPr>
        <p:spPr>
          <a:xfrm>
            <a:off x="5029723" y="764059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64D12-0BB1-4A78-A234-63632A85BD89}"/>
              </a:ext>
            </a:extLst>
          </p:cNvPr>
          <p:cNvSpPr txBox="1"/>
          <p:nvPr/>
        </p:nvSpPr>
        <p:spPr>
          <a:xfrm>
            <a:off x="5682561" y="3806140"/>
            <a:ext cx="65114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ru-RU" sz="4800" b="1" dirty="0">
              <a:ln/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3BB0BF5A-E461-40BE-AEE7-F53D22653FCA}"/>
              </a:ext>
            </a:extLst>
          </p:cNvPr>
          <p:cNvSpPr/>
          <p:nvPr/>
        </p:nvSpPr>
        <p:spPr>
          <a:xfrm>
            <a:off x="6399128" y="397932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6" name="Picture 10" descr="Автоматический выключатель класса А">
            <a:extLst>
              <a:ext uri="{FF2B5EF4-FFF2-40B4-BE49-F238E27FC236}">
                <a16:creationId xmlns:a16="http://schemas.microsoft.com/office/drawing/2014/main" id="{1C1911E0-C73C-4953-A325-547C7FA66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23" y="3688133"/>
            <a:ext cx="3511870" cy="29372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627E7-53FE-4660-9584-C0F3BA7B73E4}"/>
              </a:ext>
            </a:extLst>
          </p:cNvPr>
          <p:cNvSpPr txBox="1"/>
          <p:nvPr/>
        </p:nvSpPr>
        <p:spPr>
          <a:xfrm>
            <a:off x="5312166" y="5020627"/>
            <a:ext cx="60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D2C8B7CD-7B50-4C0D-B027-74E06428FA41}"/>
              </a:ext>
            </a:extLst>
          </p:cNvPr>
          <p:cNvSpPr/>
          <p:nvPr/>
        </p:nvSpPr>
        <p:spPr>
          <a:xfrm>
            <a:off x="4241420" y="5204113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7C7DAA3E-7491-42FF-B94D-9F9E39F40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745" y="232667"/>
            <a:ext cx="2938509" cy="293850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: влево 8">
            <a:extLst>
              <a:ext uri="{FF2B5EF4-FFF2-40B4-BE49-F238E27FC236}">
                <a16:creationId xmlns:a16="http://schemas.microsoft.com/office/drawing/2014/main" id="{FDA79A38-FFCE-408F-911D-F87148F0E1F3}"/>
              </a:ext>
            </a:extLst>
          </p:cNvPr>
          <p:cNvSpPr/>
          <p:nvPr/>
        </p:nvSpPr>
        <p:spPr>
          <a:xfrm>
            <a:off x="7377536" y="2095129"/>
            <a:ext cx="978408" cy="484632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D9BD16-73E4-4ECE-A5E5-FF49F092243E}"/>
              </a:ext>
            </a:extLst>
          </p:cNvPr>
          <p:cNvSpPr/>
          <p:nvPr/>
        </p:nvSpPr>
        <p:spPr>
          <a:xfrm>
            <a:off x="6511151" y="1875780"/>
            <a:ext cx="64633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ru-RU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3987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6E3595-F418-461E-A37F-AC478CB39325}"/>
              </a:ext>
            </a:extLst>
          </p:cNvPr>
          <p:cNvSpPr txBox="1"/>
          <p:nvPr/>
        </p:nvSpPr>
        <p:spPr>
          <a:xfrm>
            <a:off x="2760955" y="219687"/>
            <a:ext cx="8895425" cy="24929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Перегрузки по току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возникают тогда, когда к электросети подключено оборудование, суммарная мощность которого превышает номинальную для проводки.</a:t>
            </a:r>
            <a:br>
              <a:rPr kumimoji="0" lang="ru-RU" sz="2200" b="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отключение потребителей от электросети из-за перегрузки по току отвечает </a:t>
            </a:r>
            <a:r>
              <a:rPr kumimoji="0" lang="ru-RU" sz="2200" b="1" i="0" u="none" strike="noStrike" kern="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тепловой расцепитель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(биметаллическая пластина), который находится в автоматическом выключателе.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AD2E1F2-CE67-4701-BB07-C31677B8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6" y="3179351"/>
            <a:ext cx="3549923" cy="3549923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изогнутая вверх 5">
            <a:extLst>
              <a:ext uri="{FF2B5EF4-FFF2-40B4-BE49-F238E27FC236}">
                <a16:creationId xmlns:a16="http://schemas.microsoft.com/office/drawing/2014/main" id="{21CD89F2-5100-44FC-AE47-C56291ADE90C}"/>
              </a:ext>
            </a:extLst>
          </p:cNvPr>
          <p:cNvSpPr/>
          <p:nvPr/>
        </p:nvSpPr>
        <p:spPr>
          <a:xfrm rot="10800000">
            <a:off x="1233995" y="1558515"/>
            <a:ext cx="1376039" cy="1189608"/>
          </a:xfrm>
          <a:prstGeom prst="bent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9C4D867-6AFA-4664-A8F3-36DD3630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52" y="2995981"/>
            <a:ext cx="5471604" cy="368469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24125D82-A908-4669-B69F-90A7B23FB6C0}"/>
              </a:ext>
            </a:extLst>
          </p:cNvPr>
          <p:cNvSpPr/>
          <p:nvPr/>
        </p:nvSpPr>
        <p:spPr>
          <a:xfrm>
            <a:off x="4013631" y="4199136"/>
            <a:ext cx="2095129" cy="127838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463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11443907-0080-453A-892A-A955FC11D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10" y="280849"/>
            <a:ext cx="3424008" cy="3424008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18D4F6C-AF61-4E54-8B6F-F7294903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833" y="5304453"/>
            <a:ext cx="8683348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1. Выбор предохранителей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EE77259-33B4-44B9-85BA-30DE1112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98" y="789788"/>
            <a:ext cx="3831084" cy="3831084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2A672D2-07E2-478A-9E0B-74722665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5" y="4113828"/>
            <a:ext cx="2381250" cy="238125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EE183C3-6423-4B43-9806-993C92D3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5" y="115409"/>
            <a:ext cx="3424008" cy="342400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1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8ACEEA-6092-4C3C-BED5-C9BCD239366A}"/>
              </a:ext>
            </a:extLst>
          </p:cNvPr>
          <p:cNvSpPr txBox="1"/>
          <p:nvPr/>
        </p:nvSpPr>
        <p:spPr>
          <a:xfrm>
            <a:off x="338723" y="210449"/>
            <a:ext cx="7863397" cy="20385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 </a:t>
            </a:r>
            <a:r>
              <a:rPr lang="ru-RU" sz="20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коротком замыкании </a:t>
            </a: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ток, протекающий в проводке, может достигать значений от  1000 А до 10000 А. При таких силах тока никакой кабель долго не выдержит и сгорит. Автоматические выключатели также защищают и от токов короткого замыкания. Срабатывание автомата по току К.З. характеризует  отключающая способность.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90A8A-1AB4-4597-936C-239E6D4EF363}"/>
              </a:ext>
            </a:extLst>
          </p:cNvPr>
          <p:cNvSpPr txBox="1"/>
          <p:nvPr/>
        </p:nvSpPr>
        <p:spPr>
          <a:xfrm>
            <a:off x="5763827" y="2976095"/>
            <a:ext cx="609452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отключение потребителей от электросети из-за короткого замыкания отвечает </a:t>
            </a:r>
            <a:r>
              <a:rPr lang="ru-RU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электромагнитный расцепитель</a:t>
            </a: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который находится в автоматическом выключателе.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10D6B63-07E8-45DE-95EB-CBC148EEEB56}"/>
              </a:ext>
            </a:extLst>
          </p:cNvPr>
          <p:cNvSpPr/>
          <p:nvPr/>
        </p:nvSpPr>
        <p:spPr>
          <a:xfrm>
            <a:off x="5841506" y="2076237"/>
            <a:ext cx="1793289" cy="8345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F2131A-4267-4F34-BE13-EA6A15BD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1" y="3455694"/>
            <a:ext cx="5317751" cy="2845853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DDC151B1-68BE-44BB-BA94-BA618CE543F3}"/>
              </a:ext>
            </a:extLst>
          </p:cNvPr>
          <p:cNvSpPr/>
          <p:nvPr/>
        </p:nvSpPr>
        <p:spPr>
          <a:xfrm rot="20099234">
            <a:off x="2684364" y="4215430"/>
            <a:ext cx="3172115" cy="484632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1FD6947-7E0A-4497-BD99-EAC8143FC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986" y="210449"/>
            <a:ext cx="2716257" cy="2449223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0151B0-B4CA-462F-AD33-6AAF38CDA9F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98454" y="4525460"/>
            <a:ext cx="4475401" cy="221606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07297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1A88F7-E245-46C4-9F20-87867DE9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21038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6471307-EE14-4532-A707-43972177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1458"/>
            <a:ext cx="10073196" cy="601047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67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C6911A-BBE1-4810-A7CD-9EBB0C14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2" y="359638"/>
            <a:ext cx="4630310" cy="626310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8ACE2F-66D6-4242-9B90-8ABDAC828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60" y="630639"/>
            <a:ext cx="6807692" cy="530149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964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9718AB-E17C-467F-89A2-4DE5D2CF288B}"/>
              </a:ext>
            </a:extLst>
          </p:cNvPr>
          <p:cNvSpPr txBox="1"/>
          <p:nvPr/>
        </p:nvSpPr>
        <p:spPr>
          <a:xfrm>
            <a:off x="392836" y="245862"/>
            <a:ext cx="9612297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Коммутационная или </a:t>
            </a:r>
            <a:r>
              <a:rPr lang="ru-RU" sz="24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отключающая способность автомата 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это возможность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отключатся определенное количество раз. Сила тока короткого замыкания (КЗ) при которой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сможет отключится и есть параметр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отключающей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способности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41B040-96D0-482F-AE3C-5C857AB2048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57"/>
          <a:stretch/>
        </p:blipFill>
        <p:spPr bwMode="auto">
          <a:xfrm>
            <a:off x="630314" y="2459467"/>
            <a:ext cx="2921968" cy="429868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Стрелка: влево 4">
            <a:extLst>
              <a:ext uri="{FF2B5EF4-FFF2-40B4-BE49-F238E27FC236}">
                <a16:creationId xmlns:a16="http://schemas.microsoft.com/office/drawing/2014/main" id="{DE4AA33F-4D48-457D-92EC-3C0E9980136B}"/>
              </a:ext>
            </a:extLst>
          </p:cNvPr>
          <p:cNvSpPr/>
          <p:nvPr/>
        </p:nvSpPr>
        <p:spPr>
          <a:xfrm rot="19841715">
            <a:off x="2177463" y="3081173"/>
            <a:ext cx="4191036" cy="484632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изогнутая 5">
            <a:extLst>
              <a:ext uri="{FF2B5EF4-FFF2-40B4-BE49-F238E27FC236}">
                <a16:creationId xmlns:a16="http://schemas.microsoft.com/office/drawing/2014/main" id="{2D8CF3DE-0B50-4655-A6FA-A462B4F4326D}"/>
              </a:ext>
            </a:extLst>
          </p:cNvPr>
          <p:cNvSpPr/>
          <p:nvPr/>
        </p:nvSpPr>
        <p:spPr>
          <a:xfrm rot="9539936">
            <a:off x="1098637" y="3283729"/>
            <a:ext cx="5982186" cy="1222372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0CBB1-64F3-4D71-82A3-65C7EBB6344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7" r="44857" b="26560"/>
          <a:stretch/>
        </p:blipFill>
        <p:spPr bwMode="auto">
          <a:xfrm>
            <a:off x="7101177" y="2476401"/>
            <a:ext cx="4946003" cy="3128575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0572C-BD7F-416F-A0C8-EAAAA5A7BFBE}"/>
              </a:ext>
            </a:extLst>
          </p:cNvPr>
          <p:cNvSpPr txBox="1"/>
          <p:nvPr/>
        </p:nvSpPr>
        <p:spPr>
          <a:xfrm>
            <a:off x="4876059" y="6027363"/>
            <a:ext cx="6505113" cy="5847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8021"/>
                </a:solidFill>
                <a:effectLst>
                  <a:outerShdw blurRad="12700" dist="38100" dir="2700000" algn="tl" rotWithShape="0">
                    <a:srgbClr val="FF8021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kumimoji="0" lang="ru-RU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8021"/>
                </a:solidFill>
                <a:effectLst>
                  <a:outerShdw blurRad="12700" dist="38100" dir="2700000" algn="tl" rotWithShape="0">
                    <a:srgbClr val="FF802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тключающая</a:t>
            </a:r>
            <a:r>
              <a:rPr kumimoji="0" lang="ru-RU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8021"/>
                </a:solidFill>
                <a:effectLst>
                  <a:outerShdw blurRad="12700" dist="38100" dir="2700000" algn="tl" rotWithShape="0">
                    <a:srgbClr val="FF802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способность 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10209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1BC8FD-5D7B-47B5-9118-0E013259CF15}"/>
              </a:ext>
            </a:extLst>
          </p:cNvPr>
          <p:cNvSpPr txBox="1"/>
          <p:nvPr/>
        </p:nvSpPr>
        <p:spPr>
          <a:xfrm>
            <a:off x="383958" y="339051"/>
            <a:ext cx="1042016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 </a:t>
            </a:r>
            <a:r>
              <a:rPr lang="ru-RU" sz="2400" b="1" i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токоограничения</a:t>
            </a:r>
            <a:r>
              <a:rPr lang="ru-RU" sz="2400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это время от момента начала размыкания силовых контактов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автоматического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выключателя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до момента полного гашения электрической дуги в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дугогасительной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камере.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7ACEAE2-78E7-4575-B35B-D81EF5E88975}"/>
              </a:ext>
            </a:extLst>
          </p:cNvPr>
          <p:cNvSpPr/>
          <p:nvPr/>
        </p:nvSpPr>
        <p:spPr>
          <a:xfrm>
            <a:off x="3061827" y="5737169"/>
            <a:ext cx="8997977" cy="92333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 </a:t>
            </a:r>
            <a:r>
              <a:rPr lang="ru-RU" sz="5400" b="1" i="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токоограничения</a:t>
            </a:r>
            <a:r>
              <a:rPr lang="ru-RU" sz="5400" b="1" i="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26BDD417-43A9-4566-B5B5-2B105718DCCA}"/>
              </a:ext>
            </a:extLst>
          </p:cNvPr>
          <p:cNvSpPr/>
          <p:nvPr/>
        </p:nvSpPr>
        <p:spPr>
          <a:xfrm>
            <a:off x="1847688" y="1730556"/>
            <a:ext cx="2183907" cy="127181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99BE84-A34D-4136-A384-91664A6D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49" y="1985686"/>
            <a:ext cx="5991705" cy="3465203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C7FAA-521F-478B-A832-31A63BB1152B}"/>
              </a:ext>
            </a:extLst>
          </p:cNvPr>
          <p:cNvSpPr txBox="1"/>
          <p:nvPr/>
        </p:nvSpPr>
        <p:spPr>
          <a:xfrm>
            <a:off x="383958" y="3255604"/>
            <a:ext cx="5111368" cy="21196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Существует три класса </a:t>
            </a:r>
            <a:r>
              <a:rPr lang="ru-RU" sz="20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токоограничения</a:t>
            </a: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Время гашения дуги: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3-го класса - 2,5…6 </a:t>
            </a:r>
            <a:r>
              <a:rPr lang="ru-RU" sz="20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</a:t>
            </a: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2-го класса — 6…10 </a:t>
            </a:r>
            <a:r>
              <a:rPr lang="ru-RU" sz="20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</a:t>
            </a: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1-го класса — за время более 10 </a:t>
            </a:r>
            <a:r>
              <a:rPr lang="ru-RU" sz="20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</a:t>
            </a: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876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EB49C390-03A6-47A0-9032-BC915BBF7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981" y="5950203"/>
            <a:ext cx="8408987" cy="76676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rgbClr val="C00000"/>
                </a:solidFill>
                <a:latin typeface="Tahoma" pitchFamily="34" charset="0"/>
              </a:rPr>
              <a:t>Выключатель дифференциального тока</a:t>
            </a:r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329A558F-90C9-41F4-8DA6-ECAA9CA89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613" y="354846"/>
            <a:ext cx="7376042" cy="2308324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</a:rPr>
              <a:t>Выключатель дифференциального тока (ВДТ) или устройство защитного отключения (УЗО) </a:t>
            </a:r>
            <a:r>
              <a:rPr lang="ru-RU" altLang="ru-RU" sz="2400" dirty="0">
                <a:latin typeface="Tahoma" panose="020B0604030504040204" pitchFamily="34" charset="0"/>
              </a:rPr>
              <a:t>предназначено для защиты от поражения человека электрическим током или возникновения пожара из-за токов утечки </a:t>
            </a:r>
            <a:br>
              <a:rPr lang="en-US" altLang="ru-RU" sz="2400" dirty="0">
                <a:latin typeface="Tahoma" panose="020B0604030504040204" pitchFamily="34" charset="0"/>
              </a:rPr>
            </a:br>
            <a:r>
              <a:rPr lang="ru-RU" altLang="ru-RU" sz="2400" dirty="0">
                <a:latin typeface="Tahoma" panose="020B0604030504040204" pitchFamily="34" charset="0"/>
              </a:rPr>
              <a:t>на землю.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96A23FA3-98B2-43CE-B373-81419D5699E4}"/>
              </a:ext>
            </a:extLst>
          </p:cNvPr>
          <p:cNvGrpSpPr>
            <a:grpSpLocks/>
          </p:cNvGrpSpPr>
          <p:nvPr/>
        </p:nvGrpSpPr>
        <p:grpSpPr bwMode="auto">
          <a:xfrm>
            <a:off x="4781550" y="3241702"/>
            <a:ext cx="3160788" cy="1136650"/>
            <a:chOff x="479" y="1267"/>
            <a:chExt cx="1938" cy="716"/>
          </a:xfrm>
        </p:grpSpPr>
        <p:graphicFrame>
          <p:nvGraphicFramePr>
            <p:cNvPr id="15" name="Object 4">
              <a:extLst>
                <a:ext uri="{FF2B5EF4-FFF2-40B4-BE49-F238E27FC236}">
                  <a16:creationId xmlns:a16="http://schemas.microsoft.com/office/drawing/2014/main" id="{4E58655F-094E-4CF7-A5DE-49E1B1080E4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36" y="1267"/>
            <a:ext cx="181" cy="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Visio" r:id="rId3" imgW="287731" imgH="1135990" progId="Visio.Drawing.11">
                    <p:embed/>
                  </p:oleObj>
                </mc:Choice>
                <mc:Fallback>
                  <p:oleObj name="Visio" r:id="rId3" imgW="287731" imgH="1135990" progId="Visio.Drawing.11">
                    <p:embed/>
                    <p:pic>
                      <p:nvPicPr>
                        <p:cNvPr id="2052" name="Object 4">
                          <a:extLst>
                            <a:ext uri="{FF2B5EF4-FFF2-40B4-BE49-F238E27FC236}">
                              <a16:creationId xmlns:a16="http://schemas.microsoft.com/office/drawing/2014/main" id="{9833002B-ECD5-48EE-89AD-095D741C6B0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6" y="1267"/>
                          <a:ext cx="181" cy="7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865676A7-C28F-4496-8567-451C44DB8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" y="1307"/>
              <a:ext cx="1302" cy="57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АВ</a:t>
              </a:r>
              <a:b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</a:br>
              <a:r>
                <a: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(автоматический выключатель)</a:t>
              </a:r>
            </a:p>
          </p:txBody>
        </p:sp>
      </p:grpSp>
      <p:sp>
        <p:nvSpPr>
          <p:cNvPr id="17" name="Text Box 9">
            <a:extLst>
              <a:ext uri="{FF2B5EF4-FFF2-40B4-BE49-F238E27FC236}">
                <a16:creationId xmlns:a16="http://schemas.microsoft.com/office/drawing/2014/main" id="{82BCF16A-460A-494C-80B6-A1C7C2BED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350" y="316865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E8DB649C-9102-4978-BA1D-BECD6E3E9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5" y="318135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07838220-C1C7-4C73-ACC5-D960C87A0848}"/>
              </a:ext>
            </a:extLst>
          </p:cNvPr>
          <p:cNvSpPr>
            <a:spLocks/>
          </p:cNvSpPr>
          <p:nvPr/>
        </p:nvSpPr>
        <p:spPr bwMode="auto">
          <a:xfrm>
            <a:off x="4057650" y="1943100"/>
            <a:ext cx="501650" cy="2971800"/>
          </a:xfrm>
          <a:prstGeom prst="rightBrace">
            <a:avLst>
              <a:gd name="adj1" fmla="val 49367"/>
              <a:gd name="adj2" fmla="val 50000"/>
            </a:avLst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0" name="Group 6">
            <a:extLst>
              <a:ext uri="{FF2B5EF4-FFF2-40B4-BE49-F238E27FC236}">
                <a16:creationId xmlns:a16="http://schemas.microsoft.com/office/drawing/2014/main" id="{7EA61B07-E26C-4C4A-BA00-80936E27AA4A}"/>
              </a:ext>
            </a:extLst>
          </p:cNvPr>
          <p:cNvGrpSpPr>
            <a:grpSpLocks/>
          </p:cNvGrpSpPr>
          <p:nvPr/>
        </p:nvGrpSpPr>
        <p:grpSpPr bwMode="auto">
          <a:xfrm>
            <a:off x="4390347" y="4504950"/>
            <a:ext cx="3792537" cy="1136650"/>
            <a:chOff x="155" y="2379"/>
            <a:chExt cx="2389" cy="716"/>
          </a:xfrm>
        </p:grpSpPr>
        <p:graphicFrame>
          <p:nvGraphicFramePr>
            <p:cNvPr id="21" name="Object 7">
              <a:extLst>
                <a:ext uri="{FF2B5EF4-FFF2-40B4-BE49-F238E27FC236}">
                  <a16:creationId xmlns:a16="http://schemas.microsoft.com/office/drawing/2014/main" id="{E8B6AF26-9D70-42CC-90F5-99B84A7411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8494033"/>
                </p:ext>
              </p:extLst>
            </p:nvPr>
          </p:nvGraphicFramePr>
          <p:xfrm>
            <a:off x="2215" y="2379"/>
            <a:ext cx="329" cy="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Visio" r:id="rId5" imgW="522122" imgH="1135990" progId="Visio.Drawing.11">
                    <p:embed/>
                  </p:oleObj>
                </mc:Choice>
                <mc:Fallback>
                  <p:oleObj name="Visio" r:id="rId5" imgW="522122" imgH="1135990" progId="Visio.Drawing.11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2678A190-38C3-43B0-B8AC-FCF65D41D45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5" y="2379"/>
                          <a:ext cx="329" cy="7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006F6CE7-C6A3-4084-9F7A-6F0F3A3A3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" y="2395"/>
              <a:ext cx="1949" cy="6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ВДТ</a:t>
              </a:r>
              <a:br>
                <a: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</a:rPr>
              </a:br>
              <a:r>
                <a: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(выключатель </a:t>
              </a:r>
              <a:br>
                <a: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</a:rPr>
              </a:br>
              <a:r>
                <a: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дифференциального тока)</a:t>
              </a:r>
            </a:p>
          </p:txBody>
        </p:sp>
      </p:grpSp>
      <p:sp>
        <p:nvSpPr>
          <p:cNvPr id="23" name="AutoShape 14">
            <a:extLst>
              <a:ext uri="{FF2B5EF4-FFF2-40B4-BE49-F238E27FC236}">
                <a16:creationId xmlns:a16="http://schemas.microsoft.com/office/drawing/2014/main" id="{C167ACD1-6C22-47A1-B867-1502B2518099}"/>
              </a:ext>
            </a:extLst>
          </p:cNvPr>
          <p:cNvSpPr>
            <a:spLocks/>
          </p:cNvSpPr>
          <p:nvPr/>
        </p:nvSpPr>
        <p:spPr bwMode="auto">
          <a:xfrm>
            <a:off x="8030048" y="3020817"/>
            <a:ext cx="501650" cy="2863490"/>
          </a:xfrm>
          <a:prstGeom prst="rightBrace">
            <a:avLst>
              <a:gd name="adj1" fmla="val 49367"/>
              <a:gd name="adj2" fmla="val 50000"/>
            </a:avLst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8F71B-3800-410C-9CB7-EE1E35DF0081}"/>
              </a:ext>
            </a:extLst>
          </p:cNvPr>
          <p:cNvSpPr txBox="1"/>
          <p:nvPr/>
        </p:nvSpPr>
        <p:spPr>
          <a:xfrm>
            <a:off x="5737631" y="4065354"/>
            <a:ext cx="39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81DA1F-0FC8-463B-BB47-ACDE20188AE6}"/>
              </a:ext>
            </a:extLst>
          </p:cNvPr>
          <p:cNvSpPr txBox="1"/>
          <p:nvPr/>
        </p:nvSpPr>
        <p:spPr>
          <a:xfrm>
            <a:off x="8968434" y="3770189"/>
            <a:ext cx="3073400" cy="1292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АВДТ</a:t>
            </a: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(автоматический выключатель дифференциального тока)</a:t>
            </a:r>
          </a:p>
        </p:txBody>
      </p:sp>
      <p:graphicFrame>
        <p:nvGraphicFramePr>
          <p:cNvPr id="27" name="Object 13">
            <a:extLst>
              <a:ext uri="{FF2B5EF4-FFF2-40B4-BE49-F238E27FC236}">
                <a16:creationId xmlns:a16="http://schemas.microsoft.com/office/drawing/2014/main" id="{3D132B46-6002-48B1-A2DD-6CFFE07070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115481"/>
              </p:ext>
            </p:extLst>
          </p:nvPr>
        </p:nvGraphicFramePr>
        <p:xfrm>
          <a:off x="10475017" y="5189652"/>
          <a:ext cx="522287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Visio" r:id="rId7" imgW="522122" imgH="1135990" progId="Visio.Drawing.11">
                  <p:embed/>
                </p:oleObj>
              </mc:Choice>
              <mc:Fallback>
                <p:oleObj name="Visio" r:id="rId7" imgW="522122" imgH="1135990" progId="Visio.Drawing.11">
                  <p:embed/>
                  <p:pic>
                    <p:nvPicPr>
                      <p:cNvPr id="2050" name="Object 13">
                        <a:extLst>
                          <a:ext uri="{FF2B5EF4-FFF2-40B4-BE49-F238E27FC236}">
                            <a16:creationId xmlns:a16="http://schemas.microsoft.com/office/drawing/2014/main" id="{FBA01E9D-4F83-4EAD-9A32-2AE3761BA7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5017" y="5189652"/>
                        <a:ext cx="522287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72DA8AD-AB0C-4641-B8C5-E519A8499F19}"/>
              </a:ext>
            </a:extLst>
          </p:cNvPr>
          <p:cNvSpPr txBox="1"/>
          <p:nvPr/>
        </p:nvSpPr>
        <p:spPr>
          <a:xfrm>
            <a:off x="8596216" y="4154910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=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EE483AF-A1F9-474A-A57A-E92EFBCB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2" y="3200400"/>
            <a:ext cx="2711657" cy="27116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B231127-B44A-4DED-B343-7FEA68F3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7" y="206895"/>
            <a:ext cx="2604226" cy="260422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9EC7FAE1-5724-4DC5-95AD-551B10B4619C}"/>
              </a:ext>
            </a:extLst>
          </p:cNvPr>
          <p:cNvSpPr/>
          <p:nvPr/>
        </p:nvSpPr>
        <p:spPr>
          <a:xfrm rot="17956777">
            <a:off x="1597986" y="2673594"/>
            <a:ext cx="4088852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CDE29-9E29-45D0-87D6-EAF3F1747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" y="297975"/>
            <a:ext cx="11991975" cy="857250"/>
          </a:xfrm>
          <a:ln>
            <a:solidFill>
              <a:schemeClr val="accent1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>
              <a:buNone/>
              <a:defRPr/>
            </a:pPr>
            <a:r>
              <a:rPr lang="ru-RU" sz="36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Как отличить Дифференциальный автомат от УЗО?</a:t>
            </a:r>
            <a:br>
              <a:rPr lang="ru-RU" sz="36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ru-RU" sz="36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0D401839-D06C-4B51-B86E-4FCEE139D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7" y="1285797"/>
            <a:ext cx="11891963" cy="578932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  <a:defRPr/>
            </a:pPr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Два в одном:</a:t>
            </a:r>
          </a:p>
          <a:p>
            <a:pPr marL="45720" indent="0" algn="ctr">
              <a:buNone/>
              <a:defRPr/>
            </a:pPr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УЗО + Автоматический выключатель = Дифференциальный автомат  </a:t>
            </a:r>
          </a:p>
          <a:p>
            <a:pPr>
              <a:defRPr/>
            </a:pPr>
            <a:endParaRPr lang="ru-RU" sz="8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ru-RU" b="1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b="1" dirty="0"/>
              <a:t>                      </a:t>
            </a:r>
            <a:r>
              <a:rPr lang="ru-RU" sz="6000" b="1" dirty="0"/>
              <a:t> </a:t>
            </a: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endParaRPr lang="ru-RU" sz="6000" dirty="0"/>
          </a:p>
        </p:txBody>
      </p:sp>
      <p:pic>
        <p:nvPicPr>
          <p:cNvPr id="38916" name="Picture 2" descr="УЗО ВД1 четырехполюсное ВД1-63 4Р 40А 30мА ИЭК арт.MDV10-4-040-030 в Москве - узнать цену и купить у Элстрим - id 967925">
            <a:extLst>
              <a:ext uri="{FF2B5EF4-FFF2-40B4-BE49-F238E27FC236}">
                <a16:creationId xmlns:a16="http://schemas.microsoft.com/office/drawing/2014/main" id="{C711CD99-B2ED-4B57-93C4-2560F79C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221762"/>
            <a:ext cx="2171699" cy="345456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Автоматический выключатель ВА 47-63 С Iр=40А 1п рейка ЭКФ в Челябинске от компании Энерготехснаб">
            <a:extLst>
              <a:ext uri="{FF2B5EF4-FFF2-40B4-BE49-F238E27FC236}">
                <a16:creationId xmlns:a16="http://schemas.microsoft.com/office/drawing/2014/main" id="{EDC38666-02F0-4050-815F-A8A2E857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1" y="3221762"/>
            <a:ext cx="1749421" cy="342109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Автоматические выключатели дифференциального тока АВДТ 32.">
            <a:extLst>
              <a:ext uri="{FF2B5EF4-FFF2-40B4-BE49-F238E27FC236}">
                <a16:creationId xmlns:a16="http://schemas.microsoft.com/office/drawing/2014/main" id="{E967A9B4-8255-40FF-9D57-109745CD7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09" y="3339243"/>
            <a:ext cx="2706689" cy="331538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D8332D-4CD5-4788-AB5C-6923A3EF3145}"/>
              </a:ext>
            </a:extLst>
          </p:cNvPr>
          <p:cNvSpPr txBox="1"/>
          <p:nvPr/>
        </p:nvSpPr>
        <p:spPr>
          <a:xfrm>
            <a:off x="2986085" y="4121317"/>
            <a:ext cx="7429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+</a:t>
            </a:r>
            <a:endParaRPr lang="ru-RU" sz="8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B2EA9-9902-4530-8420-5F11E85538CA}"/>
              </a:ext>
            </a:extLst>
          </p:cNvPr>
          <p:cNvSpPr txBox="1"/>
          <p:nvPr/>
        </p:nvSpPr>
        <p:spPr>
          <a:xfrm>
            <a:off x="6748458" y="4121316"/>
            <a:ext cx="8477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=</a:t>
            </a:r>
            <a:endParaRPr lang="ru-RU" sz="8800" dirty="0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F865A6E5-AB98-468E-8BD9-A9BEF08C997B}"/>
              </a:ext>
            </a:extLst>
          </p:cNvPr>
          <p:cNvSpPr/>
          <p:nvPr/>
        </p:nvSpPr>
        <p:spPr>
          <a:xfrm>
            <a:off x="4298948" y="2112782"/>
            <a:ext cx="1581149" cy="97840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BFDE7FA3-7A5F-4925-BE56-CAFB7FC3EFF2}"/>
              </a:ext>
            </a:extLst>
          </p:cNvPr>
          <p:cNvSpPr/>
          <p:nvPr/>
        </p:nvSpPr>
        <p:spPr>
          <a:xfrm>
            <a:off x="247650" y="2112782"/>
            <a:ext cx="1581149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0D51C43B-D69A-43D1-A46D-39FE81CE3943}"/>
              </a:ext>
            </a:extLst>
          </p:cNvPr>
          <p:cNvSpPr/>
          <p:nvPr/>
        </p:nvSpPr>
        <p:spPr>
          <a:xfrm>
            <a:off x="9005092" y="2112782"/>
            <a:ext cx="1457325" cy="97840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8EB00-C7D6-4E80-B412-DC55C4CFB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629" y="5865868"/>
            <a:ext cx="9283083" cy="93721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Автоматические выключатели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A16AF7-8088-43F1-823E-F391365CA9EC}"/>
              </a:ext>
            </a:extLst>
          </p:cNvPr>
          <p:cNvSpPr txBox="1"/>
          <p:nvPr/>
        </p:nvSpPr>
        <p:spPr>
          <a:xfrm>
            <a:off x="285480" y="357021"/>
            <a:ext cx="7197571" cy="2905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выборе автоматических выключателей необходимо учиты­вать их основные технические характеристики: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"/>
            </a:pPr>
            <a:r>
              <a:rPr lang="ru-RU" sz="2400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номинальное напряжение </a:t>
            </a:r>
            <a:r>
              <a:rPr lang="en-US" sz="2400" i="1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</a:t>
            </a:r>
            <a:r>
              <a:rPr lang="ru-RU" sz="2400" u="none" strike="noStrike" spc="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ном.</a:t>
            </a:r>
            <a:r>
              <a:rPr lang="ru-RU" sz="2400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i="1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2400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2400" u="none" strike="noStrike" spc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"/>
            </a:pPr>
            <a:r>
              <a:rPr lang="ru-RU" sz="2400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номинальный ток выключателя </a:t>
            </a:r>
            <a:r>
              <a:rPr lang="en-US" sz="2400" i="1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i="1" u="none" strike="noStrike" spc="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</a:t>
            </a:r>
            <a:r>
              <a:rPr lang="ru-RU" sz="2400" u="none" strike="noStrike" spc="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</a:t>
            </a:r>
            <a:r>
              <a:rPr lang="ru-RU" sz="2400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А;</a:t>
            </a:r>
            <a:endParaRPr lang="ru-RU" sz="2400" u="none" strike="noStrike" spc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"/>
            </a:pPr>
            <a:r>
              <a:rPr lang="ru-RU" sz="2400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номинальный ток расцепителя </a:t>
            </a:r>
            <a:r>
              <a:rPr lang="en-US" sz="2400" i="1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u="none" strike="noStrike" spc="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 р</a:t>
            </a:r>
            <a:r>
              <a:rPr lang="ru-RU" sz="2400" u="none" strike="noStrike" spc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А;</a:t>
            </a:r>
            <a:endParaRPr lang="ru-RU" sz="2400" u="none" strike="noStrike" spc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F8BF64-29CA-42A4-BCCB-6C9E55F9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99" y="515957"/>
            <a:ext cx="4283606" cy="428360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6F2522E1-F58F-4961-8706-8D52C519DDE6}"/>
              </a:ext>
            </a:extLst>
          </p:cNvPr>
          <p:cNvSpPr/>
          <p:nvPr/>
        </p:nvSpPr>
        <p:spPr>
          <a:xfrm rot="287962">
            <a:off x="5688453" y="2239533"/>
            <a:ext cx="2959267" cy="887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472F3A7C-326D-4DA1-AEA2-D9623E235609}"/>
              </a:ext>
            </a:extLst>
          </p:cNvPr>
          <p:cNvSpPr/>
          <p:nvPr/>
        </p:nvSpPr>
        <p:spPr>
          <a:xfrm rot="21111364">
            <a:off x="6322666" y="2359534"/>
            <a:ext cx="2516641" cy="12058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81AF11-BB94-4DF3-8F0C-EC3BD70C812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11534" r="4885" b="9850"/>
          <a:stretch/>
        </p:blipFill>
        <p:spPr bwMode="auto">
          <a:xfrm rot="5400000">
            <a:off x="4940382" y="3539114"/>
            <a:ext cx="2311235" cy="250834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86C0017E-E186-4A31-9955-69C61A97F1D0}"/>
              </a:ext>
            </a:extLst>
          </p:cNvPr>
          <p:cNvSpPr/>
          <p:nvPr/>
        </p:nvSpPr>
        <p:spPr>
          <a:xfrm>
            <a:off x="6218406" y="3210468"/>
            <a:ext cx="242316" cy="146961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066BB97-D1D9-4BE3-8DD5-50C87CF20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2" y="3515267"/>
            <a:ext cx="3153741" cy="243363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939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E3A3D1-7B6D-404B-9AA3-5C5E6CB527B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5"/>
          <a:stretch/>
        </p:blipFill>
        <p:spPr bwMode="auto">
          <a:xfrm>
            <a:off x="686707" y="328474"/>
            <a:ext cx="10155463" cy="632090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7763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ADB911E-E4F3-4E21-9BA6-521E55DA6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94590" y="5266679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dirty="0">
                <a:solidFill>
                  <a:srgbClr val="C00000"/>
                </a:solidFill>
              </a:rPr>
              <a:t> Назначение и общее устройство предохранителей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9A1DD02-5F79-47B0-80C8-E69D4DB7B5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410591"/>
            <a:ext cx="8229600" cy="3505200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Предохранители</a:t>
            </a:r>
            <a:r>
              <a:rPr lang="ru-RU" sz="2800" dirty="0">
                <a:solidFill>
                  <a:srgbClr val="C00000"/>
                </a:solidFill>
              </a:rPr>
              <a:t> –</a:t>
            </a:r>
            <a:r>
              <a:rPr lang="ru-RU" sz="2800" dirty="0"/>
              <a:t> это электроаппараты, предназначенные для защиты электрических цепей от аварийных токовых перегрузок и токов короткого замыкания (К.З.) в силовых цепях, цепях сигнализации, управления и защиты.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C22E8193-46B0-41B3-A58B-44759977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86" y="3030461"/>
            <a:ext cx="2286000" cy="2286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0A47DD0C-7A88-483E-9868-1C893F91F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767" y="648002"/>
            <a:ext cx="2669423" cy="238245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51450CA4-5232-4F75-9DB2-BDA4C114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7" y="3888658"/>
            <a:ext cx="2779451" cy="27064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0416FE83-A553-4AD8-BBDA-98AACBF09766}"/>
              </a:ext>
            </a:extLst>
          </p:cNvPr>
          <p:cNvSpPr/>
          <p:nvPr/>
        </p:nvSpPr>
        <p:spPr>
          <a:xfrm>
            <a:off x="8717872" y="169563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4E211238-F2FE-42A6-AE1E-BD5FF829306C}"/>
              </a:ext>
            </a:extLst>
          </p:cNvPr>
          <p:cNvSpPr/>
          <p:nvPr/>
        </p:nvSpPr>
        <p:spPr>
          <a:xfrm rot="1887182">
            <a:off x="3532956" y="274506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94D6C139-6575-40EE-B470-F8D9313E9C85}"/>
              </a:ext>
            </a:extLst>
          </p:cNvPr>
          <p:cNvSpPr/>
          <p:nvPr/>
        </p:nvSpPr>
        <p:spPr>
          <a:xfrm rot="19054215">
            <a:off x="4803153" y="270969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3B835F-FA44-493D-B579-E25CF826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92" y="237308"/>
            <a:ext cx="10673016" cy="638338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36819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6B2D3E3-A545-44B4-BB07-9235D9B07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85" y="830277"/>
            <a:ext cx="9977029" cy="535745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078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0EAB8D-3314-4031-80B2-3E51820E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89" y="72562"/>
            <a:ext cx="7682514" cy="671287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597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CC6990-27CF-477D-8AB0-FE6A572EEC3A}"/>
              </a:ext>
            </a:extLst>
          </p:cNvPr>
          <p:cNvSpPr txBox="1"/>
          <p:nvPr/>
        </p:nvSpPr>
        <p:spPr>
          <a:xfrm>
            <a:off x="400050" y="425418"/>
            <a:ext cx="7600950" cy="20326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уставка срабатывания (ток срабатывания) расцепителя </a:t>
            </a:r>
            <a:r>
              <a:rPr lang="en-US" sz="24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ru-RU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ср. р</a:t>
            </a:r>
            <a:r>
              <a:rPr lang="ru-RU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 токе КЗ, которая указывается в виде абсолютного числа (А) или кратности тока отсечки по отношению к номинальному току теплового расцепителя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6720F0-76E3-405B-B3C1-8DF280055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116" y="1533017"/>
            <a:ext cx="2986087" cy="136538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7B0A462E-7B78-4588-AEFF-9514FDBD4CE5}"/>
              </a:ext>
            </a:extLst>
          </p:cNvPr>
          <p:cNvSpPr/>
          <p:nvPr/>
        </p:nvSpPr>
        <p:spPr>
          <a:xfrm>
            <a:off x="7367587" y="1973394"/>
            <a:ext cx="1266825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5FAA0-374E-46DE-991F-4C06A78B3959}"/>
              </a:ext>
            </a:extLst>
          </p:cNvPr>
          <p:cNvSpPr txBox="1"/>
          <p:nvPr/>
        </p:nvSpPr>
        <p:spPr>
          <a:xfrm>
            <a:off x="252412" y="3012416"/>
            <a:ext cx="7896225" cy="29255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предельная отключающая способность (предельно допустимое значение отключаемого тока КЗ) </a:t>
            </a:r>
            <a:r>
              <a:rPr lang="en-US" sz="24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i="1" baseline="-250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</a:t>
            </a:r>
            <a:r>
              <a:rPr lang="ru-RU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а, кА;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защитная (времятоковая) характеристика, отражающая зависи­мость времени срабатывания выключателя t от кратности тока нагрузки I по отношению к номинальному току расцепителя,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056240-ACF8-4DEA-9AD4-01806025E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4" y="5012951"/>
            <a:ext cx="2915079" cy="136538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D94CF19-2D01-4322-9CF0-3BC102A83294}"/>
              </a:ext>
            </a:extLst>
          </p:cNvPr>
          <p:cNvSpPr/>
          <p:nvPr/>
        </p:nvSpPr>
        <p:spPr>
          <a:xfrm>
            <a:off x="7503032" y="5453328"/>
            <a:ext cx="1266825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095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5EB68-6DBC-49C4-8201-83C56D979BA8}"/>
              </a:ext>
            </a:extLst>
          </p:cNvPr>
          <p:cNvSpPr txBox="1"/>
          <p:nvPr/>
        </p:nvSpPr>
        <p:spPr>
          <a:xfrm>
            <a:off x="542925" y="493048"/>
            <a:ext cx="6667500" cy="12422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Номинальные токи автоматического выключателя </a:t>
            </a:r>
            <a:r>
              <a:rPr lang="en-US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ном. а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и его рас­цепителя </a:t>
            </a:r>
            <a:r>
              <a:rPr lang="en-US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ru-RU" sz="2400" baseline="-250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ном.р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выбираются по следующим условиям: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C9F34-BE88-4725-B040-3F57F0614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848" y="493048"/>
            <a:ext cx="1929186" cy="184009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0F66324B-5344-4EA1-8E1D-B4A5D2CA3CAC}"/>
              </a:ext>
            </a:extLst>
          </p:cNvPr>
          <p:cNvSpPr/>
          <p:nvPr/>
        </p:nvSpPr>
        <p:spPr>
          <a:xfrm>
            <a:off x="7524398" y="1250679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663B7-E447-4DC2-8DB7-51D93F474564}"/>
              </a:ext>
            </a:extLst>
          </p:cNvPr>
          <p:cNvSpPr txBox="1"/>
          <p:nvPr/>
        </p:nvSpPr>
        <p:spPr>
          <a:xfrm>
            <a:off x="4421861" y="2492284"/>
            <a:ext cx="7125705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</a:t>
            </a:r>
            <a:r>
              <a:rPr lang="en-US" sz="2400" b="0" i="1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400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24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длительный рабочий (в условиях эксплуатации) или расчетный (при проектировании) ток в защищаемой электрической цепи, А.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13388-72A0-472F-AC38-1ECE866EB0E2}"/>
              </a:ext>
            </a:extLst>
          </p:cNvPr>
          <p:cNvSpPr txBox="1"/>
          <p:nvPr/>
        </p:nvSpPr>
        <p:spPr>
          <a:xfrm>
            <a:off x="542548" y="3512505"/>
            <a:ext cx="7529921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срабатывания (отсечки) электромагнитного или комбиниро­ванного расцепителя </a:t>
            </a:r>
            <a:r>
              <a:rPr lang="en-US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i="1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</a:t>
            </a:r>
            <a:r>
              <a:rPr lang="ru-RU" sz="2400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проверяется по условию </a:t>
            </a:r>
            <a:r>
              <a:rPr lang="ru-RU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отстраивания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 пикового тока линии </a:t>
            </a:r>
            <a:r>
              <a:rPr lang="en-US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пик. 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BD0B57-6939-4115-A249-9010F041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295" y="4297335"/>
            <a:ext cx="2562496" cy="83802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F3440E24-D3A1-4C76-ACC9-9244CF217B77}"/>
              </a:ext>
            </a:extLst>
          </p:cNvPr>
          <p:cNvSpPr/>
          <p:nvPr/>
        </p:nvSpPr>
        <p:spPr>
          <a:xfrm>
            <a:off x="6722744" y="4617795"/>
            <a:ext cx="2072640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DC3D5-549C-4F02-9C33-9A31A922A9D3}"/>
              </a:ext>
            </a:extLst>
          </p:cNvPr>
          <p:cNvSpPr txBox="1"/>
          <p:nvPr/>
        </p:nvSpPr>
        <p:spPr>
          <a:xfrm>
            <a:off x="4990012" y="5607321"/>
            <a:ext cx="681881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</a:t>
            </a:r>
            <a:r>
              <a:rPr lang="en-US" sz="2400" i="1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ru-RU" sz="2400" b="0" i="1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ru-RU" sz="24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коэффициент, учитывающий погрешность расчета пикового</a:t>
            </a:r>
            <a:endParaRPr lang="en-US" sz="2400" b="0" i="0" u="none" strike="noStrike" baseline="-25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4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тока и разброс защитных характеристик расцепителя автомата. </a:t>
            </a:r>
            <a:endParaRPr lang="ru-RU" sz="24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4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большинства автоматических выключателей </a:t>
            </a:r>
            <a:r>
              <a:rPr lang="en-US" sz="2400" i="1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</a:t>
            </a:r>
            <a:r>
              <a:rPr lang="ru-RU" sz="24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1,25.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2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EA1EF7FA-91DE-40C3-A054-3E46B959B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3412" y="232161"/>
            <a:ext cx="8229600" cy="993292"/>
          </a:xfrm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</a:rPr>
              <a:t>Согласование номинальных токов</a:t>
            </a:r>
            <a:br>
              <a:rPr lang="ru-RU" altLang="ru-RU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</a:rPr>
            </a:br>
            <a:r>
              <a:rPr lang="ru-RU" altLang="ru-RU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</a:rPr>
              <a:t>выключателя и защищаемого объекта</a:t>
            </a:r>
          </a:p>
        </p:txBody>
      </p:sp>
      <p:graphicFrame>
        <p:nvGraphicFramePr>
          <p:cNvPr id="5122" name="Object 3">
            <a:extLst>
              <a:ext uri="{FF2B5EF4-FFF2-40B4-BE49-F238E27FC236}">
                <a16:creationId xmlns:a16="http://schemas.microsoft.com/office/drawing/2014/main" id="{639EF887-59A4-4A8A-999B-E5F5963EAB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261273"/>
              </p:ext>
            </p:extLst>
          </p:nvPr>
        </p:nvGraphicFramePr>
        <p:xfrm>
          <a:off x="806082" y="1283494"/>
          <a:ext cx="623888" cy="407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Visio" r:id="rId3" imgW="427858" imgH="2816515" progId="Visio.Drawing.6">
                  <p:embed/>
                </p:oleObj>
              </mc:Choice>
              <mc:Fallback>
                <p:oleObj name="Visio" r:id="rId3" imgW="427858" imgH="2816515" progId="Visio.Drawing.6">
                  <p:embed/>
                  <p:pic>
                    <p:nvPicPr>
                      <p:cNvPr id="5122" name="Object 3">
                        <a:extLst>
                          <a:ext uri="{FF2B5EF4-FFF2-40B4-BE49-F238E27FC236}">
                            <a16:creationId xmlns:a16="http://schemas.microsoft.com/office/drawing/2014/main" id="{639EF887-59A4-4A8A-999B-E5F5963EAB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082" y="1283494"/>
                        <a:ext cx="623888" cy="407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Rectangle 4">
            <a:extLst>
              <a:ext uri="{FF2B5EF4-FFF2-40B4-BE49-F238E27FC236}">
                <a16:creationId xmlns:a16="http://schemas.microsoft.com/office/drawing/2014/main" id="{1E326645-79D1-423A-B6AA-AC62F205F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381" y="1385001"/>
            <a:ext cx="7023100" cy="411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Рабочий ток (</a:t>
            </a:r>
            <a:r>
              <a:rPr lang="ru-RU" altLang="ru-RU" b="1" i="1" dirty="0" err="1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altLang="ru-RU" sz="1400" b="1" dirty="0" err="1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ru-RU" altLang="ru-RU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Ток, потребляемый нагрузкой</a:t>
            </a:r>
          </a:p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расцепителя (</a:t>
            </a:r>
            <a:r>
              <a:rPr lang="ru-RU" altLang="ru-RU" b="1" i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ru-RU" sz="1400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ru-RU" altLang="ru-RU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Максимальное значение, долговременно</a:t>
            </a:r>
            <a:r>
              <a:rPr lang="en-US" alt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выдерживаемое тепловым расцепителем автоматического выключателя</a:t>
            </a:r>
          </a:p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Длительно допустимый ток (</a:t>
            </a:r>
            <a:r>
              <a:rPr lang="ru-RU" altLang="ru-RU" b="1" i="1" dirty="0" err="1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altLang="ru-RU" sz="1400" b="1" dirty="0" err="1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ru-RU" altLang="ru-RU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altLang="ru-RU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Максимальный ток, который электропроводка может долговременно пропускать без нарушения своего срока службы в условиях, установленных конструктором</a:t>
            </a:r>
          </a:p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 короткого замыкания (</a:t>
            </a:r>
            <a:r>
              <a:rPr lang="ru-RU" altLang="ru-RU" b="1" i="1" dirty="0" err="1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altLang="ru-RU" sz="1400" b="1" dirty="0" err="1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</a:t>
            </a:r>
            <a:r>
              <a:rPr lang="ru-RU" altLang="ru-RU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Ток, вызванный металлическим коротким замыканием с бесконечно малым полным сопротивлением между двумя точками с разным потенциалом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7324204E-C39E-4C9C-8619-7C8BE1B10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320" y="4983163"/>
            <a:ext cx="20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400" b="1" dirty="0" err="1">
                <a:solidFill>
                  <a:srgbClr val="333399"/>
                </a:solidFill>
              </a:rPr>
              <a:t>b</a:t>
            </a:r>
            <a:endParaRPr lang="ru-RU" altLang="ru-RU" sz="2000" b="1" dirty="0">
              <a:solidFill>
                <a:srgbClr val="333399"/>
              </a:solidFill>
            </a:endParaRP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257F9303-EC05-4785-9530-547600E35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782" y="1802105"/>
            <a:ext cx="20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I</a:t>
            </a:r>
            <a:r>
              <a:rPr lang="en-US" altLang="ru-RU" sz="1400" b="1" dirty="0">
                <a:solidFill>
                  <a:srgbClr val="333399"/>
                </a:solidFill>
              </a:rPr>
              <a:t>n</a:t>
            </a:r>
            <a:endParaRPr lang="ru-RU" altLang="ru-RU" sz="2000" b="1" dirty="0">
              <a:solidFill>
                <a:srgbClr val="333399"/>
              </a:solidFill>
            </a:endParaRP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C7535D0E-044C-496E-8E2F-7EFBB19A7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306" y="3171031"/>
            <a:ext cx="18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400" b="1" dirty="0" err="1">
                <a:solidFill>
                  <a:srgbClr val="333399"/>
                </a:solidFill>
              </a:rPr>
              <a:t>z</a:t>
            </a:r>
            <a:endParaRPr lang="ru-RU" altLang="ru-RU" sz="2000" b="1" dirty="0">
              <a:solidFill>
                <a:srgbClr val="333399"/>
              </a:solidFill>
            </a:endParaRP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74115EBA-1F09-443F-A4CE-9FD81D0BF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377" y="4387557"/>
            <a:ext cx="29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400" b="1" dirty="0" err="1">
                <a:solidFill>
                  <a:srgbClr val="333399"/>
                </a:solidFill>
              </a:rPr>
              <a:t>сс</a:t>
            </a:r>
            <a:endParaRPr lang="ru-RU" altLang="ru-RU" sz="2000" b="1" dirty="0">
              <a:solidFill>
                <a:srgbClr val="333399"/>
              </a:solidFill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B535C216-BFDE-471F-B043-040F79C781BC}"/>
              </a:ext>
            </a:extLst>
          </p:cNvPr>
          <p:cNvGrpSpPr>
            <a:grpSpLocks/>
          </p:cNvGrpSpPr>
          <p:nvPr/>
        </p:nvGrpSpPr>
        <p:grpSpPr bwMode="auto">
          <a:xfrm>
            <a:off x="7412052" y="5293712"/>
            <a:ext cx="4409305" cy="1494631"/>
            <a:chOff x="1700" y="3123"/>
            <a:chExt cx="2936" cy="975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130" name="Rectangle 10">
              <a:extLst>
                <a:ext uri="{FF2B5EF4-FFF2-40B4-BE49-F238E27FC236}">
                  <a16:creationId xmlns:a16="http://schemas.microsoft.com/office/drawing/2014/main" id="{AA92DE4F-98F6-41C5-98A8-15886255B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3123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5131" name="Freeform 11">
              <a:extLst>
                <a:ext uri="{FF2B5EF4-FFF2-40B4-BE49-F238E27FC236}">
                  <a16:creationId xmlns:a16="http://schemas.microsoft.com/office/drawing/2014/main" id="{D5C7D8B8-0762-4B71-BAFA-57D15E17D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2" y="3226"/>
              <a:ext cx="2800" cy="499"/>
            </a:xfrm>
            <a:custGeom>
              <a:avLst/>
              <a:gdLst>
                <a:gd name="T0" fmla="*/ 0 w 2800"/>
                <a:gd name="T1" fmla="*/ 0 h 499"/>
                <a:gd name="T2" fmla="*/ 0 w 2800"/>
                <a:gd name="T3" fmla="*/ 499 h 499"/>
                <a:gd name="T4" fmla="*/ 2800 w 2800"/>
                <a:gd name="T5" fmla="*/ 499 h 499"/>
                <a:gd name="T6" fmla="*/ 0 60000 65536"/>
                <a:gd name="T7" fmla="*/ 0 60000 65536"/>
                <a:gd name="T8" fmla="*/ 0 60000 65536"/>
                <a:gd name="T9" fmla="*/ 0 w 2800"/>
                <a:gd name="T10" fmla="*/ 0 h 499"/>
                <a:gd name="T11" fmla="*/ 2800 w 2800"/>
                <a:gd name="T12" fmla="*/ 499 h 4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0" h="499">
                  <a:moveTo>
                    <a:pt x="0" y="0"/>
                  </a:moveTo>
                  <a:lnTo>
                    <a:pt x="0" y="499"/>
                  </a:lnTo>
                  <a:lnTo>
                    <a:pt x="2800" y="499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5132" name="Line 12">
              <a:extLst>
                <a:ext uri="{FF2B5EF4-FFF2-40B4-BE49-F238E27FC236}">
                  <a16:creationId xmlns:a16="http://schemas.microsoft.com/office/drawing/2014/main" id="{4666A37B-0D80-4341-9AB3-CC46F71BA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9" y="3678"/>
              <a:ext cx="1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3" name="Line 13">
              <a:extLst>
                <a:ext uri="{FF2B5EF4-FFF2-40B4-BE49-F238E27FC236}">
                  <a16:creationId xmlns:a16="http://schemas.microsoft.com/office/drawing/2014/main" id="{9B9FE431-CBFA-474D-9CCC-D8E545E5AF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2" y="3678"/>
              <a:ext cx="1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4" name="Line 14">
              <a:extLst>
                <a:ext uri="{FF2B5EF4-FFF2-40B4-BE49-F238E27FC236}">
                  <a16:creationId xmlns:a16="http://schemas.microsoft.com/office/drawing/2014/main" id="{22756357-F20A-47E3-89EB-EE027A211B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3" y="3678"/>
              <a:ext cx="1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5" name="Line 15">
              <a:extLst>
                <a:ext uri="{FF2B5EF4-FFF2-40B4-BE49-F238E27FC236}">
                  <a16:creationId xmlns:a16="http://schemas.microsoft.com/office/drawing/2014/main" id="{E587E99D-EC51-47DF-98C4-E8D056150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1" y="3678"/>
              <a:ext cx="1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6" name="Rectangle 16">
              <a:extLst>
                <a:ext uri="{FF2B5EF4-FFF2-40B4-BE49-F238E27FC236}">
                  <a16:creationId xmlns:a16="http://schemas.microsoft.com/office/drawing/2014/main" id="{A94663A2-914E-4593-81B0-7F40A3039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3773"/>
              <a:ext cx="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>
                  <a:solidFill>
                    <a:srgbClr val="000000"/>
                  </a:solidFill>
                </a:rPr>
                <a:t>i</a:t>
              </a:r>
            </a:p>
          </p:txBody>
        </p:sp>
        <p:sp>
          <p:nvSpPr>
            <p:cNvPr id="5137" name="Rectangle 17">
              <a:extLst>
                <a:ext uri="{FF2B5EF4-FFF2-40B4-BE49-F238E27FC236}">
                  <a16:creationId xmlns:a16="http://schemas.microsoft.com/office/drawing/2014/main" id="{D8526E7B-F3D6-4478-9AC0-3CD7A30E9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3765"/>
              <a:ext cx="17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ru-RU" altLang="ru-RU" b="1">
                  <a:solidFill>
                    <a:srgbClr val="333399"/>
                  </a:solidFill>
                </a:rPr>
                <a:t>b</a:t>
              </a:r>
              <a:endParaRPr lang="ru-RU" altLang="ru-RU" sz="2800" b="1">
                <a:solidFill>
                  <a:srgbClr val="333399"/>
                </a:solidFill>
              </a:endParaRPr>
            </a:p>
          </p:txBody>
        </p:sp>
        <p:sp>
          <p:nvSpPr>
            <p:cNvPr id="5138" name="Freeform 18">
              <a:extLst>
                <a:ext uri="{FF2B5EF4-FFF2-40B4-BE49-F238E27FC236}">
                  <a16:creationId xmlns:a16="http://schemas.microsoft.com/office/drawing/2014/main" id="{C957FCE5-D889-42B6-9371-C7E49BDAD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" y="3155"/>
              <a:ext cx="56" cy="95"/>
            </a:xfrm>
            <a:custGeom>
              <a:avLst/>
              <a:gdLst>
                <a:gd name="T0" fmla="*/ 24 w 56"/>
                <a:gd name="T1" fmla="*/ 0 h 95"/>
                <a:gd name="T2" fmla="*/ 0 w 56"/>
                <a:gd name="T3" fmla="*/ 95 h 95"/>
                <a:gd name="T4" fmla="*/ 24 w 56"/>
                <a:gd name="T5" fmla="*/ 87 h 95"/>
                <a:gd name="T6" fmla="*/ 56 w 56"/>
                <a:gd name="T7" fmla="*/ 95 h 95"/>
                <a:gd name="T8" fmla="*/ 24 w 56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95"/>
                <a:gd name="T17" fmla="*/ 56 w 56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95">
                  <a:moveTo>
                    <a:pt x="24" y="0"/>
                  </a:moveTo>
                  <a:lnTo>
                    <a:pt x="0" y="95"/>
                  </a:lnTo>
                  <a:lnTo>
                    <a:pt x="24" y="87"/>
                  </a:lnTo>
                  <a:lnTo>
                    <a:pt x="56" y="9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5139" name="Freeform 19">
              <a:extLst>
                <a:ext uri="{FF2B5EF4-FFF2-40B4-BE49-F238E27FC236}">
                  <a16:creationId xmlns:a16="http://schemas.microsoft.com/office/drawing/2014/main" id="{6CBD04F7-AEFB-44B5-944B-6CC24C13F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" y="3701"/>
              <a:ext cx="104" cy="56"/>
            </a:xfrm>
            <a:custGeom>
              <a:avLst/>
              <a:gdLst>
                <a:gd name="T0" fmla="*/ 104 w 104"/>
                <a:gd name="T1" fmla="*/ 24 h 56"/>
                <a:gd name="T2" fmla="*/ 0 w 104"/>
                <a:gd name="T3" fmla="*/ 56 h 56"/>
                <a:gd name="T4" fmla="*/ 8 w 104"/>
                <a:gd name="T5" fmla="*/ 24 h 56"/>
                <a:gd name="T6" fmla="*/ 0 w 104"/>
                <a:gd name="T7" fmla="*/ 0 h 56"/>
                <a:gd name="T8" fmla="*/ 104 w 104"/>
                <a:gd name="T9" fmla="*/ 24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56"/>
                <a:gd name="T17" fmla="*/ 104 w 10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56">
                  <a:moveTo>
                    <a:pt x="104" y="24"/>
                  </a:moveTo>
                  <a:lnTo>
                    <a:pt x="0" y="56"/>
                  </a:lnTo>
                  <a:lnTo>
                    <a:pt x="8" y="24"/>
                  </a:lnTo>
                  <a:lnTo>
                    <a:pt x="0" y="0"/>
                  </a:lnTo>
                  <a:lnTo>
                    <a:pt x="104" y="24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5140" name="Rectangle 20">
              <a:extLst>
                <a:ext uri="{FF2B5EF4-FFF2-40B4-BE49-F238E27FC236}">
                  <a16:creationId xmlns:a16="http://schemas.microsoft.com/office/drawing/2014/main" id="{87DEB2F1-BE65-43AD-9901-124AA29DA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3771"/>
              <a:ext cx="17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altLang="ru-RU" b="1">
                  <a:solidFill>
                    <a:srgbClr val="333399"/>
                  </a:solidFill>
                </a:rPr>
                <a:t>n</a:t>
              </a:r>
              <a:endParaRPr lang="ru-RU" altLang="ru-RU" sz="2800" b="1">
                <a:solidFill>
                  <a:srgbClr val="333399"/>
                </a:solidFill>
              </a:endParaRPr>
            </a:p>
          </p:txBody>
        </p:sp>
        <p:sp>
          <p:nvSpPr>
            <p:cNvPr id="5141" name="Rectangle 21">
              <a:extLst>
                <a:ext uri="{FF2B5EF4-FFF2-40B4-BE49-F238E27FC236}">
                  <a16:creationId xmlns:a16="http://schemas.microsoft.com/office/drawing/2014/main" id="{F1656CB1-659F-49F8-B2D3-386EFC8D6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" y="3771"/>
              <a:ext cx="15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ru-RU" altLang="ru-RU" b="1">
                  <a:solidFill>
                    <a:srgbClr val="333399"/>
                  </a:solidFill>
                </a:rPr>
                <a:t>z</a:t>
              </a:r>
              <a:endParaRPr lang="ru-RU" altLang="ru-RU" sz="2800" b="1">
                <a:solidFill>
                  <a:srgbClr val="333399"/>
                </a:solidFill>
              </a:endParaRPr>
            </a:p>
          </p:txBody>
        </p:sp>
        <p:sp>
          <p:nvSpPr>
            <p:cNvPr id="5142" name="Rectangle 22">
              <a:extLst>
                <a:ext uri="{FF2B5EF4-FFF2-40B4-BE49-F238E27FC236}">
                  <a16:creationId xmlns:a16="http://schemas.microsoft.com/office/drawing/2014/main" id="{D05FD093-A570-4097-884B-BCEE40273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" y="3291"/>
              <a:ext cx="96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i="1">
                  <a:solidFill>
                    <a:srgbClr val="000000"/>
                  </a:solidFill>
                </a:rPr>
                <a:t>зона нормальной работы</a:t>
              </a:r>
              <a:endParaRPr lang="ru-RU" altLang="ru-RU" sz="1400">
                <a:solidFill>
                  <a:srgbClr val="000000"/>
                </a:solidFill>
              </a:endParaRPr>
            </a:p>
          </p:txBody>
        </p:sp>
        <p:sp>
          <p:nvSpPr>
            <p:cNvPr id="5143" name="Rectangle 23">
              <a:extLst>
                <a:ext uri="{FF2B5EF4-FFF2-40B4-BE49-F238E27FC236}">
                  <a16:creationId xmlns:a16="http://schemas.microsoft.com/office/drawing/2014/main" id="{3F39CB01-1A81-4FCF-AEA1-DE1636DE5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" y="3291"/>
              <a:ext cx="121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i="1">
                  <a:solidFill>
                    <a:srgbClr val="000000"/>
                  </a:solidFill>
                </a:rPr>
                <a:t>сверхтоки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i="1">
                  <a:solidFill>
                    <a:srgbClr val="000000"/>
                  </a:solidFill>
                </a:rPr>
                <a:t>(перегрузка и КЗ)</a:t>
              </a:r>
              <a:endParaRPr lang="ru-RU" altLang="ru-RU" sz="1400">
                <a:solidFill>
                  <a:srgbClr val="000000"/>
                </a:solidFill>
              </a:endParaRPr>
            </a:p>
          </p:txBody>
        </p:sp>
        <p:sp>
          <p:nvSpPr>
            <p:cNvPr id="5144" name="Line 24">
              <a:extLst>
                <a:ext uri="{FF2B5EF4-FFF2-40B4-BE49-F238E27FC236}">
                  <a16:creationId xmlns:a16="http://schemas.microsoft.com/office/drawing/2014/main" id="{21F2E790-F07F-4031-8C59-57AD62501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6" y="3195"/>
              <a:ext cx="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45" name="Rectangle 25">
              <a:extLst>
                <a:ext uri="{FF2B5EF4-FFF2-40B4-BE49-F238E27FC236}">
                  <a16:creationId xmlns:a16="http://schemas.microsoft.com/office/drawing/2014/main" id="{BAEB2F45-E691-4BD1-A7FD-29C15D7B1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0" y="3771"/>
              <a:ext cx="247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ru-RU" altLang="ru-RU" b="1">
                  <a:solidFill>
                    <a:srgbClr val="333399"/>
                  </a:solidFill>
                </a:rPr>
                <a:t>сс</a:t>
              </a:r>
              <a:endParaRPr lang="ru-RU" altLang="ru-RU" sz="2800" b="1">
                <a:solidFill>
                  <a:srgbClr val="333399"/>
                </a:solidFill>
              </a:endParaRPr>
            </a:p>
          </p:txBody>
        </p:sp>
        <p:sp>
          <p:nvSpPr>
            <p:cNvPr id="5146" name="Text Box 26">
              <a:extLst>
                <a:ext uri="{FF2B5EF4-FFF2-40B4-BE49-F238E27FC236}">
                  <a16:creationId xmlns:a16="http://schemas.microsoft.com/office/drawing/2014/main" id="{81C5A2BB-47BF-4957-B0DA-4A63F2432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4" y="3733"/>
              <a:ext cx="22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ru-RU" sz="3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&lt;</a:t>
              </a:r>
              <a:endPara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47" name="Text Box 27">
              <a:extLst>
                <a:ext uri="{FF2B5EF4-FFF2-40B4-BE49-F238E27FC236}">
                  <a16:creationId xmlns:a16="http://schemas.microsoft.com/office/drawing/2014/main" id="{642FD17A-3360-41A0-9E47-20F427FA6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6" y="3733"/>
              <a:ext cx="22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ru-RU" sz="3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&lt;</a:t>
              </a:r>
              <a:endParaRPr lang="ru-RU" altLang="ru-RU" sz="32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08F42AF8-5F53-4483-80D7-7EE1980D1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0099" y="238126"/>
            <a:ext cx="8512083" cy="1171575"/>
          </a:xfrm>
          <a:noFill/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eaLnBrk="1" hangingPunct="1">
              <a:buNone/>
            </a:pPr>
            <a:r>
              <a:rPr lang="ru-RU" altLang="zh-CN" sz="2400" dirty="0">
                <a:ln/>
                <a:solidFill>
                  <a:schemeClr val="accent3"/>
                </a:solidFill>
                <a:effectLst/>
                <a:latin typeface="Tahoma" panose="020B0604030504040204" pitchFamily="34" charset="0"/>
              </a:rPr>
              <a:t>Согласование автоматического выключателя и длины защищаемого кабеля при минимальном токе короткого замыкания </a:t>
            </a:r>
            <a:endParaRPr lang="ru-RU" altLang="ru-RU" sz="2400" dirty="0">
              <a:ln/>
              <a:solidFill>
                <a:schemeClr val="accent3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9B8AD8C-86C3-4F26-AB91-E267B4EC9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1157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8240687A-863B-4A8F-AE6C-E4B4D3EB7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4" y="1689101"/>
            <a:ext cx="7189787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000000"/>
                </a:solidFill>
              </a:rPr>
              <a:t>Дано</a:t>
            </a:r>
            <a:r>
              <a:rPr lang="ru-RU" altLang="ru-RU" sz="2400" dirty="0">
                <a:solidFill>
                  <a:srgbClr val="000000"/>
                </a:solidFill>
              </a:rPr>
              <a:t>:  трехфазный потребитель питается по линии</a:t>
            </a:r>
            <a:r>
              <a:rPr lang="en-US" altLang="ru-RU" sz="2400" dirty="0">
                <a:solidFill>
                  <a:srgbClr val="000000"/>
                </a:solidFill>
              </a:rPr>
              <a:t> </a:t>
            </a:r>
            <a:r>
              <a:rPr lang="ru-RU" altLang="ru-RU" sz="2400" dirty="0">
                <a:solidFill>
                  <a:srgbClr val="000000"/>
                </a:solidFill>
              </a:rPr>
              <a:t>с номинальным напряжением </a:t>
            </a:r>
            <a:r>
              <a:rPr lang="en-US" altLang="ru-RU" sz="2400" i="1" dirty="0">
                <a:solidFill>
                  <a:srgbClr val="000000"/>
                </a:solidFill>
              </a:rPr>
              <a:t>U</a:t>
            </a:r>
            <a:r>
              <a:rPr lang="en-US" altLang="ru-RU" sz="2400" baseline="-25000" dirty="0">
                <a:solidFill>
                  <a:srgbClr val="000000"/>
                </a:solidFill>
              </a:rPr>
              <a:t>n</a:t>
            </a:r>
            <a:r>
              <a:rPr lang="en-US" altLang="ru-RU" sz="2400" dirty="0">
                <a:solidFill>
                  <a:srgbClr val="000000"/>
                </a:solidFill>
              </a:rPr>
              <a:t> = 0.4 </a:t>
            </a:r>
            <a:r>
              <a:rPr lang="ru-RU" altLang="ru-RU" sz="2400" dirty="0" err="1">
                <a:solidFill>
                  <a:srgbClr val="000000"/>
                </a:solidFill>
              </a:rPr>
              <a:t>кВ</a:t>
            </a:r>
            <a:r>
              <a:rPr lang="ru-RU" altLang="ru-RU" sz="2400" dirty="0">
                <a:solidFill>
                  <a:srgbClr val="000000"/>
                </a:solidFill>
              </a:rPr>
              <a:t>, выполненной четырьмя одножильными медными проводами сечением </a:t>
            </a:r>
            <a:r>
              <a:rPr lang="en-US" altLang="ru-RU" sz="2400" i="1" dirty="0">
                <a:solidFill>
                  <a:srgbClr val="000000"/>
                </a:solidFill>
              </a:rPr>
              <a:t>S</a:t>
            </a:r>
            <a:r>
              <a:rPr lang="en-US" altLang="ru-RU" sz="2400" dirty="0">
                <a:solidFill>
                  <a:srgbClr val="000000"/>
                </a:solidFill>
              </a:rPr>
              <a:t> </a:t>
            </a:r>
            <a:r>
              <a:rPr lang="ru-RU" altLang="ru-RU" sz="2400" dirty="0">
                <a:solidFill>
                  <a:srgbClr val="000000"/>
                </a:solidFill>
              </a:rPr>
              <a:t>=10 мм</a:t>
            </a:r>
            <a:r>
              <a:rPr lang="ru-RU" altLang="ru-RU" sz="2400" baseline="30000" dirty="0">
                <a:solidFill>
                  <a:srgbClr val="000000"/>
                </a:solidFill>
              </a:rPr>
              <a:t>2</a:t>
            </a:r>
            <a:r>
              <a:rPr lang="en-US" altLang="ru-RU" sz="2400" dirty="0">
                <a:solidFill>
                  <a:srgbClr val="000000"/>
                </a:solidFill>
              </a:rPr>
              <a:t> </a:t>
            </a:r>
            <a:r>
              <a:rPr lang="ru-RU" altLang="ru-RU" sz="2400" dirty="0">
                <a:solidFill>
                  <a:srgbClr val="000000"/>
                </a:solidFill>
              </a:rPr>
              <a:t>с поливинилхлоридной изоляцией. </a:t>
            </a:r>
            <a:endParaRPr lang="en-US" altLang="ru-RU" sz="2400" dirty="0">
              <a:solidFill>
                <a:srgbClr val="000000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</a:rPr>
              <a:t>Линия защищена установленным в ее начале автоматическим малогабаритным выключателем</a:t>
            </a:r>
            <a:r>
              <a:rPr lang="en-US" altLang="ru-RU" sz="2400" dirty="0">
                <a:solidFill>
                  <a:srgbClr val="000000"/>
                </a:solidFill>
              </a:rPr>
              <a:t> </a:t>
            </a:r>
            <a:r>
              <a:rPr lang="en-US" altLang="ru-RU" sz="2400" i="1" dirty="0">
                <a:solidFill>
                  <a:srgbClr val="000000"/>
                </a:solidFill>
              </a:rPr>
              <a:t>QF</a:t>
            </a:r>
            <a:r>
              <a:rPr lang="ru-RU" altLang="ru-RU" sz="2400" dirty="0">
                <a:solidFill>
                  <a:srgbClr val="000000"/>
                </a:solidFill>
              </a:rPr>
              <a:t>. </a:t>
            </a:r>
          </a:p>
        </p:txBody>
      </p:sp>
      <p:grpSp>
        <p:nvGrpSpPr>
          <p:cNvPr id="6150" name="Group 5">
            <a:extLst>
              <a:ext uri="{FF2B5EF4-FFF2-40B4-BE49-F238E27FC236}">
                <a16:creationId xmlns:a16="http://schemas.microsoft.com/office/drawing/2014/main" id="{11120CF0-496D-409B-9B0C-AA8E7FE041D2}"/>
              </a:ext>
            </a:extLst>
          </p:cNvPr>
          <p:cNvGrpSpPr>
            <a:grpSpLocks/>
          </p:cNvGrpSpPr>
          <p:nvPr/>
        </p:nvGrpSpPr>
        <p:grpSpPr bwMode="auto">
          <a:xfrm>
            <a:off x="1631950" y="1809750"/>
            <a:ext cx="1233488" cy="4114800"/>
            <a:chOff x="68" y="1140"/>
            <a:chExt cx="777" cy="2592"/>
          </a:xfrm>
        </p:grpSpPr>
        <p:sp>
          <p:nvSpPr>
            <p:cNvPr id="6152" name="Rectangle 6">
              <a:extLst>
                <a:ext uri="{FF2B5EF4-FFF2-40B4-BE49-F238E27FC236}">
                  <a16:creationId xmlns:a16="http://schemas.microsoft.com/office/drawing/2014/main" id="{193490D3-266F-4F9B-8054-AEAA9015E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" y="3492"/>
              <a:ext cx="13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ru-RU" altLang="ru-RU" sz="1400" b="1">
                  <a:solidFill>
                    <a:srgbClr val="333399"/>
                  </a:solidFill>
                </a:rPr>
                <a:t>b</a:t>
              </a:r>
              <a:endParaRPr lang="ru-RU" altLang="ru-RU" sz="2000" b="1">
                <a:solidFill>
                  <a:srgbClr val="333399"/>
                </a:solidFill>
              </a:endParaRPr>
            </a:p>
          </p:txBody>
        </p:sp>
        <p:sp>
          <p:nvSpPr>
            <p:cNvPr id="6153" name="Rectangle 7">
              <a:extLst>
                <a:ext uri="{FF2B5EF4-FFF2-40B4-BE49-F238E27FC236}">
                  <a16:creationId xmlns:a16="http://schemas.microsoft.com/office/drawing/2014/main" id="{6773E713-9F67-4F84-A511-80ECF0556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" y="1510"/>
              <a:ext cx="13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altLang="ru-RU" sz="1400" b="1">
                  <a:solidFill>
                    <a:srgbClr val="333399"/>
                  </a:solidFill>
                </a:rPr>
                <a:t>n</a:t>
              </a:r>
              <a:endParaRPr lang="ru-RU" altLang="ru-RU" sz="2000" b="1">
                <a:solidFill>
                  <a:srgbClr val="333399"/>
                </a:solidFill>
              </a:endParaRPr>
            </a:p>
          </p:txBody>
        </p:sp>
        <p:sp>
          <p:nvSpPr>
            <p:cNvPr id="6154" name="Rectangle 8">
              <a:extLst>
                <a:ext uri="{FF2B5EF4-FFF2-40B4-BE49-F238E27FC236}">
                  <a16:creationId xmlns:a16="http://schemas.microsoft.com/office/drawing/2014/main" id="{EDDDD2CD-538F-4169-9508-133FBA649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" y="2417"/>
              <a:ext cx="1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ru-RU" altLang="ru-RU" sz="1400" b="1">
                  <a:solidFill>
                    <a:srgbClr val="333399"/>
                  </a:solidFill>
                </a:rPr>
                <a:t>z</a:t>
              </a:r>
              <a:endParaRPr lang="ru-RU" altLang="ru-RU" sz="2000" b="1">
                <a:solidFill>
                  <a:srgbClr val="333399"/>
                </a:solidFill>
              </a:endParaRPr>
            </a:p>
          </p:txBody>
        </p:sp>
        <p:sp>
          <p:nvSpPr>
            <p:cNvPr id="6155" name="Rectangle 9">
              <a:extLst>
                <a:ext uri="{FF2B5EF4-FFF2-40B4-BE49-F238E27FC236}">
                  <a16:creationId xmlns:a16="http://schemas.microsoft.com/office/drawing/2014/main" id="{54BC40FF-0B87-4B42-BD07-25A0F4948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" y="3156"/>
              <a:ext cx="18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ru-RU" altLang="ru-RU" sz="1400" b="1">
                  <a:solidFill>
                    <a:srgbClr val="333399"/>
                  </a:solidFill>
                </a:rPr>
                <a:t>сс</a:t>
              </a:r>
              <a:endParaRPr lang="ru-RU" altLang="ru-RU" sz="2000" b="1">
                <a:solidFill>
                  <a:srgbClr val="333399"/>
                </a:solidFill>
              </a:endParaRPr>
            </a:p>
          </p:txBody>
        </p:sp>
        <p:sp>
          <p:nvSpPr>
            <p:cNvPr id="6156" name="Rectangle 10">
              <a:extLst>
                <a:ext uri="{FF2B5EF4-FFF2-40B4-BE49-F238E27FC236}">
                  <a16:creationId xmlns:a16="http://schemas.microsoft.com/office/drawing/2014/main" id="{BB7F050A-8A8F-444E-8FAB-34369545A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1204"/>
              <a:ext cx="2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0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QF</a:t>
              </a:r>
              <a:endParaRPr lang="ru-RU" altLang="ru-RU" sz="2000" b="1">
                <a:solidFill>
                  <a:srgbClr val="333399"/>
                </a:solidFill>
              </a:endParaRPr>
            </a:p>
          </p:txBody>
        </p:sp>
        <p:grpSp>
          <p:nvGrpSpPr>
            <p:cNvPr id="6157" name="Group 11">
              <a:extLst>
                <a:ext uri="{FF2B5EF4-FFF2-40B4-BE49-F238E27FC236}">
                  <a16:creationId xmlns:a16="http://schemas.microsoft.com/office/drawing/2014/main" id="{527F1EEB-4A10-4B41-9A0A-9D67EC61CD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" y="1140"/>
              <a:ext cx="393" cy="2592"/>
              <a:chOff x="323" y="1140"/>
              <a:chExt cx="393" cy="2592"/>
            </a:xfrm>
          </p:grpSpPr>
          <p:graphicFrame>
            <p:nvGraphicFramePr>
              <p:cNvPr id="6146" name="Object 12">
                <a:extLst>
                  <a:ext uri="{FF2B5EF4-FFF2-40B4-BE49-F238E27FC236}">
                    <a16:creationId xmlns:a16="http://schemas.microsoft.com/office/drawing/2014/main" id="{1D3D5C2C-3352-41BE-9EBA-2C9E7EFCCB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3" y="1140"/>
              <a:ext cx="393" cy="25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2" name="Visio" r:id="rId3" imgW="427858" imgH="2816515" progId="Visio.Drawing.6">
                      <p:embed/>
                    </p:oleObj>
                  </mc:Choice>
                  <mc:Fallback>
                    <p:oleObj name="Visio" r:id="rId3" imgW="427858" imgH="2816515" progId="Visio.Drawing.6">
                      <p:embed/>
                      <p:pic>
                        <p:nvPicPr>
                          <p:cNvPr id="6146" name="Object 12">
                            <a:extLst>
                              <a:ext uri="{FF2B5EF4-FFF2-40B4-BE49-F238E27FC236}">
                                <a16:creationId xmlns:a16="http://schemas.microsoft.com/office/drawing/2014/main" id="{1D3D5C2C-3352-41BE-9EBA-2C9E7EFCCBE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" y="1140"/>
                            <a:ext cx="393" cy="25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58" name="Line 13">
                <a:extLst>
                  <a:ext uri="{FF2B5EF4-FFF2-40B4-BE49-F238E27FC236}">
                    <a16:creationId xmlns:a16="http://schemas.microsoft.com/office/drawing/2014/main" id="{DC5352DA-E9B9-4A4D-971A-B22A8C376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" y="1164"/>
                <a:ext cx="114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59" name="Line 14">
                <a:extLst>
                  <a:ext uri="{FF2B5EF4-FFF2-40B4-BE49-F238E27FC236}">
                    <a16:creationId xmlns:a16="http://schemas.microsoft.com/office/drawing/2014/main" id="{2F65DC5E-5650-4804-A533-B5B939B323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" y="1194"/>
                <a:ext cx="114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60" name="Line 15">
                <a:extLst>
                  <a:ext uri="{FF2B5EF4-FFF2-40B4-BE49-F238E27FC236}">
                    <a16:creationId xmlns:a16="http://schemas.microsoft.com/office/drawing/2014/main" id="{BDF28F58-E207-4098-9002-9218D20360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" y="1218"/>
                <a:ext cx="114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0736" name="Rectangle 16">
            <a:extLst>
              <a:ext uri="{FF2B5EF4-FFF2-40B4-BE49-F238E27FC236}">
                <a16:creationId xmlns:a16="http://schemas.microsoft.com/office/drawing/2014/main" id="{ACF89F6A-5AB3-448C-9103-B5F303E4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635" y="5248185"/>
            <a:ext cx="7189787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000000"/>
                </a:solidFill>
              </a:rPr>
              <a:t>Найти</a:t>
            </a:r>
            <a:r>
              <a:rPr lang="en-US" altLang="ru-RU" sz="2400" dirty="0">
                <a:solidFill>
                  <a:srgbClr val="000000"/>
                </a:solidFill>
              </a:rPr>
              <a:t>: </a:t>
            </a:r>
            <a:r>
              <a:rPr lang="ru-RU" altLang="ru-RU" sz="2400" dirty="0">
                <a:solidFill>
                  <a:srgbClr val="000000"/>
                </a:solidFill>
              </a:rPr>
              <a:t>максимальное удаление потребителя от выключателя, при котором  еще соблюдается условие защиты линии.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>
            <a:extLst>
              <a:ext uri="{FF2B5EF4-FFF2-40B4-BE49-F238E27FC236}">
                <a16:creationId xmlns:a16="http://schemas.microsoft.com/office/drawing/2014/main" id="{3D3D2DA6-3249-4F9A-9018-09AD42A81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0100" y="238126"/>
            <a:ext cx="8229600" cy="1171575"/>
          </a:xfrm>
          <a:noFill/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eaLnBrk="1" hangingPunct="1">
              <a:buNone/>
            </a:pPr>
            <a:r>
              <a:rPr lang="ru-RU" altLang="zh-CN" sz="2400" dirty="0">
                <a:ln/>
                <a:solidFill>
                  <a:schemeClr val="accent3"/>
                </a:solidFill>
                <a:effectLst/>
                <a:latin typeface="Tahoma" panose="020B0604030504040204" pitchFamily="34" charset="0"/>
              </a:rPr>
              <a:t>Согласование автоматического выключателя и длины защищаемого кабеля при минимальном токе короткого замыкания </a:t>
            </a:r>
            <a:endParaRPr lang="ru-RU" altLang="ru-RU" sz="2400" dirty="0">
              <a:ln/>
              <a:solidFill>
                <a:schemeClr val="accent3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815ED9E9-40E9-49C5-8C0B-52B788BA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850" y="1835151"/>
            <a:ext cx="6534150" cy="701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</a:rPr>
              <a:t>Из ПУЭ (табл. 1.3.4) для кабеля сечением </a:t>
            </a:r>
            <a:r>
              <a:rPr lang="en-US" altLang="ru-RU" sz="2000" i="1" dirty="0">
                <a:solidFill>
                  <a:srgbClr val="000000"/>
                </a:solidFill>
              </a:rPr>
              <a:t>S</a:t>
            </a:r>
            <a:r>
              <a:rPr lang="en-US" altLang="ru-RU" sz="2000" dirty="0">
                <a:solidFill>
                  <a:srgbClr val="000000"/>
                </a:solidFill>
              </a:rPr>
              <a:t>=10 </a:t>
            </a:r>
            <a:r>
              <a:rPr lang="ru-RU" altLang="ru-RU" sz="2000" dirty="0">
                <a:solidFill>
                  <a:srgbClr val="000000"/>
                </a:solidFill>
              </a:rPr>
              <a:t>мм</a:t>
            </a:r>
            <a:r>
              <a:rPr lang="ru-RU" altLang="ru-RU" sz="2000" baseline="30000" dirty="0">
                <a:solidFill>
                  <a:srgbClr val="000000"/>
                </a:solidFill>
              </a:rPr>
              <a:t>2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</a:rPr>
              <a:t>длительно допустимый ток линии </a:t>
            </a:r>
            <a:r>
              <a:rPr lang="ru-RU" altLang="ru-RU" sz="2000" b="1" i="1" dirty="0">
                <a:solidFill>
                  <a:srgbClr val="000000"/>
                </a:solidFill>
              </a:rPr>
              <a:t> </a:t>
            </a:r>
            <a:r>
              <a:rPr lang="en-US" alt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ru-RU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</a:t>
            </a:r>
            <a:r>
              <a:rPr lang="ru-RU" altLang="ru-RU" sz="2000" dirty="0">
                <a:solidFill>
                  <a:srgbClr val="000000"/>
                </a:solidFill>
              </a:rPr>
              <a:t> = 50 А </a:t>
            </a:r>
          </a:p>
        </p:txBody>
      </p:sp>
      <p:grpSp>
        <p:nvGrpSpPr>
          <p:cNvPr id="7173" name="Group 4">
            <a:extLst>
              <a:ext uri="{FF2B5EF4-FFF2-40B4-BE49-F238E27FC236}">
                <a16:creationId xmlns:a16="http://schemas.microsoft.com/office/drawing/2014/main" id="{28174004-D544-4B0D-8A03-F97C7D833816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809750"/>
            <a:ext cx="1233488" cy="4114800"/>
            <a:chOff x="68" y="1140"/>
            <a:chExt cx="777" cy="2592"/>
          </a:xfrm>
        </p:grpSpPr>
        <p:sp>
          <p:nvSpPr>
            <p:cNvPr id="7176" name="Rectangle 5">
              <a:extLst>
                <a:ext uri="{FF2B5EF4-FFF2-40B4-BE49-F238E27FC236}">
                  <a16:creationId xmlns:a16="http://schemas.microsoft.com/office/drawing/2014/main" id="{8DBF373E-9FB8-4A36-8367-C8FB58FA1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" y="3492"/>
              <a:ext cx="13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ru-RU" altLang="ru-RU" sz="1400" b="1">
                  <a:solidFill>
                    <a:srgbClr val="333399"/>
                  </a:solidFill>
                </a:rPr>
                <a:t>b</a:t>
              </a:r>
              <a:endParaRPr lang="ru-RU" altLang="ru-RU" sz="2000" b="1">
                <a:solidFill>
                  <a:srgbClr val="333399"/>
                </a:solidFill>
              </a:endParaRPr>
            </a:p>
          </p:txBody>
        </p:sp>
        <p:sp>
          <p:nvSpPr>
            <p:cNvPr id="7177" name="Rectangle 6">
              <a:extLst>
                <a:ext uri="{FF2B5EF4-FFF2-40B4-BE49-F238E27FC236}">
                  <a16:creationId xmlns:a16="http://schemas.microsoft.com/office/drawing/2014/main" id="{279ED865-6F5C-46D1-8683-13B5AC33B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" y="1510"/>
              <a:ext cx="13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altLang="ru-RU" sz="1400" b="1">
                  <a:solidFill>
                    <a:srgbClr val="333399"/>
                  </a:solidFill>
                </a:rPr>
                <a:t>n</a:t>
              </a:r>
              <a:endParaRPr lang="ru-RU" altLang="ru-RU" sz="2000" b="1">
                <a:solidFill>
                  <a:srgbClr val="333399"/>
                </a:solidFill>
              </a:endParaRPr>
            </a:p>
          </p:txBody>
        </p:sp>
        <p:sp>
          <p:nvSpPr>
            <p:cNvPr id="7178" name="Rectangle 7">
              <a:extLst>
                <a:ext uri="{FF2B5EF4-FFF2-40B4-BE49-F238E27FC236}">
                  <a16:creationId xmlns:a16="http://schemas.microsoft.com/office/drawing/2014/main" id="{C085819E-E754-4454-905D-4FD8021A4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" y="2417"/>
              <a:ext cx="1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ru-RU" altLang="ru-RU" sz="1400" b="1">
                  <a:solidFill>
                    <a:srgbClr val="333399"/>
                  </a:solidFill>
                </a:rPr>
                <a:t>z</a:t>
              </a:r>
              <a:endParaRPr lang="ru-RU" altLang="ru-RU" sz="2000" b="1">
                <a:solidFill>
                  <a:srgbClr val="333399"/>
                </a:solidFill>
              </a:endParaRPr>
            </a:p>
          </p:txBody>
        </p:sp>
        <p:sp>
          <p:nvSpPr>
            <p:cNvPr id="7179" name="Rectangle 8">
              <a:extLst>
                <a:ext uri="{FF2B5EF4-FFF2-40B4-BE49-F238E27FC236}">
                  <a16:creationId xmlns:a16="http://schemas.microsoft.com/office/drawing/2014/main" id="{D0A4F5A0-265E-48B4-B557-7107CEA5E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" y="3156"/>
              <a:ext cx="18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0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I</a:t>
              </a:r>
              <a:r>
                <a:rPr lang="ru-RU" altLang="ru-RU" sz="1400" b="1">
                  <a:solidFill>
                    <a:srgbClr val="333399"/>
                  </a:solidFill>
                </a:rPr>
                <a:t>сс</a:t>
              </a:r>
              <a:endParaRPr lang="ru-RU" altLang="ru-RU" sz="2000" b="1">
                <a:solidFill>
                  <a:srgbClr val="333399"/>
                </a:solidFill>
              </a:endParaRPr>
            </a:p>
          </p:txBody>
        </p:sp>
        <p:sp>
          <p:nvSpPr>
            <p:cNvPr id="7180" name="Rectangle 9">
              <a:extLst>
                <a:ext uri="{FF2B5EF4-FFF2-40B4-BE49-F238E27FC236}">
                  <a16:creationId xmlns:a16="http://schemas.microsoft.com/office/drawing/2014/main" id="{7E34DC1C-DB71-4C9F-9ECF-1807BA0FE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1204"/>
              <a:ext cx="2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000" b="1" i="1">
                  <a:solidFill>
                    <a:srgbClr val="333399"/>
                  </a:solidFill>
                  <a:latin typeface="Times New Roman" panose="02020603050405020304" pitchFamily="18" charset="0"/>
                </a:rPr>
                <a:t>QF</a:t>
              </a:r>
              <a:endParaRPr lang="ru-RU" altLang="ru-RU" sz="2000" b="1">
                <a:solidFill>
                  <a:srgbClr val="333399"/>
                </a:solidFill>
              </a:endParaRPr>
            </a:p>
          </p:txBody>
        </p:sp>
        <p:grpSp>
          <p:nvGrpSpPr>
            <p:cNvPr id="7181" name="Group 10">
              <a:extLst>
                <a:ext uri="{FF2B5EF4-FFF2-40B4-BE49-F238E27FC236}">
                  <a16:creationId xmlns:a16="http://schemas.microsoft.com/office/drawing/2014/main" id="{95FE44E3-8997-4070-8D1C-D919B19FE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" y="1140"/>
              <a:ext cx="393" cy="2592"/>
              <a:chOff x="323" y="1140"/>
              <a:chExt cx="393" cy="2592"/>
            </a:xfrm>
          </p:grpSpPr>
          <p:graphicFrame>
            <p:nvGraphicFramePr>
              <p:cNvPr id="7170" name="Object 11">
                <a:extLst>
                  <a:ext uri="{FF2B5EF4-FFF2-40B4-BE49-F238E27FC236}">
                    <a16:creationId xmlns:a16="http://schemas.microsoft.com/office/drawing/2014/main" id="{33B139BF-AE16-4BBA-82E7-4104AC20ADA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3" y="1140"/>
              <a:ext cx="393" cy="25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46" name="Visio" r:id="rId3" imgW="427858" imgH="2816515" progId="Visio.Drawing.6">
                      <p:embed/>
                    </p:oleObj>
                  </mc:Choice>
                  <mc:Fallback>
                    <p:oleObj name="Visio" r:id="rId3" imgW="427858" imgH="2816515" progId="Visio.Drawing.6">
                      <p:embed/>
                      <p:pic>
                        <p:nvPicPr>
                          <p:cNvPr id="7170" name="Object 11">
                            <a:extLst>
                              <a:ext uri="{FF2B5EF4-FFF2-40B4-BE49-F238E27FC236}">
                                <a16:creationId xmlns:a16="http://schemas.microsoft.com/office/drawing/2014/main" id="{33B139BF-AE16-4BBA-82E7-4104AC20ADA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" y="1140"/>
                            <a:ext cx="393" cy="25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182" name="Line 12">
                <a:extLst>
                  <a:ext uri="{FF2B5EF4-FFF2-40B4-BE49-F238E27FC236}">
                    <a16:creationId xmlns:a16="http://schemas.microsoft.com/office/drawing/2014/main" id="{F98D4EB4-E7F7-43B9-BE58-F108053A2E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" y="1164"/>
                <a:ext cx="114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83" name="Line 13">
                <a:extLst>
                  <a:ext uri="{FF2B5EF4-FFF2-40B4-BE49-F238E27FC236}">
                    <a16:creationId xmlns:a16="http://schemas.microsoft.com/office/drawing/2014/main" id="{4FBC492F-DA46-427B-AA0B-E9EA471502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" y="1194"/>
                <a:ext cx="114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84" name="Line 14">
                <a:extLst>
                  <a:ext uri="{FF2B5EF4-FFF2-40B4-BE49-F238E27FC236}">
                    <a16:creationId xmlns:a16="http://schemas.microsoft.com/office/drawing/2014/main" id="{553C454E-6085-451A-9335-4EBA83B82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" y="1218"/>
                <a:ext cx="114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1759" name="Rectangle 15">
            <a:extLst>
              <a:ext uri="{FF2B5EF4-FFF2-40B4-BE49-F238E27FC236}">
                <a16:creationId xmlns:a16="http://schemas.microsoft.com/office/drawing/2014/main" id="{CEADDCEA-281E-4122-A641-038F200A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0" y="5191126"/>
            <a:ext cx="6724650" cy="10064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</a:rPr>
              <a:t>Выбираем автоматический выключатель на номинальный ток  </a:t>
            </a:r>
            <a:r>
              <a:rPr lang="en-US" alt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ru-RU" sz="2000" baseline="-25000" dirty="0">
                <a:solidFill>
                  <a:srgbClr val="000000"/>
                </a:solidFill>
              </a:rPr>
              <a:t>n</a:t>
            </a:r>
            <a:r>
              <a:rPr lang="ru-RU" altLang="ru-RU" sz="2000" dirty="0">
                <a:solidFill>
                  <a:srgbClr val="000000"/>
                </a:solidFill>
              </a:rPr>
              <a:t> = 40 А с защитной характеристикой типа</a:t>
            </a:r>
            <a:r>
              <a:rPr lang="en-US" altLang="ru-RU" sz="2000" dirty="0">
                <a:solidFill>
                  <a:srgbClr val="000000"/>
                </a:solidFill>
              </a:rPr>
              <a:t> C</a:t>
            </a:r>
            <a:r>
              <a:rPr lang="ru-RU" altLang="ru-RU" sz="2000" dirty="0">
                <a:solidFill>
                  <a:srgbClr val="000000"/>
                </a:solidFill>
              </a:rPr>
              <a:t> (5-10)</a:t>
            </a:r>
            <a:r>
              <a:rPr lang="en-US" alt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ru-RU" sz="2000" baseline="-25000" dirty="0">
                <a:solidFill>
                  <a:srgbClr val="000000"/>
                </a:solidFill>
              </a:rPr>
              <a:t>n</a:t>
            </a:r>
            <a:r>
              <a:rPr lang="ru-RU" altLang="ru-RU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1760" name="Rectangle 16">
            <a:extLst>
              <a:ext uri="{FF2B5EF4-FFF2-40B4-BE49-F238E27FC236}">
                <a16:creationId xmlns:a16="http://schemas.microsoft.com/office/drawing/2014/main" id="{244A10EC-544C-4C6B-9B41-A793646D6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3260726"/>
            <a:ext cx="6445250" cy="14335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</a:rPr>
              <a:t>Номинальный ток автоматического выключателя, защищающего линию, не должен превышать длительно допустимый ток защищаемого кабеля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ru-RU" sz="2800" b="1" i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ru-RU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ru-RU" sz="2800" b="1" baseline="-25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</a:t>
            </a:r>
            <a:endParaRPr lang="ru-RU" altLang="ru-RU" sz="2800" b="1" baseline="-25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9" grpId="0" animBg="1"/>
      <p:bldP spid="3176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>
            <a:extLst>
              <a:ext uri="{FF2B5EF4-FFF2-40B4-BE49-F238E27FC236}">
                <a16:creationId xmlns:a16="http://schemas.microsoft.com/office/drawing/2014/main" id="{07D0CD13-9B96-4281-82D3-163526EF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7" y="170804"/>
            <a:ext cx="8720831" cy="546868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D08E3EB1-776A-416A-8036-018B72FFC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9274" y="5805071"/>
            <a:ext cx="5028892" cy="88212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>
                <a:solidFill>
                  <a:srgbClr val="C00000"/>
                </a:solidFill>
              </a:rPr>
              <a:t>Всем спасибо!?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ED5E7ADA-98BA-49B9-A4C6-00848C77BD6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671444" y="188559"/>
            <a:ext cx="6457674" cy="3779760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ru-RU" sz="3200" dirty="0"/>
              <a:t>Основными элементами предохранителя является плавкая вставка, включаемая последовательно с защищаемой цепью, и </a:t>
            </a:r>
            <a:r>
              <a:rPr lang="ru-RU" sz="3200" dirty="0" err="1"/>
              <a:t>дугогасительное</a:t>
            </a:r>
            <a:r>
              <a:rPr lang="ru-RU" sz="3200" dirty="0"/>
              <a:t> устройство.</a:t>
            </a:r>
          </a:p>
        </p:txBody>
      </p:sp>
      <p:pic>
        <p:nvPicPr>
          <p:cNvPr id="11268" name="Picture 5">
            <a:extLst>
              <a:ext uri="{FF2B5EF4-FFF2-40B4-BE49-F238E27FC236}">
                <a16:creationId xmlns:a16="http://schemas.microsoft.com/office/drawing/2014/main" id="{0D059A38-9903-472B-9E6B-035F0690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5" y="3677544"/>
            <a:ext cx="4721225" cy="283210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28A73B0A-5D6D-4904-809E-C95023AD1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2" y="188559"/>
            <a:ext cx="3886200" cy="28321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: влево 1">
            <a:extLst>
              <a:ext uri="{FF2B5EF4-FFF2-40B4-BE49-F238E27FC236}">
                <a16:creationId xmlns:a16="http://schemas.microsoft.com/office/drawing/2014/main" id="{9D636BC1-460E-446D-AC57-CAEF6689A7E7}"/>
              </a:ext>
            </a:extLst>
          </p:cNvPr>
          <p:cNvSpPr/>
          <p:nvPr/>
        </p:nvSpPr>
        <p:spPr>
          <a:xfrm>
            <a:off x="4820575" y="126198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803DAA-B802-459D-87BD-0EA5B713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37" y="3879661"/>
            <a:ext cx="3178740" cy="278978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CC0C220A-ED9F-4EB2-8E72-9D64EB592638}"/>
              </a:ext>
            </a:extLst>
          </p:cNvPr>
          <p:cNvSpPr/>
          <p:nvPr/>
        </p:nvSpPr>
        <p:spPr>
          <a:xfrm>
            <a:off x="8358529" y="318834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extLst>
              <a:ext uri="{FF2B5EF4-FFF2-40B4-BE49-F238E27FC236}">
                <a16:creationId xmlns:a16="http://schemas.microsoft.com/office/drawing/2014/main" id="{C2DEF695-1F4F-4795-B7D2-01062ACEE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82" y="2540853"/>
            <a:ext cx="3695145" cy="405044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>
            <a:extLst>
              <a:ext uri="{FF2B5EF4-FFF2-40B4-BE49-F238E27FC236}">
                <a16:creationId xmlns:a16="http://schemas.microsoft.com/office/drawing/2014/main" id="{CB6A2070-4BF3-4C93-AF97-5D1A710E1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1" y="304800"/>
            <a:ext cx="5588000" cy="4191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7">
            <a:extLst>
              <a:ext uri="{FF2B5EF4-FFF2-40B4-BE49-F238E27FC236}">
                <a16:creationId xmlns:a16="http://schemas.microsoft.com/office/drawing/2014/main" id="{6EF6ABDE-0FB0-4AFB-BEAD-E6978C193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89" y="5568224"/>
            <a:ext cx="5022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/>
              <a:t>Плавкие вставки для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/>
              <a:t> предохранителя ПР-2 (ЗР-2)</a:t>
            </a:r>
          </a:p>
        </p:txBody>
      </p:sp>
      <p:sp>
        <p:nvSpPr>
          <p:cNvPr id="12293" name="Rectangle 8">
            <a:extLst>
              <a:ext uri="{FF2B5EF4-FFF2-40B4-BE49-F238E27FC236}">
                <a16:creationId xmlns:a16="http://schemas.microsoft.com/office/drawing/2014/main" id="{4A543854-73CF-4015-925A-D9CD5BF97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745" y="190132"/>
            <a:ext cx="499615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/>
              <a:t>Предохранители плавкие ППН с индикатором работоспособности</a:t>
            </a:r>
            <a:r>
              <a:rPr lang="ru-RU" altLang="ru-RU" sz="28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358370A7-BFE6-4FB5-B39C-690EB04C32F4}"/>
              </a:ext>
            </a:extLst>
          </p:cNvPr>
          <p:cNvSpPr/>
          <p:nvPr/>
        </p:nvSpPr>
        <p:spPr>
          <a:xfrm>
            <a:off x="10830757" y="1421892"/>
            <a:ext cx="484632" cy="9784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5CF4B75F-A086-4FF3-952A-9E46696A4D8E}"/>
              </a:ext>
            </a:extLst>
          </p:cNvPr>
          <p:cNvSpPr/>
          <p:nvPr/>
        </p:nvSpPr>
        <p:spPr>
          <a:xfrm>
            <a:off x="3183414" y="4669654"/>
            <a:ext cx="484632" cy="97840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797B3B0-0EC7-4776-AFCB-4D0EACA47B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8820" y="5361413"/>
            <a:ext cx="8683348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C00000"/>
                </a:solidFill>
              </a:rPr>
              <a:t>Нагрев плавной вставки при длительной нагрузки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BBD26E1-9300-494A-BA49-085E1C3D3E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899" y="117627"/>
            <a:ext cx="7448365" cy="3088521"/>
          </a:xfrm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ru-RU" sz="3200" dirty="0"/>
              <a:t>Основной характеристикой предохранителя является времятоковая характеристика, она представляет собой зависимость времени плавления вставки от протекающего тока.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B31C969E-333E-42B9-8F04-86547722B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6" y="3428999"/>
            <a:ext cx="3187909" cy="3187909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F4C4AFE6-A11D-44B1-964A-89699B5B61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548914"/>
              </p:ext>
            </p:extLst>
          </p:nvPr>
        </p:nvGraphicFramePr>
        <p:xfrm>
          <a:off x="7771168" y="639181"/>
          <a:ext cx="4191000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Рисунок" r:id="rId4" imgW="1847698" imgH="1714500" progId="Word.Picture.8">
                  <p:embed/>
                </p:oleObj>
              </mc:Choice>
              <mc:Fallback>
                <p:oleObj name="Рисунок" r:id="rId4" imgW="1847698" imgH="1714500" progId="Word.Picture.8">
                  <p:embed/>
                  <p:pic>
                    <p:nvPicPr>
                      <p:cNvPr id="1026" name="Object 4">
                        <a:extLst>
                          <a:ext uri="{FF2B5EF4-FFF2-40B4-BE49-F238E27FC236}">
                            <a16:creationId xmlns:a16="http://schemas.microsoft.com/office/drawing/2014/main" id="{A6303FA6-40BA-4F7B-96F8-E467F54C7E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1168" y="639181"/>
                        <a:ext cx="4191000" cy="375602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92D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98BC00A8-D112-4A77-B976-9B25B63877C2}"/>
              </a:ext>
            </a:extLst>
          </p:cNvPr>
          <p:cNvSpPr/>
          <p:nvPr/>
        </p:nvSpPr>
        <p:spPr>
          <a:xfrm>
            <a:off x="5356688" y="2639540"/>
            <a:ext cx="2263806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BB4C99-18BE-494B-BA2D-0A24BE7DC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30" y="3526827"/>
            <a:ext cx="2525927" cy="172209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B94BF0-2138-43C3-965F-6DED41D9A2C4}"/>
              </a:ext>
            </a:extLst>
          </p:cNvPr>
          <p:cNvSpPr txBox="1"/>
          <p:nvPr/>
        </p:nvSpPr>
        <p:spPr>
          <a:xfrm>
            <a:off x="492485" y="241220"/>
            <a:ext cx="10471913" cy="230832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kumimoji="0" lang="ru-RU" alt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Для совершенной защиты желательно, чтобы времятоковая характеристика предохранителя (</a:t>
            </a:r>
            <a:r>
              <a:rPr kumimoji="0" lang="ru-RU" altLang="ru-RU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ru-RU" alt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во всех точках шла немного ниже характеристики защищаемой цепи или объекта (</a:t>
            </a:r>
            <a:r>
              <a:rPr kumimoji="0" lang="ru-RU" altLang="ru-RU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  Однако реальная характеристика предохранителя (</a:t>
            </a:r>
            <a:r>
              <a:rPr kumimoji="0" lang="ru-RU" altLang="ru-RU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ru-RU" alt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пересекает кривую </a:t>
            </a:r>
            <a:r>
              <a:rPr kumimoji="0" lang="ru-RU" altLang="ru-RU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Если характеристика предохранителя соответствует кривой </a:t>
            </a:r>
            <a:r>
              <a:rPr kumimoji="0" lang="ru-RU" altLang="ru-RU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ru-RU" alt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то он будет перегорать из-за старения или пуске двигателя.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ru-RU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0EF4A89-EC18-4C07-BCFC-A4209FB4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91" y="2728402"/>
            <a:ext cx="3861596" cy="396626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266072C5-9DB8-43EC-A460-04EBF4050E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007309"/>
              </p:ext>
            </p:extLst>
          </p:nvPr>
        </p:nvGraphicFramePr>
        <p:xfrm>
          <a:off x="492485" y="2924725"/>
          <a:ext cx="4186047" cy="375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Рисунок" r:id="rId4" imgW="1847698" imgH="1714500" progId="Word.Picture.8">
                  <p:embed/>
                </p:oleObj>
              </mc:Choice>
              <mc:Fallback>
                <p:oleObj name="Рисунок" r:id="rId4" imgW="1847698" imgH="1714500" progId="Word.Picture.8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F4C4AFE6-A11D-44B1-964A-89699B5B61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85" y="2924725"/>
                        <a:ext cx="4186047" cy="3751586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57150">
                        <a:solidFill>
                          <a:srgbClr val="92D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13DB385-7BFA-4745-AF8E-204B1A695BAC}"/>
              </a:ext>
            </a:extLst>
          </p:cNvPr>
          <p:cNvCxnSpPr>
            <a:cxnSpLocks/>
          </p:cNvCxnSpPr>
          <p:nvPr/>
        </p:nvCxnSpPr>
        <p:spPr>
          <a:xfrm flipH="1">
            <a:off x="1793289" y="905522"/>
            <a:ext cx="3737499" cy="3071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9320871-7C65-4ED8-AA3F-32D114296698}"/>
              </a:ext>
            </a:extLst>
          </p:cNvPr>
          <p:cNvCxnSpPr>
            <a:cxnSpLocks/>
          </p:cNvCxnSpPr>
          <p:nvPr/>
        </p:nvCxnSpPr>
        <p:spPr>
          <a:xfrm flipH="1">
            <a:off x="3844031" y="1349405"/>
            <a:ext cx="3906175" cy="40038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4A61932-6EC7-4A6E-9DEF-58CBEC8A02F9}"/>
              </a:ext>
            </a:extLst>
          </p:cNvPr>
          <p:cNvCxnSpPr>
            <a:cxnSpLocks/>
          </p:cNvCxnSpPr>
          <p:nvPr/>
        </p:nvCxnSpPr>
        <p:spPr>
          <a:xfrm flipH="1">
            <a:off x="2698812" y="1695635"/>
            <a:ext cx="3213716" cy="2556769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E9BC3795-DDE1-444E-AAE0-9DB08B9F5D39}"/>
              </a:ext>
            </a:extLst>
          </p:cNvPr>
          <p:cNvSpPr/>
          <p:nvPr/>
        </p:nvSpPr>
        <p:spPr>
          <a:xfrm>
            <a:off x="5323643" y="4560503"/>
            <a:ext cx="154471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3A6F50-E25E-40CB-9784-0879952838AA}"/>
              </a:ext>
            </a:extLst>
          </p:cNvPr>
          <p:cNvSpPr txBox="1"/>
          <p:nvPr/>
        </p:nvSpPr>
        <p:spPr>
          <a:xfrm>
            <a:off x="5060739" y="5085381"/>
            <a:ext cx="1810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реальная</a:t>
            </a:r>
          </a:p>
        </p:txBody>
      </p:sp>
    </p:spTree>
    <p:extLst>
      <p:ext uri="{BB962C8B-B14F-4D97-AF65-F5344CB8AC3E}">
        <p14:creationId xmlns:p14="http://schemas.microsoft.com/office/powerpoint/2010/main" val="3824337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2292C7-4942-454D-8F86-170CF50736E9}"/>
              </a:ext>
            </a:extLst>
          </p:cNvPr>
          <p:cNvSpPr txBox="1"/>
          <p:nvPr/>
        </p:nvSpPr>
        <p:spPr>
          <a:xfrm>
            <a:off x="410591" y="339476"/>
            <a:ext cx="6948996" cy="2822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Выбор плавкого предохранителя сводится к определению его ти­па и номинального тока плавкой вставки </a:t>
            </a:r>
            <a:r>
              <a:rPr lang="en-US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i="1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Значение номинального тока плавких вставок предохранителей, защищающих от тока КЗ электродвигатели и питающие их линии, </a:t>
            </a:r>
            <a:r>
              <a:rPr lang="ru-RU" sz="24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определяется по величине длительного расчетного тока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9D3822-2F19-44BE-9746-C4FE75205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659" y="1076908"/>
            <a:ext cx="3079514" cy="151700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C4032B3D-2425-4018-AF8B-93D8394B6681}"/>
              </a:ext>
            </a:extLst>
          </p:cNvPr>
          <p:cNvSpPr/>
          <p:nvPr/>
        </p:nvSpPr>
        <p:spPr>
          <a:xfrm>
            <a:off x="7625919" y="1593093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A44A20-07A4-4851-B139-0EF6C3AED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738" y="3636618"/>
            <a:ext cx="2610174" cy="168470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1DC2CC-754A-464A-8870-1D2C9884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1" y="3469518"/>
            <a:ext cx="3133597" cy="3133597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A2CC0B-A637-4D92-85B6-08306D6B3E25}"/>
              </a:ext>
            </a:extLst>
          </p:cNvPr>
          <p:cNvSpPr txBox="1"/>
          <p:nvPr/>
        </p:nvSpPr>
        <p:spPr>
          <a:xfrm>
            <a:off x="3729037" y="3636618"/>
            <a:ext cx="4733925" cy="14474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по условию </a:t>
            </a:r>
            <a:r>
              <a:rPr lang="ru-RU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отстраивания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</a:t>
            </a:r>
          </a:p>
          <a:p>
            <a:pPr algn="just">
              <a:spcAft>
                <a:spcPts val="800"/>
              </a:spcAft>
            </a:pP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токов кратковременной</a:t>
            </a:r>
          </a:p>
          <a:p>
            <a:pPr algn="just">
              <a:spcAft>
                <a:spcPts val="800"/>
              </a:spcAft>
            </a:pP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допустимой перегрузки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15B25A80-247A-4373-A6EE-175771C427E0}"/>
              </a:ext>
            </a:extLst>
          </p:cNvPr>
          <p:cNvSpPr/>
          <p:nvPr/>
        </p:nvSpPr>
        <p:spPr>
          <a:xfrm>
            <a:off x="7902313" y="4597602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C1B54-6C80-4C32-9016-72E6A976BCDA}"/>
              </a:ext>
            </a:extLst>
          </p:cNvPr>
          <p:cNvSpPr txBox="1"/>
          <p:nvPr/>
        </p:nvSpPr>
        <p:spPr>
          <a:xfrm>
            <a:off x="6381340" y="5624572"/>
            <a:ext cx="5515104" cy="10452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</a:t>
            </a:r>
            <a:r>
              <a:rPr lang="ru-RU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i="1" baseline="-250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пик</a:t>
            </a:r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пиковый ток линии или ответвления, А;</a:t>
            </a:r>
          </a:p>
          <a:p>
            <a:r>
              <a:rPr lang="ru-RU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α - коэффициент кратковременной тепловой перегрузки.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6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78A825-B832-4FD0-8802-1F9236B80F62}"/>
              </a:ext>
            </a:extLst>
          </p:cNvPr>
          <p:cNvSpPr txBox="1"/>
          <p:nvPr/>
        </p:nvSpPr>
        <p:spPr>
          <a:xfrm>
            <a:off x="414291" y="265112"/>
            <a:ext cx="11363418" cy="182620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Значение α для асинхронных двигателей с легкими условиями пуска (длительностью 2-5 с) принимается равным 2,5; с тяжелыми (длительностью около 10 с) - 1,6; для ответственных электроприем­ников, ложное отключение которых при пуске недопустимо, - 1,6. При защите предохранителями линии, питающей группу электропри­емников, значение α принимается равным 2,5.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38934-8C6D-4C53-AF52-C9A35A37B441}"/>
              </a:ext>
            </a:extLst>
          </p:cNvPr>
          <p:cNvSpPr txBox="1"/>
          <p:nvPr/>
        </p:nvSpPr>
        <p:spPr>
          <a:xfrm>
            <a:off x="871491" y="2838005"/>
            <a:ext cx="7848600" cy="163743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условий показанных ранее, по расчетной величине </a:t>
            </a:r>
            <a:r>
              <a:rPr lang="en-US" sz="24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i="1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справочным данным выбирается стандартное значение номинального тока плав­кой вставки.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D2357033-432A-4D4C-9173-F43838AC6341}"/>
              </a:ext>
            </a:extLst>
          </p:cNvPr>
          <p:cNvSpPr/>
          <p:nvPr/>
        </p:nvSpPr>
        <p:spPr>
          <a:xfrm>
            <a:off x="4429125" y="2091318"/>
            <a:ext cx="484632" cy="57238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A1E063-E666-4551-81EE-4043E10A5D94}"/>
              </a:ext>
            </a:extLst>
          </p:cNvPr>
          <p:cNvSpPr txBox="1"/>
          <p:nvPr/>
        </p:nvSpPr>
        <p:spPr>
          <a:xfrm>
            <a:off x="4429125" y="4955452"/>
            <a:ext cx="7277100" cy="1637436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выборе предохранителей для защиты ответвления к одному электроприемнику в качестве </a:t>
            </a:r>
            <a:r>
              <a:rPr lang="en-US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i="1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принимается его номинальный ток </a:t>
            </a:r>
            <a:r>
              <a:rPr lang="en-US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 в качестве </a:t>
            </a:r>
            <a:r>
              <a:rPr lang="en-US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i="1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пик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пусковой ток </a:t>
            </a:r>
            <a:r>
              <a:rPr lang="en-US" sz="24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400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пуск</a:t>
            </a:r>
            <a:r>
              <a:rPr lang="ru-RU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3BA40B92-35C0-4161-8F5E-24A2CBBBA4C2}"/>
              </a:ext>
            </a:extLst>
          </p:cNvPr>
          <p:cNvSpPr/>
          <p:nvPr/>
        </p:nvSpPr>
        <p:spPr>
          <a:xfrm>
            <a:off x="9486899" y="2377511"/>
            <a:ext cx="714375" cy="201351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0885B2-EA8E-4F5C-8DFE-E1F508813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87" y="4697894"/>
            <a:ext cx="2634337" cy="1975753"/>
          </a:xfrm>
          <a:prstGeom prst="rect">
            <a:avLst/>
          </a:prstGeom>
          <a:solidFill>
            <a:srgbClr val="00B050"/>
          </a:solidFill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57566516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</TotalTime>
  <Words>1445</Words>
  <Application>Microsoft Office PowerPoint</Application>
  <PresentationFormat>Широкоэкранный</PresentationFormat>
  <Paragraphs>139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Georgia</vt:lpstr>
      <vt:lpstr>Tahoma</vt:lpstr>
      <vt:lpstr>Times New Roman</vt:lpstr>
      <vt:lpstr>Trebuchet MS</vt:lpstr>
      <vt:lpstr>Wingdings</vt:lpstr>
      <vt:lpstr>Воздушный поток</vt:lpstr>
      <vt:lpstr>Рисунок</vt:lpstr>
      <vt:lpstr>Visio</vt:lpstr>
      <vt:lpstr>Электрооборудование промышленности</vt:lpstr>
      <vt:lpstr>1. Выбор предохранителей</vt:lpstr>
      <vt:lpstr> Назначение и общее устройство предохранителей</vt:lpstr>
      <vt:lpstr>Презентация PowerPoint</vt:lpstr>
      <vt:lpstr>Презентация PowerPoint</vt:lpstr>
      <vt:lpstr>Нагрев плавной вставки при длительной нагрузки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Выбор автоматического выключателя</vt:lpstr>
      <vt:lpstr>Назначение автоматического выключателя </vt:lpstr>
      <vt:lpstr>Времятоковая характеристика АВ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Выключатель дифференциального тока</vt:lpstr>
      <vt:lpstr>Как отличить Дифференциальный автомат от УЗО? </vt:lpstr>
      <vt:lpstr>Автоматические выключатели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Согласование номинальных токов выключателя и защищаемого объекта</vt:lpstr>
      <vt:lpstr>Согласование автоматического выключателя и длины защищаемого кабеля при минимальном токе короткого замыкания </vt:lpstr>
      <vt:lpstr>Согласование автоматического выключателя и длины защищаемого кабеля при минимальном токе короткого замыкания </vt:lpstr>
      <vt:lpstr>Всем спасибо!?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Выбор и расчет элементов электрооборудования</dc:title>
  <dc:creator>Чипа Александр</dc:creator>
  <cp:lastModifiedBy>Чипа Александр</cp:lastModifiedBy>
  <cp:revision>84</cp:revision>
  <dcterms:created xsi:type="dcterms:W3CDTF">2021-03-06T05:22:32Z</dcterms:created>
  <dcterms:modified xsi:type="dcterms:W3CDTF">2021-12-09T04:51:02Z</dcterms:modified>
</cp:coreProperties>
</file>