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99"/>
    <a:srgbClr val="940202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D9C9D-9E2B-459D-AFA0-1C26F84E9D71}" type="datetimeFigureOut">
              <a:rPr lang="ru-RU" smtClean="0"/>
              <a:pPr/>
              <a:t>05.06.2009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4B650-68F0-4024-B38B-37D222388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4B650-68F0-4024-B38B-37D2223886B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4B650-68F0-4024-B38B-37D2223886B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4B650-68F0-4024-B38B-37D2223886B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4B650-68F0-4024-B38B-37D2223886B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4B650-68F0-4024-B38B-37D2223886B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4B650-68F0-4024-B38B-37D2223886B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4B650-68F0-4024-B38B-37D2223886B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4B650-68F0-4024-B38B-37D2223886B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4B650-68F0-4024-B38B-37D2223886B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4B650-68F0-4024-B38B-37D2223886B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418-29A0-494A-9192-B3D38BB83F47}" type="datetimeFigureOut">
              <a:rPr lang="ru-RU" smtClean="0"/>
              <a:pPr/>
              <a:t>05.06.2009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D29-3E6A-4B2B-A7FE-2F97C0408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418-29A0-494A-9192-B3D38BB83F47}" type="datetimeFigureOut">
              <a:rPr lang="ru-RU" smtClean="0"/>
              <a:pPr/>
              <a:t>05.06.2009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D29-3E6A-4B2B-A7FE-2F97C0408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418-29A0-494A-9192-B3D38BB83F47}" type="datetimeFigureOut">
              <a:rPr lang="ru-RU" smtClean="0"/>
              <a:pPr/>
              <a:t>05.06.2009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D29-3E6A-4B2B-A7FE-2F97C0408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418-29A0-494A-9192-B3D38BB83F47}" type="datetimeFigureOut">
              <a:rPr lang="ru-RU" smtClean="0"/>
              <a:pPr/>
              <a:t>05.06.2009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D29-3E6A-4B2B-A7FE-2F97C0408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418-29A0-494A-9192-B3D38BB83F47}" type="datetimeFigureOut">
              <a:rPr lang="ru-RU" smtClean="0"/>
              <a:pPr/>
              <a:t>05.06.2009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D29-3E6A-4B2B-A7FE-2F97C0408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418-29A0-494A-9192-B3D38BB83F47}" type="datetimeFigureOut">
              <a:rPr lang="ru-RU" smtClean="0"/>
              <a:pPr/>
              <a:t>05.06.2009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D29-3E6A-4B2B-A7FE-2F97C0408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418-29A0-494A-9192-B3D38BB83F47}" type="datetimeFigureOut">
              <a:rPr lang="ru-RU" smtClean="0"/>
              <a:pPr/>
              <a:t>05.06.2009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D29-3E6A-4B2B-A7FE-2F97C0408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418-29A0-494A-9192-B3D38BB83F47}" type="datetimeFigureOut">
              <a:rPr lang="ru-RU" smtClean="0"/>
              <a:pPr/>
              <a:t>05.06.2009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D29-3E6A-4B2B-A7FE-2F97C0408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418-29A0-494A-9192-B3D38BB83F47}" type="datetimeFigureOut">
              <a:rPr lang="ru-RU" smtClean="0"/>
              <a:pPr/>
              <a:t>05.06.2009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D29-3E6A-4B2B-A7FE-2F97C0408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418-29A0-494A-9192-B3D38BB83F47}" type="datetimeFigureOut">
              <a:rPr lang="ru-RU" smtClean="0"/>
              <a:pPr/>
              <a:t>05.06.2009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D29-3E6A-4B2B-A7FE-2F97C0408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418-29A0-494A-9192-B3D38BB83F47}" type="datetimeFigureOut">
              <a:rPr lang="ru-RU" smtClean="0"/>
              <a:pPr/>
              <a:t>05.06.2009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D29-3E6A-4B2B-A7FE-2F97C0408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49418-29A0-494A-9192-B3D38BB83F47}" type="datetimeFigureOut">
              <a:rPr lang="ru-RU" smtClean="0"/>
              <a:pPr/>
              <a:t>05.06.2009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9BD29-3E6A-4B2B-A7FE-2F97C0408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14577"/>
          </a:xfrm>
        </p:spPr>
        <p:txBody>
          <a:bodyPr>
            <a:noAutofit/>
            <a:scene3d>
              <a:camera prst="perspective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>
                  <a:solidFill>
                    <a:srgbClr val="FF0000"/>
                  </a:solidFill>
                </a:ln>
                <a:solidFill>
                  <a:srgbClr val="940202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Методы учёта численности рыб.</a:t>
            </a:r>
            <a:endParaRPr lang="ru-RU" sz="7200" b="1" dirty="0">
              <a:ln w="11430">
                <a:solidFill>
                  <a:srgbClr val="FF0000"/>
                </a:solidFill>
              </a:ln>
              <a:solidFill>
                <a:srgbClr val="940202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500702"/>
            <a:ext cx="8501122" cy="85725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Выполнила: Абросимова Светлана гр. Вба-1-06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274638"/>
            <a:ext cx="5614998" cy="6154758"/>
          </a:xfrm>
        </p:spPr>
        <p:txBody>
          <a:bodyPr numCol="1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Одной из главнейших задач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рыбохозяйственной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науки и практики является правильная оценка состояния запасов промысловых рыб и определение величины возможного улова.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Рациональное планирование величины вылова в том или ином водоёме немыслимо , если нет достаточно точных сведений о запасах рыб, то есть о сырьевой базе рыбной промышленности. 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766" y="285728"/>
            <a:ext cx="2977036" cy="61436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ngle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000" b="1" dirty="0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Оценка абсолютной численности рыб может быть проведена несколькими методами.</a:t>
            </a:r>
            <a:br>
              <a:rPr lang="ru-RU" sz="3000" b="1" dirty="0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000" b="1" dirty="0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Существует метод прямого подсчета </a:t>
            </a:r>
            <a:r>
              <a:rPr lang="ru-RU" sz="3000" b="1" dirty="0" smtClean="0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численности рыб при </a:t>
            </a:r>
            <a:r>
              <a:rPr lang="ru-RU" sz="3000" b="1" dirty="0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прохождении ими </a:t>
            </a:r>
            <a:r>
              <a:rPr lang="ru-RU" sz="3000" b="1" dirty="0" err="1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рыбо</a:t>
            </a:r>
            <a:r>
              <a:rPr lang="ru-RU" sz="3000" b="1" dirty="0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</a:t>
            </a:r>
            <a:br>
              <a:rPr lang="ru-RU" sz="3000" b="1" dirty="0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000" b="1" dirty="0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учетного заграждения при нерестовой миграции в реке. Часто используется при оценке</a:t>
            </a:r>
            <a:br>
              <a:rPr lang="ru-RU" sz="3000" b="1" dirty="0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000" b="1" dirty="0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абсолютной численности метод площадей, основанный на переводе фактического улова</a:t>
            </a:r>
            <a:br>
              <a:rPr lang="ru-RU" sz="3000" b="1" dirty="0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000" b="1" dirty="0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плотности распределения через площадь облова орудия лова и его коэффициента </a:t>
            </a:r>
            <a:r>
              <a:rPr lang="ru-RU" sz="3000" b="1" dirty="0" err="1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уло</a:t>
            </a:r>
            <a:r>
              <a:rPr lang="ru-RU" sz="3000" b="1" dirty="0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</a:t>
            </a:r>
            <a:br>
              <a:rPr lang="ru-RU" sz="3000" b="1" dirty="0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000" b="1" dirty="0" err="1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вистости</a:t>
            </a:r>
            <a:r>
              <a:rPr lang="ru-RU" sz="3000" b="1" dirty="0">
                <a:ln w="3175">
                  <a:solidFill>
                    <a:schemeClr val="accent6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1481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 наличии необходимых условий хорошие результаты показывает метод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оценки численности по результатам мечения (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Рикер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1979).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зависимости от условий в каждой конкретной реке пользуются различными,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наибо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лее подходящими методами, либо их комбинацией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0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3857628"/>
            <a:ext cx="6357982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Порядок определения абсолютной численности рыб: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>
                  <a:noFill/>
                  <a:prstDash val="solid"/>
                </a:ln>
                <a:solidFill>
                  <a:srgbClr val="FFFF99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1. Провести в </a:t>
            </a:r>
            <a:r>
              <a:rPr lang="ru-RU" b="1" dirty="0">
                <a:ln>
                  <a:noFill/>
                  <a:prstDash val="solid"/>
                </a:ln>
                <a:solidFill>
                  <a:srgbClr val="FFFF99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в</a:t>
            </a:r>
            <a:r>
              <a:rPr lang="ru-RU" b="1" dirty="0" smtClean="0">
                <a:ln>
                  <a:noFill/>
                  <a:prstDash val="solid"/>
                </a:ln>
                <a:solidFill>
                  <a:srgbClr val="FFFF99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одоёме контрольные обловы, чтобы станции охватывали районы водоёма с различной продуктивностью.</a:t>
            </a:r>
          </a:p>
          <a:p>
            <a:pPr>
              <a:buNone/>
            </a:pPr>
            <a:r>
              <a:rPr lang="ru-RU" b="1" dirty="0" smtClean="0">
                <a:ln>
                  <a:noFill/>
                  <a:prstDash val="solid"/>
                </a:ln>
                <a:solidFill>
                  <a:srgbClr val="FFFF99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2. Подсчитать среднюю обловленную площадь </a:t>
            </a:r>
            <a:r>
              <a:rPr lang="en-US" b="1" i="1" dirty="0" smtClean="0">
                <a:ln>
                  <a:noFill/>
                  <a:prstDash val="solid"/>
                </a:ln>
                <a:solidFill>
                  <a:srgbClr val="FFFF99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 </a:t>
            </a:r>
            <a:r>
              <a:rPr lang="ru-RU" b="1" dirty="0" smtClean="0">
                <a:ln>
                  <a:noFill/>
                  <a:prstDash val="solid"/>
                </a:ln>
                <a:solidFill>
                  <a:srgbClr val="FFFF99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и найти среднее значение улова </a:t>
            </a:r>
            <a:r>
              <a:rPr lang="en-US" b="1" i="1" dirty="0" smtClean="0">
                <a:ln>
                  <a:noFill/>
                  <a:prstDash val="solid"/>
                </a:ln>
                <a:solidFill>
                  <a:srgbClr val="FFFF99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r>
              <a:rPr lang="ru-RU" b="1" i="1" dirty="0" smtClean="0">
                <a:ln>
                  <a:noFill/>
                  <a:prstDash val="solid"/>
                </a:ln>
                <a:solidFill>
                  <a:srgbClr val="FFFF99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ru-RU" b="1" dirty="0" smtClean="0">
                <a:ln>
                  <a:noFill/>
                  <a:prstDash val="solid"/>
                </a:ln>
                <a:solidFill>
                  <a:srgbClr val="FFFF99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3.На</a:t>
            </a:r>
            <a:r>
              <a:rPr lang="ru-RU" b="1" dirty="0">
                <a:ln>
                  <a:noFill/>
                  <a:prstDash val="solid"/>
                </a:ln>
                <a:solidFill>
                  <a:srgbClr val="FFFF99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й</a:t>
            </a:r>
            <a:r>
              <a:rPr lang="ru-RU" b="1" dirty="0" smtClean="0">
                <a:ln>
                  <a:noFill/>
                  <a:prstDash val="solid"/>
                </a:ln>
                <a:solidFill>
                  <a:srgbClr val="FFFF99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ти плотность скопления каждого вида </a:t>
            </a:r>
            <a:r>
              <a:rPr lang="en-US" b="1" i="1" dirty="0" smtClean="0">
                <a:ln>
                  <a:noFill/>
                  <a:prstDash val="solid"/>
                </a:ln>
                <a:solidFill>
                  <a:srgbClr val="FFFF99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r>
              <a:rPr lang="ru-RU" b="1" dirty="0" smtClean="0">
                <a:ln>
                  <a:noFill/>
                  <a:prstDash val="solid"/>
                </a:ln>
                <a:solidFill>
                  <a:srgbClr val="FFFF99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, по формуле.</a:t>
            </a:r>
            <a:endParaRPr lang="ru-RU" b="1" i="1" dirty="0">
              <a:ln>
                <a:noFill/>
                <a:prstDash val="solid"/>
              </a:ln>
              <a:solidFill>
                <a:srgbClr val="FFFF99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</a:t>
            </a:r>
            <a: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en-US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y/S∙</a:t>
            </a:r>
            <a:r>
              <a:rPr lang="el-GR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Ψ</a:t>
            </a:r>
            <a:r>
              <a:rPr lang="ru-RU" sz="3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(кг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га)</a:t>
            </a:r>
            <a:endParaRPr lang="ru-RU" sz="6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00174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Где 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Ψ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уловистость орудий лова.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bottom_trawling_fish_ne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2285992"/>
            <a:ext cx="5857916" cy="4143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4. Подсчитать общую численность каждого вида </a:t>
            </a:r>
            <a:r>
              <a:rPr lang="en-US" sz="3600" b="1" i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 </a:t>
            </a:r>
            <a:r>
              <a:rPr lang="ru-RU" sz="3600" b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 формуле:</a:t>
            </a:r>
            <a:br>
              <a:rPr lang="ru-RU" sz="3600" b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5400" b="1" i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N=</a:t>
            </a:r>
            <a:r>
              <a:rPr lang="en-US" sz="5400" b="1" i="1" dirty="0" err="1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g∙S</a:t>
            </a:r>
            <a:r>
              <a:rPr lang="en-US" sz="5400" b="1" i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/M </a:t>
            </a:r>
            <a:r>
              <a:rPr lang="ru-RU" sz="3600" b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(шт.)</a:t>
            </a:r>
            <a:br>
              <a:rPr lang="ru-RU" sz="3600" b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600" b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5.Общую численность разделить по возрастам</a:t>
            </a:r>
            <a:r>
              <a:rPr lang="en-US" sz="3600" b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b="1" i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</a:t>
            </a:r>
            <a:r>
              <a:rPr lang="ru-RU" sz="3600" b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пользуясь формулой:</a:t>
            </a:r>
            <a:br>
              <a:rPr lang="ru-RU" sz="3600" b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5400" b="1" i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</a:t>
            </a:r>
            <a:r>
              <a:rPr lang="en-US" sz="2800" b="1" i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ru-RU" sz="2800" b="1" i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общ.)</a:t>
            </a:r>
            <a:r>
              <a:rPr lang="ru-RU" sz="5400" b="1" i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</a:t>
            </a:r>
            <a:r>
              <a:rPr lang="en-US" sz="5400" b="1" i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N∙X</a:t>
            </a:r>
            <a:r>
              <a:rPr lang="en-US" sz="2800" b="1" i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ru-RU" sz="2800" b="1" i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общ.)</a:t>
            </a:r>
            <a:br>
              <a:rPr lang="ru-RU" sz="2800" b="1" i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600" b="1" dirty="0" smtClean="0">
                <a:ln w="10541" cmpd="sng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И занести в матрицу.</a:t>
            </a:r>
            <a:endParaRPr lang="ru-RU" sz="2800" b="1" i="1" dirty="0">
              <a:ln w="10541" cmpd="sng">
                <a:solidFill>
                  <a:srgbClr val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136</Words>
  <Application>Microsoft Office PowerPoint</Application>
  <PresentationFormat>Экран (4:3)</PresentationFormat>
  <Paragraphs>22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Методы учёта численности рыб.</vt:lpstr>
      <vt:lpstr>Одной из главнейших задач рыбохозяйственной науки и практики является правильная оценка состояния запасов промысловых рыб и определение величины возможного улова. Рациональное планирование величины вылова в том или ином водоёме немыслимо , если нет достаточно точных сведений о запасах рыб, то есть о сырьевой базе рыбной промышленности.  </vt:lpstr>
      <vt:lpstr>Оценка абсолютной численности рыб может быть проведена несколькими методами. Существует метод прямого подсчета численности рыб при прохождении ими рыбо- учетного заграждения при нерестовой миграции в реке. Часто используется при оценке абсолютной численности метод площадей, основанный на переводе фактического улова в плотности распределения через площадь облова орудия лова и его коэффициента уло- вистости.</vt:lpstr>
      <vt:lpstr>Слайд 4</vt:lpstr>
      <vt:lpstr>При наличии необходимых условий хорошие результаты показывает метод оценки численности по результатам мечения (Рикер, 1979). В зависимости от условий в каждой конкретной реке пользуются различными, наибо- лее подходящими методами, либо их комбинацией.</vt:lpstr>
      <vt:lpstr>Порядок определения абсолютной численности рыб:</vt:lpstr>
      <vt:lpstr>Слайд 7</vt:lpstr>
      <vt:lpstr>g=y/S∙Ψ (кг/га)</vt:lpstr>
      <vt:lpstr>4. Подсчитать общую численность каждого вида m по формуле: N=g∙S/M (шт.) 5.Общую численность разделить по возрастам t, пользуясь формулой: N(общ.)=N∙X(общ.) И занести в матрицу.</vt:lpstr>
      <vt:lpstr>Слайд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учёта численности рыб.</dc:title>
  <dc:creator>User</dc:creator>
  <cp:lastModifiedBy>User</cp:lastModifiedBy>
  <cp:revision>21</cp:revision>
  <dcterms:created xsi:type="dcterms:W3CDTF">2009-06-04T15:15:46Z</dcterms:created>
  <dcterms:modified xsi:type="dcterms:W3CDTF">2009-06-04T20:19:12Z</dcterms:modified>
</cp:coreProperties>
</file>