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2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59" r:id="rId11"/>
    <p:sldId id="260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афаэль Алиев" userId="b11d465fbd7d5bed" providerId="LiveId" clId="{5292B49C-1FE1-415A-B795-2BAE8A62A582}"/>
    <pc:docChg chg="addSld delSld">
      <pc:chgData name="Рафаэль Алиев" userId="b11d465fbd7d5bed" providerId="LiveId" clId="{5292B49C-1FE1-415A-B795-2BAE8A62A582}" dt="2022-06-23T20:59:08.679" v="2" actId="47"/>
      <pc:docMkLst>
        <pc:docMk/>
      </pc:docMkLst>
      <pc:sldChg chg="del">
        <pc:chgData name="Рафаэль Алиев" userId="b11d465fbd7d5bed" providerId="LiveId" clId="{5292B49C-1FE1-415A-B795-2BAE8A62A582}" dt="2022-06-23T20:59:08.679" v="2" actId="47"/>
        <pc:sldMkLst>
          <pc:docMk/>
          <pc:sldMk cId="2744497210" sldId="256"/>
        </pc:sldMkLst>
      </pc:sldChg>
      <pc:sldChg chg="new del">
        <pc:chgData name="Рафаэль Алиев" userId="b11d465fbd7d5bed" providerId="LiveId" clId="{5292B49C-1FE1-415A-B795-2BAE8A62A582}" dt="2022-06-23T20:59:07.901" v="1" actId="47"/>
        <pc:sldMkLst>
          <pc:docMk/>
          <pc:sldMk cId="12797074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47D-6549-4B0E-B89B-960C0B79DF6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A57B-4DC0-41E3-B2A1-D0DACD21F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47D-6549-4B0E-B89B-960C0B79DF6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A57B-4DC0-41E3-B2A1-D0DACD21F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47D-6549-4B0E-B89B-960C0B79DF6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A57B-4DC0-41E3-B2A1-D0DACD21F80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47D-6549-4B0E-B89B-960C0B79DF6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A57B-4DC0-41E3-B2A1-D0DACD21F8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47D-6549-4B0E-B89B-960C0B79DF6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A57B-4DC0-41E3-B2A1-D0DACD21F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47D-6549-4B0E-B89B-960C0B79DF6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A57B-4DC0-41E3-B2A1-D0DACD21F8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47D-6549-4B0E-B89B-960C0B79DF6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A57B-4DC0-41E3-B2A1-D0DACD21F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47D-6549-4B0E-B89B-960C0B79DF6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A57B-4DC0-41E3-B2A1-D0DACD21F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47D-6549-4B0E-B89B-960C0B79DF6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A57B-4DC0-41E3-B2A1-D0DACD21F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47D-6549-4B0E-B89B-960C0B79DF6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A57B-4DC0-41E3-B2A1-D0DACD21F80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47D-6549-4B0E-B89B-960C0B79DF6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A57B-4DC0-41E3-B2A1-D0DACD21F80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74CA47D-6549-4B0E-B89B-960C0B79DF6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89A57B-4DC0-41E3-B2A1-D0DACD21F80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25" y="1074958"/>
            <a:ext cx="6000750" cy="955223"/>
          </a:xfrm>
        </p:spPr>
        <p:txBody>
          <a:bodyPr>
            <a:noAutofit/>
          </a:bodyPr>
          <a:lstStyle/>
          <a:p>
            <a:pPr algn="ctr" rtl="0" fontAlgn="base"/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​</a:t>
            </a:r>
            <a:b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</a:rPr>
              <a:t>​</a:t>
            </a:r>
            <a:br>
              <a:rPr lang="ru-RU" sz="1050" dirty="0">
                <a:latin typeface="Times New Roman" panose="02020603050405020304" pitchFamily="18" charset="0"/>
              </a:rPr>
            </a:br>
            <a:r>
              <a:rPr lang="ru-RU" sz="1050" b="1" dirty="0">
                <a:latin typeface="Times New Roman" panose="02020603050405020304" pitchFamily="18" charset="0"/>
              </a:rPr>
              <a:t>МИНИСТЕРСТВО НАУКИ И ВЫСШЕГО ОБРАЗОВАНИЯ</a:t>
            </a:r>
            <a:r>
              <a:rPr lang="ru-RU" sz="1050" dirty="0">
                <a:latin typeface="Times New Roman" panose="02020603050405020304" pitchFamily="18" charset="0"/>
              </a:rPr>
              <a:t>​</a:t>
            </a:r>
            <a:br>
              <a:rPr lang="ru-RU" sz="1050" dirty="0">
                <a:latin typeface="Segoe UI" panose="020B0502040204020203" pitchFamily="34" charset="0"/>
              </a:rPr>
            </a:br>
            <a:r>
              <a:rPr lang="ru-RU" sz="1050" b="1" dirty="0">
                <a:latin typeface="Times New Roman" panose="02020603050405020304" pitchFamily="18" charset="0"/>
              </a:rPr>
              <a:t>РОССИЙСКОЙ ФЕДЕРАЦИИ</a:t>
            </a:r>
            <a:r>
              <a:rPr lang="ru-RU" sz="1050" dirty="0">
                <a:latin typeface="Times New Roman" panose="02020603050405020304" pitchFamily="18" charset="0"/>
              </a:rPr>
              <a:t>​</a:t>
            </a:r>
            <a:br>
              <a:rPr lang="ru-RU" sz="1050" dirty="0">
                <a:latin typeface="Segoe UI" panose="020B0502040204020203" pitchFamily="34" charset="0"/>
              </a:rPr>
            </a:br>
            <a:r>
              <a:rPr lang="ru-RU" sz="1050" b="1" dirty="0">
                <a:latin typeface="Times New Roman" panose="02020603050405020304" pitchFamily="18" charset="0"/>
              </a:rPr>
              <a:t>Федеральное государственное бюджетное образовательное учреждение </a:t>
            </a:r>
            <a:r>
              <a:rPr lang="ru-RU" sz="1050" dirty="0">
                <a:latin typeface="Times New Roman" panose="02020603050405020304" pitchFamily="18" charset="0"/>
              </a:rPr>
              <a:t>​</a:t>
            </a:r>
            <a:br>
              <a:rPr lang="ru-RU" sz="1050" dirty="0">
                <a:latin typeface="Segoe UI" panose="020B0502040204020203" pitchFamily="34" charset="0"/>
              </a:rPr>
            </a:br>
            <a:r>
              <a:rPr lang="ru-RU" sz="1050" b="1" dirty="0">
                <a:latin typeface="Times New Roman" panose="02020603050405020304" pitchFamily="18" charset="0"/>
              </a:rPr>
              <a:t>высшего образования</a:t>
            </a:r>
            <a:r>
              <a:rPr lang="ru-RU" sz="1050" dirty="0">
                <a:latin typeface="Times New Roman" panose="02020603050405020304" pitchFamily="18" charset="0"/>
              </a:rPr>
              <a:t>​</a:t>
            </a:r>
            <a:br>
              <a:rPr lang="ru-RU" sz="1050" dirty="0">
                <a:latin typeface="Segoe UI" panose="020B0502040204020203" pitchFamily="34" charset="0"/>
              </a:rPr>
            </a:br>
            <a:r>
              <a:rPr lang="ru-RU" sz="1050" b="1" dirty="0">
                <a:latin typeface="Times New Roman" panose="02020603050405020304" pitchFamily="18" charset="0"/>
              </a:rPr>
              <a:t>«КАЗАНСКИЙ ГОСУДАРСТВЕННЫЙЭНЕРГЕТИЧЕСКИЙ УНИВЕРСИТЕТ»</a:t>
            </a:r>
            <a:r>
              <a:rPr lang="ru-RU" sz="1050" dirty="0">
                <a:latin typeface="Times New Roman" panose="02020603050405020304" pitchFamily="18" charset="0"/>
              </a:rPr>
              <a:t>​</a:t>
            </a:r>
            <a:endParaRPr lang="ru-RU" sz="1050" dirty="0">
              <a:latin typeface="Segoe UI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147" y="2457450"/>
            <a:ext cx="8317706" cy="3153796"/>
          </a:xfrm>
        </p:spPr>
        <p:txBody>
          <a:bodyPr>
            <a:noAutofit/>
          </a:bodyPr>
          <a:lstStyle/>
          <a:p>
            <a:pPr algn="ctr" rtl="0" fontAlgn="base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Отчётная работа по дисциплине​</a:t>
            </a:r>
            <a:b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  «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Ихтиопатология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»​</a:t>
            </a:r>
            <a:b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На тему: «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Бактериальные болезни рыб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»​</a:t>
            </a:r>
            <a:endParaRPr lang="ru-RU" sz="15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algn="ctr" rtl="0" fontAlgn="base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​</a:t>
            </a:r>
            <a:b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   ​</a:t>
            </a:r>
            <a:endParaRPr lang="ru-RU" sz="15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</a:rPr>
              <a:t>​</a:t>
            </a:r>
            <a:endParaRPr lang="ru-RU" sz="15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Выполнил: Алиев Р.Р.​</a:t>
            </a:r>
            <a:endParaRPr lang="ru-RU" sz="15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Группа ЗАВБ -1-19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​</a:t>
            </a:r>
            <a:endParaRPr lang="en-US" sz="15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Проверила: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Говоркова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 Л.Д. </a:t>
            </a:r>
            <a:endParaRPr lang="ru-RU" sz="15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​</a:t>
            </a:r>
            <a:endParaRPr lang="ru-RU" sz="15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​</a:t>
            </a:r>
            <a:endParaRPr lang="ru-RU" sz="15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​</a:t>
            </a:r>
            <a:endParaRPr lang="ru-RU" sz="15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​</a:t>
            </a:r>
            <a:endParaRPr lang="ru-RU" sz="15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rtl="0" fontAlgn="base"/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Казань, 2022</a:t>
            </a:r>
            <a:endParaRPr lang="ru-RU" sz="15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2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373215"/>
            <a:ext cx="7408333" cy="75294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Бактериальное холодноводное заболевание</a:t>
            </a:r>
          </a:p>
          <a:p>
            <a:pPr algn="ctr"/>
            <a:r>
              <a:rPr lang="ru-RU" b="1" dirty="0"/>
              <a:t>Возбудитель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Cytochaga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psychrophila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узв\Доня 2017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644"/>
            <a:ext cx="67687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узв\Доня 2017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4644"/>
            <a:ext cx="33843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6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229199"/>
            <a:ext cx="7408333" cy="896963"/>
          </a:xfrm>
        </p:spPr>
        <p:txBody>
          <a:bodyPr/>
          <a:lstStyle/>
          <a:p>
            <a:pPr algn="ctr"/>
            <a:r>
              <a:rPr lang="ru-RU" b="1" dirty="0"/>
              <a:t>Жаберное бактериальное заболевание</a:t>
            </a:r>
          </a:p>
          <a:p>
            <a:pPr algn="ctr"/>
            <a:r>
              <a:rPr lang="ru-RU" b="1" dirty="0"/>
              <a:t>Возбудитель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Flexibacter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branchiophila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45624" cy="4818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amara\Documents\жаб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1125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mara\Documents\флексибакт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531789" cy="26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6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3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/>
              <a:t>Бактериальная почечная болезнь (БПБ) </a:t>
            </a:r>
            <a:r>
              <a:rPr lang="ru-RU" dirty="0"/>
              <a:t>– одна из самых серьезных инфекций лососевых рыб. Возбудитель – </a:t>
            </a:r>
            <a:r>
              <a:rPr lang="en-US" dirty="0" err="1"/>
              <a:t>Renibacterium</a:t>
            </a:r>
            <a:r>
              <a:rPr lang="en-US" dirty="0"/>
              <a:t> </a:t>
            </a:r>
            <a:r>
              <a:rPr lang="en-US" dirty="0" err="1"/>
              <a:t>salmoninarum</a:t>
            </a:r>
            <a:r>
              <a:rPr lang="ru-RU" dirty="0"/>
              <a:t>. Клинические признаки – гнойные поражения в почках, образование под кожей вздутий с гнойным содержимым. Развивается хроническая бактериемия.</a:t>
            </a:r>
          </a:p>
          <a:p>
            <a:pPr algn="just"/>
            <a:r>
              <a:rPr lang="ru-RU" b="1" dirty="0" err="1"/>
              <a:t>Микобактериоз</a:t>
            </a:r>
            <a:r>
              <a:rPr lang="ru-RU" dirty="0"/>
              <a:t> – системное заболевание пресноводных, морских и аквариумных рыб. Возбудитель – </a:t>
            </a:r>
            <a:r>
              <a:rPr lang="en-US" dirty="0" err="1"/>
              <a:t>Micobacterium</a:t>
            </a:r>
            <a:r>
              <a:rPr lang="en-US" dirty="0"/>
              <a:t> </a:t>
            </a:r>
            <a:r>
              <a:rPr lang="en-US" dirty="0" err="1"/>
              <a:t>marinum</a:t>
            </a:r>
            <a:r>
              <a:rPr lang="en-US" dirty="0"/>
              <a:t>, M. </a:t>
            </a:r>
            <a:r>
              <a:rPr lang="en-US" dirty="0" err="1"/>
              <a:t>piscium</a:t>
            </a:r>
            <a:r>
              <a:rPr lang="en-US" dirty="0"/>
              <a:t> </a:t>
            </a:r>
            <a:r>
              <a:rPr lang="ru-RU" dirty="0"/>
              <a:t>и т. д. В почках, печени, селезенке образуются гранулемы.</a:t>
            </a:r>
          </a:p>
          <a:p>
            <a:pPr algn="just"/>
            <a:r>
              <a:rPr lang="ru-RU" b="1" dirty="0" err="1"/>
              <a:t>Эпителицестиоз</a:t>
            </a:r>
            <a:r>
              <a:rPr lang="ru-RU" b="1" dirty="0"/>
              <a:t> (</a:t>
            </a:r>
            <a:r>
              <a:rPr lang="ru-RU" b="1" dirty="0" err="1"/>
              <a:t>мукофилез</a:t>
            </a:r>
            <a:r>
              <a:rPr lang="ru-RU" b="1" dirty="0"/>
              <a:t>) </a:t>
            </a:r>
            <a:r>
              <a:rPr lang="ru-RU" dirty="0"/>
              <a:t>– редкое заболевание карпа. Возбудитель – организм, представляющих одну клетку хозяина, внутри которой находится множество включений </a:t>
            </a:r>
            <a:r>
              <a:rPr lang="ru-RU" dirty="0" err="1"/>
              <a:t>прокариотной</a:t>
            </a:r>
            <a:r>
              <a:rPr lang="ru-RU" dirty="0"/>
              <a:t> природы, сходных с хламидиями и риккетсиями. Клинические признаки - поражение жабр, в которых обнаруживают большое количество мелких  белых круглых цист.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Болезни, вызываемые грамположительными бактериями</a:t>
            </a:r>
          </a:p>
        </p:txBody>
      </p:sp>
    </p:spTree>
    <p:extLst>
      <p:ext uri="{BB962C8B-B14F-4D97-AF65-F5344CB8AC3E}">
        <p14:creationId xmlns:p14="http://schemas.microsoft.com/office/powerpoint/2010/main" val="428994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4509120"/>
            <a:ext cx="8640960" cy="16170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/>
              <a:t>Стрептококкоз</a:t>
            </a:r>
            <a:r>
              <a:rPr lang="ru-RU" dirty="0"/>
              <a:t> – заболевание морских и пресноводных рыб, опасен для лососевых. Характерные клинические признаки – </a:t>
            </a:r>
            <a:r>
              <a:rPr lang="ru-RU" dirty="0" err="1"/>
              <a:t>экзофтальмия</a:t>
            </a:r>
            <a:r>
              <a:rPr lang="ru-RU" dirty="0"/>
              <a:t> (до выпадения глаз), поражение головного мозга (гиперемия, внутричерепной экссудат)</a:t>
            </a:r>
          </a:p>
          <a:p>
            <a:pPr algn="ctr"/>
            <a:r>
              <a:rPr lang="ru-RU" b="1" dirty="0"/>
              <a:t>Возбудитель – </a:t>
            </a:r>
            <a:r>
              <a:rPr lang="en-US" b="1" dirty="0"/>
              <a:t>Streptococcus sp.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98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777\Documents\Кот\парола и форель лавиярви\экзофтальм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429288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401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1" cy="44253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Болезни, вызываемые грамотрицательными </a:t>
            </a:r>
            <a:r>
              <a:rPr lang="ru-RU" sz="2800" b="1" dirty="0" err="1"/>
              <a:t>оксидазоположительными</a:t>
            </a:r>
            <a:r>
              <a:rPr lang="ru-RU" sz="2800" b="1" dirty="0"/>
              <a:t> бактериями</a:t>
            </a:r>
          </a:p>
          <a:p>
            <a:pPr algn="ctr"/>
            <a:r>
              <a:rPr lang="ru-RU" sz="2800" b="1" dirty="0"/>
              <a:t>Фурункулез </a:t>
            </a:r>
            <a:r>
              <a:rPr lang="ru-RU" b="1" dirty="0"/>
              <a:t>– возбудитель </a:t>
            </a:r>
            <a:r>
              <a:rPr lang="en-US" b="1" dirty="0" err="1"/>
              <a:t>Aeromonas</a:t>
            </a:r>
            <a:r>
              <a:rPr lang="en-US" b="1" dirty="0"/>
              <a:t> </a:t>
            </a:r>
            <a:r>
              <a:rPr lang="en-US" b="1" dirty="0" err="1"/>
              <a:t>salmonicida</a:t>
            </a:r>
            <a:r>
              <a:rPr lang="ru-RU" b="1" dirty="0"/>
              <a:t>, </a:t>
            </a:r>
            <a:r>
              <a:rPr lang="ru-RU" b="1" dirty="0" err="1"/>
              <a:t>высококонтагеозное</a:t>
            </a:r>
            <a:r>
              <a:rPr lang="ru-RU" b="1" dirty="0"/>
              <a:t> заболевание. Клиническая картина – септицемия и образование под кожей флюктуирующих опухолей – фурункулов. При обнаружении в хозяйстве устанавливают карантин.</a:t>
            </a:r>
          </a:p>
          <a:p>
            <a:pPr algn="ctr"/>
            <a:r>
              <a:rPr lang="ru-RU" sz="2800" b="1" dirty="0" err="1"/>
              <a:t>Эритродерматит</a:t>
            </a:r>
            <a:r>
              <a:rPr lang="ru-RU" sz="2800" b="1" dirty="0"/>
              <a:t> карпа </a:t>
            </a:r>
            <a:r>
              <a:rPr lang="ru-RU" b="1" dirty="0"/>
              <a:t>– возбудитель </a:t>
            </a:r>
            <a:r>
              <a:rPr lang="en-US" b="1" dirty="0" err="1"/>
              <a:t>Aeromonas</a:t>
            </a:r>
            <a:r>
              <a:rPr lang="en-US" b="1" dirty="0"/>
              <a:t> </a:t>
            </a:r>
            <a:r>
              <a:rPr lang="en-US" b="1" dirty="0" err="1"/>
              <a:t>salmonicida</a:t>
            </a:r>
            <a:r>
              <a:rPr lang="en-US" b="1" dirty="0"/>
              <a:t> subsp. </a:t>
            </a:r>
            <a:r>
              <a:rPr lang="ru-RU" b="1" dirty="0" err="1"/>
              <a:t>а</a:t>
            </a:r>
            <a:r>
              <a:rPr lang="en-US" b="1" dirty="0" err="1"/>
              <a:t>chromogenes</a:t>
            </a:r>
            <a:r>
              <a:rPr lang="ru-RU" b="1" dirty="0"/>
              <a:t>. Болезнь характеризуется обширными поверхностными повреждениями</a:t>
            </a:r>
            <a:endParaRPr lang="en-US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ru-RU" sz="4000" b="1" i="1" dirty="0"/>
              <a:t>Бактериальные болезни</a:t>
            </a:r>
          </a:p>
        </p:txBody>
      </p:sp>
    </p:spTree>
    <p:extLst>
      <p:ext uri="{BB962C8B-B14F-4D97-AF65-F5344CB8AC3E}">
        <p14:creationId xmlns:p14="http://schemas.microsoft.com/office/powerpoint/2010/main" val="334883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301207"/>
            <a:ext cx="7408333" cy="82495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err="1"/>
              <a:t>Аэромоноз</a:t>
            </a:r>
            <a:r>
              <a:rPr lang="ru-RU" b="1" dirty="0"/>
              <a:t> лососевых </a:t>
            </a:r>
          </a:p>
          <a:p>
            <a:pPr algn="ctr"/>
            <a:r>
              <a:rPr lang="ru-RU" b="1" dirty="0"/>
              <a:t>Возбудитель</a:t>
            </a:r>
            <a:r>
              <a:rPr lang="en-US" b="1" dirty="0"/>
              <a:t> – </a:t>
            </a:r>
            <a:r>
              <a:rPr lang="en-US" b="1" dirty="0" err="1"/>
              <a:t>Aeromonas</a:t>
            </a:r>
            <a:r>
              <a:rPr lang="en-US" b="1" dirty="0"/>
              <a:t> </a:t>
            </a:r>
            <a:r>
              <a:rPr lang="en-US" b="1" dirty="0" err="1"/>
              <a:t>hydrophila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386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узв\Доня 2017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2484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узв\Доня 2017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9248"/>
            <a:ext cx="4608512" cy="35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6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373215"/>
            <a:ext cx="7408333" cy="75294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/>
              <a:t>Псевдомоноз</a:t>
            </a:r>
            <a:endParaRPr lang="ru-RU" b="1" dirty="0"/>
          </a:p>
          <a:p>
            <a:pPr algn="ctr"/>
            <a:r>
              <a:rPr lang="ru-RU" b="1" dirty="0"/>
              <a:t>Возбудитель </a:t>
            </a:r>
            <a:r>
              <a:rPr lang="en-US" b="1" dirty="0"/>
              <a:t>– Pseudomonas </a:t>
            </a:r>
            <a:r>
              <a:rPr lang="en-US" b="1" dirty="0" err="1"/>
              <a:t>fluorescens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6748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узв\Доня 2017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632848" cy="50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2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3" cy="43533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/>
              <a:t>Псевдомоноз</a:t>
            </a:r>
            <a:r>
              <a:rPr lang="ru-RU" b="1" dirty="0"/>
              <a:t> карпа</a:t>
            </a:r>
            <a:r>
              <a:rPr lang="en-US" b="1" dirty="0"/>
              <a:t> </a:t>
            </a:r>
            <a:r>
              <a:rPr lang="ru-RU" b="1" dirty="0"/>
              <a:t>- возбудитель</a:t>
            </a:r>
            <a:r>
              <a:rPr lang="en-US" b="1" dirty="0"/>
              <a:t> </a:t>
            </a:r>
            <a:r>
              <a:rPr lang="en-US" b="1" dirty="0" err="1"/>
              <a:t>Aeromonas</a:t>
            </a:r>
            <a:r>
              <a:rPr lang="en-US" b="1" dirty="0"/>
              <a:t> </a:t>
            </a:r>
            <a:r>
              <a:rPr lang="en-US" b="1" dirty="0" err="1"/>
              <a:t>salmonicida</a:t>
            </a:r>
            <a:r>
              <a:rPr lang="en-US" b="1" dirty="0"/>
              <a:t>, A. </a:t>
            </a:r>
            <a:r>
              <a:rPr lang="en-US" b="1" dirty="0" err="1"/>
              <a:t>Puntida</a:t>
            </a:r>
            <a:r>
              <a:rPr lang="ru-RU" b="1" dirty="0"/>
              <a:t>. Клинические признаки – септицемия, кровоизлияния у основания плавников.</a:t>
            </a:r>
          </a:p>
          <a:p>
            <a:pPr algn="just"/>
            <a:r>
              <a:rPr lang="ru-RU" b="1" dirty="0"/>
              <a:t>Красная болезнь угря - возбудитель</a:t>
            </a:r>
            <a:r>
              <a:rPr lang="en-US" b="1" dirty="0"/>
              <a:t> </a:t>
            </a:r>
            <a:r>
              <a:rPr lang="en-US" b="1" dirty="0" err="1"/>
              <a:t>Aeromonas</a:t>
            </a:r>
            <a:r>
              <a:rPr lang="en-US" b="1" dirty="0"/>
              <a:t> </a:t>
            </a:r>
            <a:r>
              <a:rPr lang="en-US" b="1" dirty="0" err="1"/>
              <a:t>aureofaciens</a:t>
            </a:r>
            <a:r>
              <a:rPr lang="en-US" b="1" dirty="0"/>
              <a:t>, A</a:t>
            </a:r>
            <a:r>
              <a:rPr lang="ru-RU" b="1" dirty="0"/>
              <a:t>. </a:t>
            </a:r>
            <a:r>
              <a:rPr lang="en-US" b="1" dirty="0" err="1"/>
              <a:t>anguilliseptica</a:t>
            </a:r>
            <a:r>
              <a:rPr lang="en-US" b="1" dirty="0"/>
              <a:t>. </a:t>
            </a:r>
            <a:r>
              <a:rPr lang="ru-RU" b="1" dirty="0"/>
              <a:t>На коже и в мускулатуре развиваются язвы.</a:t>
            </a:r>
            <a:r>
              <a:rPr lang="en-US" b="1" dirty="0"/>
              <a:t> </a:t>
            </a:r>
            <a:endParaRPr lang="ru-RU" b="1" dirty="0"/>
          </a:p>
          <a:p>
            <a:pPr algn="just"/>
            <a:r>
              <a:rPr lang="ru-RU" b="1" dirty="0"/>
              <a:t>Пятнистая болезнь щуки, сига, карповых и окуневых. Некроз на поверхности тела</a:t>
            </a:r>
          </a:p>
          <a:p>
            <a:pPr algn="just"/>
            <a:r>
              <a:rPr lang="ru-RU" b="1" dirty="0" err="1"/>
              <a:t>Аэромонадная</a:t>
            </a:r>
            <a:r>
              <a:rPr lang="ru-RU" b="1" dirty="0"/>
              <a:t> болезнь желтого окуня.</a:t>
            </a:r>
          </a:p>
          <a:p>
            <a:pPr algn="just"/>
            <a:r>
              <a:rPr lang="ru-RU" b="1" dirty="0"/>
              <a:t>Бактериальная плавниковая гниль у карповых, лососевых и аквариумных рыб. Клинические признаки – прогрессирующие эрозии и разрушение плавника.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Другие болезни, вызываемые </a:t>
            </a:r>
            <a:r>
              <a:rPr lang="ru-RU" sz="3600" b="1" i="1" dirty="0" err="1"/>
              <a:t>псевдомонадами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01312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933056"/>
            <a:ext cx="8164429" cy="2592287"/>
          </a:xfrm>
        </p:spPr>
        <p:txBody>
          <a:bodyPr/>
          <a:lstStyle/>
          <a:p>
            <a:pPr algn="ctr"/>
            <a:r>
              <a:rPr lang="ru-RU" b="1" dirty="0" err="1"/>
              <a:t>Вибриоз</a:t>
            </a:r>
            <a:r>
              <a:rPr lang="ru-RU" b="1" dirty="0"/>
              <a:t> – заболевание лососевых, угрей и других видов рыб при выращивании в морской и солоноватой воде.</a:t>
            </a:r>
          </a:p>
          <a:p>
            <a:pPr algn="just"/>
            <a:r>
              <a:rPr lang="ru-RU" b="1" dirty="0"/>
              <a:t>Возбудитель</a:t>
            </a:r>
            <a:r>
              <a:rPr lang="en-US" b="1" dirty="0"/>
              <a:t> – Vibrio </a:t>
            </a:r>
            <a:r>
              <a:rPr lang="en-US" b="1" dirty="0" err="1"/>
              <a:t>anguillarum</a:t>
            </a:r>
            <a:r>
              <a:rPr lang="en-US" b="1" dirty="0"/>
              <a:t>, V. </a:t>
            </a:r>
            <a:r>
              <a:rPr lang="en-US" b="1" dirty="0" err="1"/>
              <a:t>parahaemolyticus</a:t>
            </a:r>
            <a:r>
              <a:rPr lang="en-US" b="1" dirty="0"/>
              <a:t>.</a:t>
            </a:r>
          </a:p>
          <a:p>
            <a:pPr algn="just"/>
            <a:r>
              <a:rPr lang="ru-RU" b="1" dirty="0"/>
              <a:t>Клиника – кровоизлияния во внутренних органах и мышцах, образование язв на поверхности тела, разрушение плавников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22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5"/>
            <a:ext cx="504056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Tamara\Documents\вибри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456384" cy="234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8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124744"/>
            <a:ext cx="8280920" cy="5544616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/>
              <a:t>Энтеробакетерии</a:t>
            </a:r>
            <a:r>
              <a:rPr lang="ru-RU" b="1" dirty="0"/>
              <a:t> (</a:t>
            </a:r>
            <a:r>
              <a:rPr lang="en-US" b="1" dirty="0"/>
              <a:t>Proteus, </a:t>
            </a:r>
            <a:r>
              <a:rPr lang="en-US" b="1" dirty="0" err="1"/>
              <a:t>Klebsiella</a:t>
            </a:r>
            <a:r>
              <a:rPr lang="en-US" b="1" dirty="0"/>
              <a:t>, </a:t>
            </a:r>
            <a:r>
              <a:rPr lang="en-US" b="1" dirty="0" err="1"/>
              <a:t>Citobacter</a:t>
            </a:r>
            <a:r>
              <a:rPr lang="en-US" b="1" dirty="0"/>
              <a:t>, </a:t>
            </a:r>
            <a:r>
              <a:rPr lang="en-US" b="1" dirty="0" err="1"/>
              <a:t>Enterobacter</a:t>
            </a:r>
            <a:r>
              <a:rPr lang="en-US" b="1" dirty="0"/>
              <a:t>) </a:t>
            </a:r>
            <a:r>
              <a:rPr lang="ru-RU" dirty="0"/>
              <a:t>чаще всего становятся причиной вспышек заболеваний в связи с загрязнением воды и снижением резистентности рыб.</a:t>
            </a:r>
            <a:endParaRPr lang="en-US" dirty="0"/>
          </a:p>
          <a:p>
            <a:pPr algn="just"/>
            <a:r>
              <a:rPr lang="ru-RU" b="1" dirty="0" err="1"/>
              <a:t>Протеоз</a:t>
            </a:r>
            <a:r>
              <a:rPr lang="ru-RU" dirty="0"/>
              <a:t> – возбудители бактерии из семейства</a:t>
            </a:r>
            <a:r>
              <a:rPr lang="en-US" b="1" dirty="0"/>
              <a:t> </a:t>
            </a:r>
            <a:r>
              <a:rPr lang="en-US" dirty="0"/>
              <a:t>Proteus</a:t>
            </a:r>
            <a:r>
              <a:rPr lang="ru-RU" dirty="0"/>
              <a:t>. Клинические признаки – геморрагическое воспаление.</a:t>
            </a:r>
          </a:p>
          <a:p>
            <a:pPr algn="just"/>
            <a:r>
              <a:rPr lang="ru-RU" b="1" dirty="0" err="1"/>
              <a:t>Эдвардсиеллез</a:t>
            </a:r>
            <a:r>
              <a:rPr lang="ru-RU" b="1" dirty="0"/>
              <a:t> </a:t>
            </a:r>
            <a:r>
              <a:rPr lang="ru-RU" dirty="0"/>
              <a:t>– заболевание канального сома и угря.  Возбудитель - </a:t>
            </a:r>
            <a:r>
              <a:rPr lang="en-US" dirty="0" err="1"/>
              <a:t>Edwardsiella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ru-RU" dirty="0"/>
              <a:t>, </a:t>
            </a:r>
            <a:r>
              <a:rPr lang="en-US" dirty="0"/>
              <a:t>.</a:t>
            </a:r>
            <a:r>
              <a:rPr lang="ru-RU" dirty="0"/>
              <a:t> Клинические признаки – септический энтерит и нейрогенная форма (сом), поражение почек, печени и язвенные поражения (угорь)</a:t>
            </a:r>
          </a:p>
          <a:p>
            <a:pPr algn="just"/>
            <a:r>
              <a:rPr lang="ru-RU" b="1" dirty="0"/>
              <a:t>Бактериальная  геморрагическая септицем</a:t>
            </a:r>
            <a:r>
              <a:rPr lang="ru-RU" dirty="0"/>
              <a:t>ия – </a:t>
            </a:r>
            <a:r>
              <a:rPr lang="ru-RU" dirty="0" err="1"/>
              <a:t>полиэтиологическое</a:t>
            </a:r>
            <a:r>
              <a:rPr lang="ru-RU" dirty="0"/>
              <a:t> заболевание. Поражает рыб всех видов. Вызывается </a:t>
            </a:r>
            <a:r>
              <a:rPr lang="ru-RU" dirty="0" err="1"/>
              <a:t>энтеробактериями</a:t>
            </a:r>
            <a:r>
              <a:rPr lang="ru-RU" dirty="0"/>
              <a:t>, </a:t>
            </a:r>
            <a:r>
              <a:rPr lang="ru-RU" dirty="0" err="1"/>
              <a:t>аэромонадами</a:t>
            </a:r>
            <a:r>
              <a:rPr lang="ru-RU" dirty="0"/>
              <a:t>, </a:t>
            </a:r>
            <a:r>
              <a:rPr lang="ru-RU" dirty="0" err="1"/>
              <a:t>псевдомомнадами</a:t>
            </a:r>
            <a:r>
              <a:rPr lang="ru-RU" dirty="0"/>
              <a:t>, </a:t>
            </a:r>
            <a:r>
              <a:rPr lang="ru-RU" dirty="0" err="1"/>
              <a:t>флавобактериями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b="1" i="1" dirty="0"/>
              <a:t>Болезни, вызываемые </a:t>
            </a:r>
            <a:r>
              <a:rPr lang="ru-RU" sz="3200" b="1" i="1" dirty="0" err="1"/>
              <a:t>энтеробактериями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72225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861048"/>
            <a:ext cx="8020413" cy="244827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Йерсениоз</a:t>
            </a:r>
            <a:r>
              <a:rPr lang="ru-RU" dirty="0"/>
              <a:t> – септическое заболевание лососевых рыб</a:t>
            </a:r>
          </a:p>
          <a:p>
            <a:pPr algn="ctr"/>
            <a:r>
              <a:rPr lang="ru-RU" dirty="0"/>
              <a:t>Возбудитель – </a:t>
            </a:r>
            <a:r>
              <a:rPr lang="en-US" dirty="0"/>
              <a:t>Yersinia </a:t>
            </a:r>
            <a:r>
              <a:rPr lang="en-US" dirty="0" err="1"/>
              <a:t>ruckeri</a:t>
            </a:r>
            <a:endParaRPr lang="en-US" dirty="0"/>
          </a:p>
          <a:p>
            <a:pPr algn="ctr"/>
            <a:r>
              <a:rPr lang="ru-RU" dirty="0"/>
              <a:t>Клинические признаки – воспаление  эрозии во рту, на жаберных крышках и у основания лучей плавников. Гиперемия брюшной стенки и жировой ткани.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386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777\Documents\Кот\парола и форель лавиярви\фор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7" y="116632"/>
            <a:ext cx="5072098" cy="3571900"/>
          </a:xfrm>
          <a:prstGeom prst="rect">
            <a:avLst/>
          </a:prstGeom>
          <a:noFill/>
        </p:spPr>
      </p:pic>
      <p:pic>
        <p:nvPicPr>
          <p:cNvPr id="5" name="Рисунок 4" descr="C:\Users\777\Documents\Кот\парола и форель лавиярви\кровоизлияния, завоз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816424" cy="274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136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640959" cy="554461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Флексибактериоз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(«серое седло»), поражает поверхность тела, плавники и жабры лососевых рыб. Характерный признак – некроз спинного плавника. Возбудитель 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Flexibacter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columnaris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Бактериальное холодноводное заболевание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наблюдается у лососевых рыб при искусственном выращивании. Возбудитель –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Cytochaga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psychrophila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Клиника разнообразна. Наиболее опасным, способным вызывать массовую гибель молоди радужной форели, является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«синдром молоди форели» (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RTFS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«Синдром молоди форели» (RTFS) опасен для садковых хозяйств и для УЗВ. В УЗВ это заболевание развивается на фоне токсикоза, вызванного органическим загрязнением. У форели в садках наблюдали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мышечный миозит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некротический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склероз.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Чаще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всего у лососевых развивается некроз хвостового стебля, на пораженной ткани – характерный желтый пигмент. Бактериальное холодноводное заболевание чаще всего наблюдается в хронической форме. </a:t>
            </a: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Жаберное бактериальное заболевание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встречается у лососевых и карповых рыб. Возбудитель 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Flexibacter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branchiophila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Развитию болезни способствует органическое загрязнение воды. Сильнее всего поражается молодь, в возрасте 2,0 - 2,5 месяца, с навеской 0,3 – 0,5 г.  </a:t>
            </a:r>
          </a:p>
          <a:p>
            <a:pPr algn="just"/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Солоноватоводный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миксобактериоз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наблюдается у молоди лососевых при выращивании в морской воде. Выделены бактерии рода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Sporocytochaga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12968" cy="930432"/>
          </a:xfrm>
        </p:spPr>
        <p:txBody>
          <a:bodyPr>
            <a:noAutofit/>
          </a:bodyPr>
          <a:lstStyle/>
          <a:p>
            <a:r>
              <a:rPr lang="ru-RU" sz="3600" b="1" i="1" dirty="0"/>
              <a:t>Болезни, вызываемые </a:t>
            </a:r>
            <a:r>
              <a:rPr lang="ru-RU" sz="3600" b="1" i="1" dirty="0" err="1"/>
              <a:t>миксобактериями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455000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</TotalTime>
  <Words>789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Candara</vt:lpstr>
      <vt:lpstr>Segoe UI</vt:lpstr>
      <vt:lpstr>Symbol</vt:lpstr>
      <vt:lpstr>Times New Roman</vt:lpstr>
      <vt:lpstr>Волна</vt:lpstr>
      <vt:lpstr>​ ​ МИНИСТЕРСТВО НАУКИ И ВЫСШЕГО ОБРАЗОВАНИЯ​ РОССИЙСКОЙ ФЕДЕРАЦИИ​ Федеральное государственное бюджетное образовательное учреждение ​ высшего образования​ «КАЗАНСКИЙ ГОСУДАРСТВЕННЫЙЭНЕРГЕТИЧЕСКИЙ УНИВЕРСИТЕТ»​</vt:lpstr>
      <vt:lpstr>Бактериальные болезни</vt:lpstr>
      <vt:lpstr>Презентация PowerPoint</vt:lpstr>
      <vt:lpstr>Презентация PowerPoint</vt:lpstr>
      <vt:lpstr>Другие болезни, вызываемые псевдомонадами</vt:lpstr>
      <vt:lpstr>Презентация PowerPoint</vt:lpstr>
      <vt:lpstr>Болезни, вызываемые энтеробактериями</vt:lpstr>
      <vt:lpstr>Презентация PowerPoint</vt:lpstr>
      <vt:lpstr>Болезни, вызываемые миксобактериями</vt:lpstr>
      <vt:lpstr>Презентация PowerPoint</vt:lpstr>
      <vt:lpstr>Презентация PowerPoint</vt:lpstr>
      <vt:lpstr>Болезни, вызываемые грамположительными бактериями</vt:lpstr>
      <vt:lpstr>Презентация PowerPoint</vt:lpstr>
    </vt:vector>
  </TitlesOfParts>
  <Company>СПбГАУ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Инфекционные болезни рыб</dc:title>
  <dc:creator>Tamara</dc:creator>
  <cp:lastModifiedBy>Рафаэль Алиев</cp:lastModifiedBy>
  <cp:revision>39</cp:revision>
  <dcterms:created xsi:type="dcterms:W3CDTF">2017-04-09T10:38:49Z</dcterms:created>
  <dcterms:modified xsi:type="dcterms:W3CDTF">2022-06-23T20:59:11Z</dcterms:modified>
</cp:coreProperties>
</file>