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8" r:id="rId71"/>
    <p:sldId id="329" r:id="rId72"/>
    <p:sldId id="330" r:id="rId73"/>
    <p:sldId id="331" r:id="rId7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D35E-2526-4B84-82B6-6DC66E6F69C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335E-D173-4110-9367-BE563FDF6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8346-2F21-4200-8B5E-B5CB7496D03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FEB-9330-46D0-AB53-1023CC36F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9FD9-6F75-4F71-8CEC-41F8D87DCDE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D267-4C9E-4065-A12B-3248CF57F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9550-4B17-4E64-938A-DD3873B9559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DB4B-0009-4511-BD8D-FFB4A1692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CFD3-CFFF-442D-BF40-92CE49D7D43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F677-CBA0-4787-BDF8-E01CAB62F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CAC8-B95E-439E-ADBE-9B2FC87D6F3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2589-CE14-416F-B5B2-D78DCAD41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4702-1C34-4C69-84D8-D72EED30633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35A0-E430-4992-B073-863E6C940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DDC1-838C-4AB1-8E90-1F8A9115565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FE3D-8CB4-4760-88EE-37F3D265C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A786-DF4F-4ECB-A58A-C10A34F420B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C844-84A2-4826-A165-D8FD145D5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9A48-C07C-418C-8A62-5A539CACBE6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7495-580B-422A-94E6-6F76A1AF5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E357-0EED-447C-BC35-5CB690A5477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D574-D759-4E70-BC72-88FC0C8AF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8FB4DC-0D1D-4956-91A0-18D0779C82F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6DD7D3-CB3F-4368-AC10-71979749E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222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Нанесение размеров и предельных отклонений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ГОСТ 2.307-2011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проф.  В.А. Рукавишников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в)  установлением размеров между смежными элементами (цепочкой)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5889" t="44716" r="35547" b="39024"/>
          <a:stretch>
            <a:fillRect/>
          </a:stretch>
        </p:blipFill>
        <p:spPr bwMode="auto">
          <a:xfrm>
            <a:off x="1000100" y="3143248"/>
            <a:ext cx="6965045" cy="28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8. Размеры на чертежах не допускается наносить в виде замкнутой цепи, за исключением случаев, когда один из размеров указан как справочный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357562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9. Размеры, определяющие положение симметрично расположенных поверхностей у симметричных изделий, наносят следующим образом: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9615" r="-1"/>
          <a:stretch>
            <a:fillRect/>
          </a:stretch>
        </p:blipFill>
        <p:spPr bwMode="auto">
          <a:xfrm>
            <a:off x="1285852" y="3286124"/>
            <a:ext cx="6858068" cy="322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571604" y="2285992"/>
            <a:ext cx="60769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10. Если элемент изображен с отклонением от масштаба изображения, то размерное число следует подчеркнуть: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40350" t="30396" r="40007" b="49279"/>
          <a:stretch>
            <a:fillRect/>
          </a:stretch>
        </p:blipFill>
        <p:spPr bwMode="auto">
          <a:xfrm>
            <a:off x="2428860" y="3143248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2.1. Размеры на чертежах указывают размерными </a:t>
            </a:r>
            <a:r>
              <a:rPr lang="ru-RU" sz="2800" dirty="0" smtClean="0">
                <a:solidFill>
                  <a:schemeClr val="tx1"/>
                </a:solidFill>
              </a:rPr>
              <a:t>числами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размерными линиями.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2.2. При нанесении размера прямолинейного отрезка размерную линию проводят параллельно этому отрезку, а выносные линии – перпендикулярно размерной: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2451" t="53862" r="73633" b="26321"/>
          <a:stretch>
            <a:fillRect/>
          </a:stretch>
        </p:blipFill>
        <p:spPr bwMode="auto">
          <a:xfrm>
            <a:off x="6429378" y="4071942"/>
            <a:ext cx="271462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2.3. При нанесении размера угла размерную линию проводят в виде дуги с центром в его вершине, а выносные линии – радиально: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2959" t="58943" r="56055" b="25813"/>
          <a:stretch>
            <a:fillRect/>
          </a:stretch>
        </p:blipFill>
        <p:spPr bwMode="auto">
          <a:xfrm>
            <a:off x="2714612" y="3000372"/>
            <a:ext cx="3214590" cy="321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2.4. При нанесении размера дуги окружности размерную линию проводят концентрично дуге, а выносные линии перпендикулярно биссектрисе угла, а над размерным числом нанося знак : «     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516216" y="2924944"/>
            <a:ext cx="390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000364" y="3429000"/>
            <a:ext cx="2340293" cy="318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5357818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2.4а.Допускается располагать выносные линии размера дуги радиально, и, если имеются радикальные концентричные дуги, необходимо указать, к какой дуге относится размер: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68847" t="19309" r="12842" b="47154"/>
          <a:stretch>
            <a:fillRect/>
          </a:stretch>
        </p:blipFill>
        <p:spPr bwMode="auto">
          <a:xfrm>
            <a:off x="5357818" y="1643050"/>
            <a:ext cx="3571964" cy="471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2.4б. Размерные линии следует проводить в радиусном направлении, а выносные – по дугам окружности в случае, представленном на рисунке :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429000"/>
            <a:ext cx="37814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gsana New" pitchFamily="18" charset="-34"/>
              </a:rPr>
              <a:t>Нанесение размеров и предельных отклонений ГОСТ 2.307-2011</a:t>
            </a:r>
            <a:endParaRPr lang="ru-RU" sz="2800" dirty="0">
              <a:cs typeface="Angsana New" pitchFamily="18" charset="-34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7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1. Основанием для определения величины изображенного изделия и его элементов служат размерные числа,  указанные в графическом документе.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 Общее количество размеров на чертеже должно быть минимальным, но достаточным для изготовления и контроля изделия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3. Размеры, не подлежащие выполнению по данному чертежу и указываемые для большего удобства пользования чертежом, называются справочными и отмечаются знаком «</a:t>
            </a:r>
            <a:r>
              <a:rPr lang="ru-RU" sz="2800" b="1" dirty="0" smtClean="0">
                <a:solidFill>
                  <a:schemeClr val="tx1"/>
                </a:solidFill>
              </a:rPr>
              <a:t>*</a:t>
            </a:r>
            <a:r>
              <a:rPr lang="ru-RU" sz="2800" dirty="0" smtClean="0">
                <a:solidFill>
                  <a:schemeClr val="tx1"/>
                </a:solidFill>
              </a:rPr>
              <a:t>»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2.5. Размерную линию, с обоих концов ограничивают стрелками, упирающимися в соответствующие </a:t>
            </a:r>
            <a:r>
              <a:rPr lang="ru-RU" sz="2800" dirty="0" smtClean="0">
                <a:solidFill>
                  <a:schemeClr val="tx1"/>
                </a:solidFill>
              </a:rPr>
              <a:t>выносные линии</a:t>
            </a:r>
            <a:r>
              <a:rPr lang="ru-RU" sz="2800" dirty="0" smtClean="0">
                <a:solidFill>
                  <a:schemeClr val="tx1"/>
                </a:solidFill>
              </a:rPr>
              <a:t>, кроме линии радиуса дуги или скругления и случаев, которые будут рассмотрены ниже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2.6. В случае, показанном на рисунке, размерную и выносные линии проводят, так чтобы они вместе с измеряемым отрезком образовали параллелограмм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1494" t="55894" r="31152" b="20732"/>
          <a:stretch>
            <a:fillRect/>
          </a:stretch>
        </p:blipFill>
        <p:spPr bwMode="auto">
          <a:xfrm>
            <a:off x="928662" y="3571872"/>
            <a:ext cx="7286720" cy="328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2.7. Допускается проводить размерные линии непосредственно к линиям видимого контура, осевым, центровым и другим линиям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1972" t="46748" r="58985" b="21747"/>
          <a:stretch>
            <a:fillRect/>
          </a:stretch>
        </p:blipFill>
        <p:spPr bwMode="auto">
          <a:xfrm>
            <a:off x="571472" y="3071810"/>
            <a:ext cx="2786067" cy="33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5664" t="59960" r="21631" b="20731"/>
          <a:stretch>
            <a:fillRect/>
          </a:stretch>
        </p:blipFill>
        <p:spPr bwMode="auto">
          <a:xfrm>
            <a:off x="4429124" y="3286124"/>
            <a:ext cx="442911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2.8. Размерные линии предпочтительно наносить вне контура изображения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2.9. Выносные линии должны выходить за концы стрелок размерной линии на </a:t>
            </a:r>
            <a:r>
              <a:rPr lang="ru-RU" sz="2800" b="1" dirty="0" smtClean="0">
                <a:solidFill>
                  <a:schemeClr val="tx1"/>
                </a:solidFill>
              </a:rPr>
              <a:t>1…5 мм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2.10. Минимальное расстояние между параллельными размерными линиями должно быть </a:t>
            </a:r>
            <a:r>
              <a:rPr lang="ru-RU" sz="2800" b="1" dirty="0" smtClean="0">
                <a:solidFill>
                  <a:schemeClr val="tx1"/>
                </a:solidFill>
              </a:rPr>
              <a:t>7 мм</a:t>
            </a:r>
            <a:r>
              <a:rPr lang="ru-RU" sz="2800" dirty="0" smtClean="0">
                <a:solidFill>
                  <a:schemeClr val="tx1"/>
                </a:solidFill>
              </a:rPr>
              <a:t>, а между размерной и линией контура – </a:t>
            </a:r>
            <a:r>
              <a:rPr lang="ru-RU" sz="2800" b="1" dirty="0" smtClean="0">
                <a:solidFill>
                  <a:schemeClr val="tx1"/>
                </a:solidFill>
              </a:rPr>
              <a:t>10 мм </a:t>
            </a:r>
            <a:r>
              <a:rPr lang="ru-RU" sz="2800" dirty="0" smtClean="0">
                <a:solidFill>
                  <a:schemeClr val="tx1"/>
                </a:solidFill>
              </a:rPr>
              <a:t>и выбраны в зависимости от размеров изображения и насыщенности чертежа.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2.11. Необходимо избегать пересечения размерных и выносных линий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1972" t="46748" r="58985" b="21747"/>
          <a:stretch>
            <a:fillRect/>
          </a:stretch>
        </p:blipFill>
        <p:spPr bwMode="auto">
          <a:xfrm>
            <a:off x="2857488" y="2643182"/>
            <a:ext cx="3157543" cy="376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2.12. Не допускается использовать линии контура, осевые, центровые и выносные линии в качестве размерных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2.13. Выносные линии проводят от линий видимого контура, за исключением случаев, когда при нанесении размеров на невидимом контуре отпадает необходимость в вычерчивании дополнительного изображения.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2.14. Размеры криволинейного профиля наносят как показано на рисунке: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1972" t="46748" r="58985" b="21747"/>
          <a:stretch>
            <a:fillRect/>
          </a:stretch>
        </p:blipFill>
        <p:spPr bwMode="auto">
          <a:xfrm>
            <a:off x="642910" y="2857496"/>
            <a:ext cx="2786067" cy="33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5664" t="59960" r="21631" b="20731"/>
          <a:stretch>
            <a:fillRect/>
          </a:stretch>
        </p:blipFill>
        <p:spPr bwMode="auto">
          <a:xfrm>
            <a:off x="4071934" y="2857496"/>
            <a:ext cx="442911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2.15. Если надо показать координаты  вершины скругляемого угла или центра дуги скругления, то выносные линии проводятся от точки пересечения сторон скругляемого угла или центра угла скругления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65186" t="30487" r="12109" b="46138"/>
          <a:stretch>
            <a:fillRect/>
          </a:stretch>
        </p:blipFill>
        <p:spPr bwMode="auto">
          <a:xfrm>
            <a:off x="4714890" y="3571770"/>
            <a:ext cx="4429110" cy="328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2.16. Если вид или разрез симметричного предмета или отдельных симметрично расположенных элементов изображают только до оси симметрии или с обрывом, то размерные линии, относящиеся к этим элементам, проводят с обрывом, и обрыв размерной линии дальше оси или линии обрыва предмета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3531" t="38110" r="61182" b="42073"/>
          <a:stretch>
            <a:fillRect/>
          </a:stretch>
        </p:blipFill>
        <p:spPr bwMode="auto">
          <a:xfrm>
            <a:off x="4457764" y="4211251"/>
            <a:ext cx="4686236" cy="264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2.17. Размерные линии допускается проводить с обрывом в следующих случаях: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а) при указании размера диаметра окружности не зависимо от того, изображена ли окружность полностью или частично, при этом обрыв размерной линии делают дальше центра окружности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30488" r="75098" b="51219"/>
          <a:stretch>
            <a:fillRect/>
          </a:stretch>
        </p:blipFill>
        <p:spPr bwMode="auto">
          <a:xfrm>
            <a:off x="3143240" y="4286206"/>
            <a:ext cx="2428842" cy="25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>
              <a:cs typeface="Andalus" pitchFamily="2" charset="-78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К справочным размерам относятся: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а. Один из размеров замкнутой размерной линии.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142984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14620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б) при нанесении размеров от базы, не нанесенной на данном чертеже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9297" t="59959" r="59717" b="23781"/>
          <a:stretch>
            <a:fillRect/>
          </a:stretch>
        </p:blipFill>
        <p:spPr bwMode="auto">
          <a:xfrm>
            <a:off x="3000364" y="2643182"/>
            <a:ext cx="2678825" cy="28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2.18. При изображении изделия с разрывом размерную линию не прерывают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51270" t="63008" r="29687" b="23780"/>
          <a:stretch>
            <a:fillRect/>
          </a:stretch>
        </p:blipFill>
        <p:spPr bwMode="auto">
          <a:xfrm>
            <a:off x="2143108" y="3071810"/>
            <a:ext cx="4643445" cy="232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2.19. Величины элементов стрелок  размерных линий выбирают в зависимости от толщины линий видимого контура и вычерчивают их приблизительно одинаковыми на всем чертеже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6846" t="65041" r="51660" b="19715"/>
          <a:stretch>
            <a:fillRect/>
          </a:stretch>
        </p:blipFill>
        <p:spPr bwMode="auto">
          <a:xfrm>
            <a:off x="1357290" y="3500438"/>
            <a:ext cx="6143598" cy="21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2.20. Если длина размерной линии не достаточна для размещения на ней стрелок, то размерную линию продолжают за выносные линии (или соответственно за контурные, осевые, центровые и т.д.) и стрелки наносят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5664" t="30488" r="17236" b="46138"/>
          <a:stretch>
            <a:fillRect/>
          </a:stretch>
        </p:blipFill>
        <p:spPr bwMode="auto">
          <a:xfrm>
            <a:off x="2285984" y="3786190"/>
            <a:ext cx="4229162" cy="26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5664" t="30488" r="17236" b="46138"/>
          <a:stretch>
            <a:fillRect/>
          </a:stretch>
        </p:blipFill>
        <p:spPr bwMode="auto">
          <a:xfrm>
            <a:off x="2357422" y="3786190"/>
            <a:ext cx="4229162" cy="26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2.21.  При недостатке места для стрелок на размерных линиях, расположенных цепочкой, стрелки допускается заменять засечками, наносимыми под углом 45</a:t>
            </a:r>
            <a:r>
              <a:rPr lang="en-US" sz="2800" dirty="0" smtClean="0">
                <a:solidFill>
                  <a:schemeClr val="tx1"/>
                </a:solidFill>
              </a:rPr>
              <a:t>º</a:t>
            </a:r>
            <a:r>
              <a:rPr lang="ru-RU" sz="2800" dirty="0" smtClean="0">
                <a:solidFill>
                  <a:schemeClr val="tx1"/>
                </a:solidFill>
              </a:rPr>
              <a:t> к размерным линиям или четко наносимыми точками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2705" t="61992" r="42139" b="19715"/>
          <a:stretch>
            <a:fillRect/>
          </a:stretch>
        </p:blipFill>
        <p:spPr bwMode="auto">
          <a:xfrm>
            <a:off x="928662" y="4286206"/>
            <a:ext cx="6857952" cy="25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2.22. При недостатке места для стрелки из-за близко расположенной контурной или выносной линии последние допускается прерывать 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65918" t="51829" r="21631" b="32927"/>
          <a:stretch>
            <a:fillRect/>
          </a:stretch>
        </p:blipFill>
        <p:spPr bwMode="auto">
          <a:xfrm>
            <a:off x="2714612" y="3143248"/>
            <a:ext cx="3036053" cy="267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2.23. Размерные числа наносят над  размерной линией возможно ближе к ее середине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0762" t="52846" r="31152" b="29878"/>
          <a:stretch>
            <a:fillRect/>
          </a:stretch>
        </p:blipFill>
        <p:spPr bwMode="auto">
          <a:xfrm>
            <a:off x="857224" y="3429000"/>
            <a:ext cx="7429512" cy="24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2.24. При нанесении размера диаметра внутри окружности размерные числа смещают относительно середины размерной линии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2.25. При нанесении нескольких параллельных  или концентричных параллельных размерных линий на небольшом расстоянии друг от друга размерные числа над ним и рекомендуется располагать в шахматном порядке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2705" t="54878" r="23095" b="25813"/>
          <a:stretch>
            <a:fillRect/>
          </a:stretch>
        </p:blipFill>
        <p:spPr bwMode="auto">
          <a:xfrm>
            <a:off x="214282" y="3857628"/>
            <a:ext cx="8458322" cy="21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2.26. Линейные числа линейных размеров при различных наклонах размерных линий располагаются как показано на рисунке.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Если необходимо  нанести размер в заштрихованной зоне, соответствующее размерное число выносят на полке линии-выноски.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4902" t="48813" r="56787" b="22764"/>
          <a:stretch>
            <a:fillRect/>
          </a:stretch>
        </p:blipFill>
        <p:spPr bwMode="auto">
          <a:xfrm>
            <a:off x="6465027" y="3861048"/>
            <a:ext cx="267897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64172" t="57464" r="23095" b="23780"/>
          <a:stretch>
            <a:fillRect/>
          </a:stretch>
        </p:blipFill>
        <p:spPr bwMode="auto">
          <a:xfrm>
            <a:off x="4000496" y="4221088"/>
            <a:ext cx="248376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б. Размеры, перенесенные с чертежей-заготовок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5410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2.27. Угловые размеры наносят,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9043" t="53862" r="56055" b="23780"/>
          <a:stretch>
            <a:fillRect/>
          </a:stretch>
        </p:blipFill>
        <p:spPr bwMode="auto">
          <a:xfrm>
            <a:off x="1714480" y="2571744"/>
            <a:ext cx="6072103" cy="392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Для углов малых размеров при недостатке места размерные числа размещают на полках линий-выносок в любой зоне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2256" t="42683" r="25293" b="36992"/>
          <a:stretch>
            <a:fillRect/>
          </a:stretch>
        </p:blipFill>
        <p:spPr bwMode="auto">
          <a:xfrm>
            <a:off x="4788024" y="3140968"/>
            <a:ext cx="2914610" cy="34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2.28.  Если для написания размерного числа недостаточно места над размерной линией, то размеры наносят,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8310" t="52846" r="49189" b="17683"/>
          <a:stretch>
            <a:fillRect/>
          </a:stretch>
        </p:blipFill>
        <p:spPr bwMode="auto">
          <a:xfrm>
            <a:off x="1357290" y="2921867"/>
            <a:ext cx="6023022" cy="39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5072066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Если недостаточно места для нанесения стрелок,  то их наносят, как показано на рисунке. Способ нанесения размерного числа определяется наибольшим удобством чтения.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0986" t="36789" r="16309" b="17479"/>
          <a:stretch>
            <a:fillRect/>
          </a:stretch>
        </p:blipFill>
        <p:spPr bwMode="auto">
          <a:xfrm>
            <a:off x="5357818" y="1785926"/>
            <a:ext cx="3321833" cy="482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6072198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2.29.  Размерные числа не допускается разделять или пересекать какими бы то ни было линиями чертежа. Не допускается разрывать линию контура для нанесения размерного числа и наносить размерные числа в местах пересечения размерных, осевых или центровых линий. В месте нанесения размерного числа осевые, центровые линии и линии штриховки прерывают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9971" t="52032" r="65381" b="29675"/>
          <a:stretch>
            <a:fillRect/>
          </a:stretch>
        </p:blipFill>
        <p:spPr bwMode="auto">
          <a:xfrm>
            <a:off x="6286512" y="1643050"/>
            <a:ext cx="2857488" cy="25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41211" t="58130" r="44873" b="28658"/>
          <a:stretch>
            <a:fillRect/>
          </a:stretch>
        </p:blipFill>
        <p:spPr bwMode="auto">
          <a:xfrm>
            <a:off x="6429378" y="4429132"/>
            <a:ext cx="2714622" cy="18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5643570" cy="494667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2.30. Размеры, относящиеся к одному и тому же конструктивному элементу  (пазу, выступу, отверстию и т.п.), рекомендуется группировать в одном месте  вместе, располагая их на том изображении, на котором геометрическая форма данного элемента показана наиболее полно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2696" t="53103" r="18749" b="21544"/>
          <a:stretch>
            <a:fillRect/>
          </a:stretch>
        </p:blipFill>
        <p:spPr bwMode="auto">
          <a:xfrm>
            <a:off x="5524440" y="1928802"/>
            <a:ext cx="3619560" cy="35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2.31. При нанесении размеры радиуса перед размерным числом помещают прописную букву </a:t>
            </a:r>
            <a:r>
              <a:rPr lang="en-US" sz="2800" b="1" dirty="0" smtClean="0">
                <a:solidFill>
                  <a:schemeClr val="tx1"/>
                </a:solidFill>
              </a:rPr>
              <a:t>R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3.32. Если при нанесении размера радиуса дуги окружности необходимо указать размер, определяющий положение центра, то последний изображают в виде пересечения центровых или выносных линий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 большой величине радиус центра допускается приближать к дуге, в этом случае размерную линию радиуса показывают с изломом 90</a:t>
            </a:r>
            <a:r>
              <a:rPr lang="en-US" sz="2800" dirty="0" smtClean="0">
                <a:solidFill>
                  <a:schemeClr val="tx1"/>
                </a:solidFill>
              </a:rPr>
              <a:t>º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0029" t="73171" r="58252" b="10569"/>
          <a:stretch>
            <a:fillRect/>
          </a:stretch>
        </p:blipFill>
        <p:spPr bwMode="auto">
          <a:xfrm>
            <a:off x="2915816" y="3068960"/>
            <a:ext cx="3429072" cy="34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2.33. Если не требуется указывать размеры, определяющие положение центра дуги окружности, то размерную линию радиуса допускается не доводить до центра и смещать ее относительно центра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4932" t="56911" r="33349" b="29878"/>
          <a:stretch>
            <a:fillRect/>
          </a:stretch>
        </p:blipFill>
        <p:spPr bwMode="auto">
          <a:xfrm>
            <a:off x="2643174" y="3500438"/>
            <a:ext cx="3429072" cy="27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2.34. При проведении нескольких радиусов из одного центра размерные линии любых двух радиусов не располагают на одной прямой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0176" t="62196" r="55176" b="18698"/>
          <a:stretch>
            <a:fillRect/>
          </a:stretch>
        </p:blipFill>
        <p:spPr bwMode="auto">
          <a:xfrm>
            <a:off x="2786050" y="3143248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в. Размеры, определяющие положение элементов детали, подлежащих обработки по другой детали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428868"/>
            <a:ext cx="55435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pPr indent="11113"/>
            <a:r>
              <a:rPr lang="ru-RU" sz="2800" dirty="0" smtClean="0">
                <a:solidFill>
                  <a:schemeClr val="tx1"/>
                </a:solidFill>
              </a:rPr>
              <a:t>При совпадении центров нескольких радиусов их размерные линии допускается не доводить до центра, кроме крайних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1269" t="63008" r="30420" b="17683"/>
          <a:stretch>
            <a:fillRect/>
          </a:stretch>
        </p:blipFill>
        <p:spPr bwMode="auto">
          <a:xfrm>
            <a:off x="2214546" y="2857496"/>
            <a:ext cx="4464955" cy="33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4429124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2.35. Размеры радиусов наружных и внутренних скруглений наносят, как показано на рисунках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21972" t="57927" r="55323" b="27845"/>
          <a:stretch>
            <a:fillRect/>
          </a:stretch>
        </p:blipFill>
        <p:spPr bwMode="auto">
          <a:xfrm>
            <a:off x="4500562" y="1571612"/>
            <a:ext cx="4429156" cy="20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0170" t="57927" r="23463" b="29370"/>
          <a:stretch>
            <a:fillRect/>
          </a:stretch>
        </p:blipFill>
        <p:spPr bwMode="auto">
          <a:xfrm>
            <a:off x="4000464" y="3857628"/>
            <a:ext cx="51435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Радиусы скругления, размер которых в масштабе чертежа 1 мм и менее, на чертеже не изображают и размеры их наносят, 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4902" t="53862" r="55322" b="31910"/>
          <a:stretch>
            <a:fillRect/>
          </a:stretch>
        </p:blipFill>
        <p:spPr bwMode="auto">
          <a:xfrm>
            <a:off x="2143108" y="3286124"/>
            <a:ext cx="4822180" cy="25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Способ нанесения размерных чисел при различных положениях размерных линий (стрелок) на чертеже определяется наибольшим удобством чтения.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Размеры одинаковых радиусов допускается указывать на общей полке,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4199" t="57927" r="25293" b="31910"/>
          <a:stretch>
            <a:fillRect/>
          </a:stretch>
        </p:blipFill>
        <p:spPr bwMode="auto">
          <a:xfrm>
            <a:off x="2143108" y="5071992"/>
            <a:ext cx="5000670" cy="17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Если радиусы скруглений, сгибов и т.п. на всем чертеже одинаковы или какой-либо радиус является преобладающим, то вместо нанесения размеров этих радиусов  непосредственно на изображении рекомендуется в технических требованиях  делать запись типа: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</a:rPr>
              <a:t>Радиусы скругления 4 мм</a:t>
            </a:r>
            <a:r>
              <a:rPr lang="ru-RU" sz="2800" dirty="0" smtClean="0">
                <a:solidFill>
                  <a:schemeClr val="tx1"/>
                </a:solidFill>
              </a:rPr>
              <a:t>»;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</a:rPr>
              <a:t>Внутренние радиусы сгибов 10 мм</a:t>
            </a:r>
            <a:r>
              <a:rPr lang="ru-RU" sz="2800" dirty="0" smtClean="0">
                <a:solidFill>
                  <a:schemeClr val="tx1"/>
                </a:solidFill>
              </a:rPr>
              <a:t>»;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</a:rPr>
              <a:t>Неуказанные радиусы 8 мм</a:t>
            </a:r>
            <a:r>
              <a:rPr lang="ru-RU" sz="2800" dirty="0" smtClean="0">
                <a:solidFill>
                  <a:schemeClr val="tx1"/>
                </a:solidFill>
              </a:rPr>
              <a:t>» и т.п.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2.36. При указании размера диаметра (во всех случаях) перед размерным числом наносят знак    .    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2.37. Перед размерным числом диаметра (радиуса) сферы также наносится знак         (</a:t>
            </a:r>
            <a:r>
              <a:rPr lang="en-US" sz="2800" b="1" dirty="0" smtClean="0">
                <a:solidFill>
                  <a:schemeClr val="tx1"/>
                </a:solidFill>
              </a:rPr>
              <a:t>R</a:t>
            </a:r>
            <a:r>
              <a:rPr lang="ru-RU" sz="2800" dirty="0" smtClean="0">
                <a:solidFill>
                  <a:schemeClr val="tx1"/>
                </a:solidFill>
              </a:rPr>
              <a:t>)  без надписи сфера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 l="13379" t="38821" r="63184" b="47968"/>
          <a:stretch>
            <a:fillRect/>
          </a:stretch>
        </p:blipFill>
        <p:spPr bwMode="auto">
          <a:xfrm>
            <a:off x="1907704" y="3717032"/>
            <a:ext cx="5714878" cy="232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84595" t="57927" r="12768" b="40040"/>
          <a:stretch>
            <a:fillRect/>
          </a:stretch>
        </p:blipFill>
        <p:spPr bwMode="auto">
          <a:xfrm>
            <a:off x="8100392" y="2132856"/>
            <a:ext cx="385803" cy="2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84595" t="57927" r="12768" b="40040"/>
          <a:stretch>
            <a:fillRect/>
          </a:stretch>
        </p:blipFill>
        <p:spPr bwMode="auto">
          <a:xfrm>
            <a:off x="4932040" y="3068960"/>
            <a:ext cx="514404" cy="2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Если на чертеже трудно отличить сферу от других поверхностей, перед размерным числом диаметра (радиуса) допускается наносить слово «Сфера» или      знак      , например, «Сфера </a:t>
            </a:r>
            <a:r>
              <a:rPr lang="en-US" sz="2800" dirty="0" smtClean="0">
                <a:solidFill>
                  <a:schemeClr val="tx1"/>
                </a:solidFill>
              </a:rPr>
              <a:t>Ø</a:t>
            </a:r>
            <a:r>
              <a:rPr lang="ru-RU" sz="2800" dirty="0" smtClean="0">
                <a:solidFill>
                  <a:schemeClr val="tx1"/>
                </a:solidFill>
              </a:rPr>
              <a:t> 18,      </a:t>
            </a:r>
            <a:r>
              <a:rPr lang="en-US" sz="2800" dirty="0" smtClean="0">
                <a:solidFill>
                  <a:schemeClr val="tx1"/>
                </a:solidFill>
              </a:rPr>
              <a:t>R12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Диаметр знака сферы равен размеру размерных чисел  на чертеже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85254" t="65244" r="12988" b="32317"/>
          <a:stretch>
            <a:fillRect/>
          </a:stretch>
        </p:blipFill>
        <p:spPr bwMode="auto">
          <a:xfrm>
            <a:off x="1259632" y="2852936"/>
            <a:ext cx="342936" cy="34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5254" t="65244" r="12988" b="32317"/>
          <a:stretch>
            <a:fillRect/>
          </a:stretch>
        </p:blipFill>
        <p:spPr bwMode="auto">
          <a:xfrm>
            <a:off x="5724128" y="2924944"/>
            <a:ext cx="342936" cy="34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2.38. Размеры квадрата наносят, как показано на рисунке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Высота знака      должна быть равна высоте размерных чисел на чертеже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928794" y="2357430"/>
            <a:ext cx="53911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l="26954" t="70326" r="71288" b="26828"/>
          <a:stretch>
            <a:fillRect/>
          </a:stretch>
        </p:blipFill>
        <p:spPr bwMode="auto">
          <a:xfrm>
            <a:off x="2571736" y="4500570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2.39. Перед размерным числом, характеризующим конусность, наносят знак «       », острый угол которого должен быть направлен в сторону вершины конуса.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Знак конуса и конусность в виде соотношения следует наносить над осевой линией или на полке линии-выноски     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77271" t="61992" r="19799" b="34451"/>
          <a:stretch>
            <a:fillRect/>
          </a:stretch>
        </p:blipFill>
        <p:spPr bwMode="auto">
          <a:xfrm>
            <a:off x="4500562" y="200024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l="31689" t="69309" r="30957" b="15447"/>
          <a:stretch>
            <a:fillRect/>
          </a:stretch>
        </p:blipFill>
        <p:spPr bwMode="auto">
          <a:xfrm>
            <a:off x="857224" y="2928934"/>
            <a:ext cx="7286720" cy="21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2.40. Уклон поверхности следует указывать непосредственно у изображения поверхности уклона или на полке линии-выноске в виде соотношения (а), в процентах (б) или в промилле (в).  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24170" t="50813" r="20166" b="23442"/>
          <a:stretch>
            <a:fillRect/>
          </a:stretch>
        </p:blipFill>
        <p:spPr bwMode="auto">
          <a:xfrm>
            <a:off x="357158" y="3357562"/>
            <a:ext cx="81438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г. Размеры на сборочном чертеже, по которым определяют предельные отклонения отдельных элементов конструкции, например ход поршня.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д. Размеры на сборочном чертеже, перенесенные с чертежей деталей и используемые в качестве установочных или присоединительных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е. Габаритные размеры на сборочном чертеже, перенесенные с чертежей деталей или являются суммой размеров нескольких деталей.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2.41. Размеры фасок под углом 45</a:t>
            </a:r>
            <a:r>
              <a:rPr lang="en-US" sz="2800" dirty="0" smtClean="0">
                <a:solidFill>
                  <a:schemeClr val="tx1"/>
                </a:solidFill>
              </a:rPr>
              <a:t>º</a:t>
            </a:r>
            <a:r>
              <a:rPr lang="ru-RU" sz="2800" dirty="0" smtClean="0">
                <a:solidFill>
                  <a:schemeClr val="tx1"/>
                </a:solidFill>
              </a:rPr>
              <a:t> наносят, как показано на рисунке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9043" t="69106" r="58252" b="11585"/>
          <a:stretch>
            <a:fillRect/>
          </a:stretch>
        </p:blipFill>
        <p:spPr bwMode="auto">
          <a:xfrm>
            <a:off x="1691680" y="2852936"/>
            <a:ext cx="5536388" cy="33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Допускается указывать размеры не изображенной на чертеже фаски под углом 45</a:t>
            </a:r>
            <a:r>
              <a:rPr lang="en-US" sz="2800" dirty="0" smtClean="0">
                <a:solidFill>
                  <a:schemeClr val="tx1"/>
                </a:solidFill>
              </a:rPr>
              <a:t>°</a:t>
            </a:r>
            <a:r>
              <a:rPr lang="ru-RU" sz="2800" dirty="0" smtClean="0">
                <a:solidFill>
                  <a:schemeClr val="tx1"/>
                </a:solidFill>
              </a:rPr>
              <a:t>, размер которой в масштабе чертежа  1 мм и менее, на полке  линии-выноски, проведенной от грани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1270" t="68090" r="19433" b="11585"/>
          <a:stretch>
            <a:fillRect/>
          </a:stretch>
        </p:blipFill>
        <p:spPr bwMode="auto">
          <a:xfrm>
            <a:off x="1571604" y="3429000"/>
            <a:ext cx="5715024" cy="28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Размеры фасок под другими углами указывают по общим правилам – линейными угловыми размерами (а, б) или двумя линейными размерами (в) 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27832" t="59959" r="28222" b="15650"/>
          <a:stretch>
            <a:fillRect/>
          </a:stretch>
        </p:blipFill>
        <p:spPr bwMode="auto">
          <a:xfrm>
            <a:off x="571366" y="3428894"/>
            <a:ext cx="8572634" cy="342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2.42. Размеры нескольких одинаковых элементов изделия, как правило, наносят один раз с указанием на полке линии-выноски количества этих элементов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1494" t="44715" r="31152" b="28636"/>
          <a:stretch>
            <a:fillRect/>
          </a:stretch>
        </p:blipFill>
        <p:spPr bwMode="auto">
          <a:xfrm>
            <a:off x="1428728" y="3000372"/>
            <a:ext cx="6558048" cy="337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2.43. При нанесении размеров элементов, расположенных  по окружности изделия (например, отверстий), вместо угловых размеров, определяющих взаимное расположение элементов, указывают только количество 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31505" r="42139" b="43089"/>
          <a:stretch>
            <a:fillRect/>
          </a:stretch>
        </p:blipFill>
        <p:spPr bwMode="auto">
          <a:xfrm>
            <a:off x="714348" y="3732671"/>
            <a:ext cx="7750943" cy="312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2.44. Размеры двух симметрично расположенных элементов изделия (кроме отверстий) наносят один раз без указания их количества, группируя, как правило, в одном месте все размеры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Количество одинаковых отверстий всегда указывают полностью, а их размеры - только один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раз.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4248000"/>
            <a:ext cx="4050000" cy="26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05904" y="4258000"/>
            <a:ext cx="3838096" cy="2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2.45</a:t>
            </a:r>
            <a:r>
              <a:rPr lang="ru-RU" sz="2600" dirty="0" smtClean="0">
                <a:solidFill>
                  <a:schemeClr val="tx1"/>
                </a:solidFill>
              </a:rPr>
              <a:t>. При нанесении размеров, определяющих расстояние между равномерно расположенными одинаковыми элементами изделия (например, отверстиями), рекомендуется вместо размерных цепей наносить размер между соседними элементами и размер между крайними элементами в виде произведения количества промежутков между элементами на размер промежутка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49714" y="4480856"/>
            <a:ext cx="4594286" cy="23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2.46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Допускается не наносить размеры радиуса дуги окружности сопрягающихся параллельных линий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43808" y="3356992"/>
            <a:ext cx="3585714" cy="17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2.47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При большом количестве размеров, нанесенных от общей базы, допускается наносить линейные и угловые размеры, как показано на рисунках 67 и 68, при этом проводят общую размерную линию от отметки "0" и размерные числа наносят в направлении выносных линий у их концов.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156" t="3653" b="7645"/>
          <a:stretch>
            <a:fillRect/>
          </a:stretch>
        </p:blipFill>
        <p:spPr bwMode="auto">
          <a:xfrm>
            <a:off x="5436096" y="4149080"/>
            <a:ext cx="3158964" cy="226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547664" y="4221088"/>
            <a:ext cx="2708572" cy="24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2.48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Размеры диаметров цилиндрического изделия сложной конфигурации допускается наносить,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923928" y="2780928"/>
            <a:ext cx="4438096" cy="33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4. Не допускается повторять размеры одного и того же элемента на разных изображениях, в технических требованиях, основной надписи и спецификации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5. Линейные размеры на чертежах и в спецификациях указываются в миллиметрах , без обозначения единицы измерения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6. Угловые размеры указывают в градусах, минутах и секундах с обозначением единицы измерения, например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2051720" y="5805264"/>
            <a:ext cx="5104762" cy="45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2.49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Одинаковые элементы, расположенные в разных частях изделия (например, отверстия), рассматривают как один элемент, если между ними нет промежутка (</a:t>
            </a:r>
            <a:r>
              <a:rPr lang="ru-RU" sz="2800" i="1" dirty="0" smtClean="0">
                <a:solidFill>
                  <a:schemeClr val="tx1"/>
                </a:solidFill>
              </a:rPr>
              <a:t>а) или если эти </a:t>
            </a:r>
            <a:r>
              <a:rPr lang="ru-RU" sz="2800" dirty="0" smtClean="0">
                <a:solidFill>
                  <a:schemeClr val="tx1"/>
                </a:solidFill>
              </a:rPr>
              <a:t>элементы соединены тонкими сплошными линиями (</a:t>
            </a:r>
            <a:r>
              <a:rPr lang="ru-RU" sz="2800" i="1" dirty="0" smtClean="0">
                <a:solidFill>
                  <a:schemeClr val="tx1"/>
                </a:solidFill>
              </a:rPr>
              <a:t>б). </a:t>
            </a:r>
            <a:r>
              <a:rPr lang="ru-RU" sz="2800" dirty="0" smtClean="0">
                <a:solidFill>
                  <a:schemeClr val="tx1"/>
                </a:solidFill>
              </a:rPr>
              <a:t>При отсутствии этих условий указывают полное количество элементов (</a:t>
            </a:r>
            <a:r>
              <a:rPr lang="ru-RU" sz="2800" i="1" dirty="0" smtClean="0">
                <a:solidFill>
                  <a:schemeClr val="tx1"/>
                </a:solidFill>
              </a:rPr>
              <a:t>в).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12681"/>
          <a:stretch>
            <a:fillRect/>
          </a:stretch>
        </p:blipFill>
        <p:spPr bwMode="auto">
          <a:xfrm>
            <a:off x="1691680" y="4581128"/>
            <a:ext cx="6928572" cy="198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2.50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Если одинаковые элементы изделия (например, отверстия) расположены на разных поверхностях и показаны на разных изображениях, то количество этих элементов записывают отдельно для каждой поверхности.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059832" y="3429000"/>
            <a:ext cx="5007619" cy="32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2.51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Допускается повторять размеры одинаковых элементов изделия или их групп (в том числе отверстий), лежащих на одной поверхности, только в том случае, когда они значительно удалены друг от друга и не увязаны между собой размерами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4149080"/>
            <a:ext cx="3300000" cy="1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046857" y="4149080"/>
            <a:ext cx="5097143" cy="2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2.52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При изображении детали в одной проекции размер ее толщины или длины наносят,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75656" y="3789040"/>
            <a:ext cx="6019048" cy="24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7. При расположении элементов предмета (отверстий, пазов, зубьев и т.п.) на одной оси или на одной окружности размеры, определяющие их взаимное положение, наносят следующими способами: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а) от общей базы (поверхности, оси)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6845" t="36586" r="46533" b="36991"/>
          <a:stretch>
            <a:fillRect/>
          </a:stretch>
        </p:blipFill>
        <p:spPr bwMode="auto">
          <a:xfrm>
            <a:off x="4143252" y="4257651"/>
            <a:ext cx="5000748" cy="26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б) установлением размеров нескольких групп элементов от нескольких основных баз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5859" t="43902" r="21436" b="37805"/>
          <a:stretch>
            <a:fillRect/>
          </a:stretch>
        </p:blipFill>
        <p:spPr bwMode="auto">
          <a:xfrm>
            <a:off x="1691680" y="2780928"/>
            <a:ext cx="5536388" cy="321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2503</TotalTime>
  <Words>2684</Words>
  <Application>Microsoft Office PowerPoint</Application>
  <PresentationFormat>Экран (4:3)</PresentationFormat>
  <Paragraphs>390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Трек</vt:lpstr>
      <vt:lpstr>   Нанесение размеров и предельных отклонений  ГОСТ 2.307-2011  проф.  В.А. Рукавишников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2.307-68</vt:lpstr>
      <vt:lpstr>Нанесение размеров и предельных отклонений ГОСТ 2.307-68</vt:lpstr>
      <vt:lpstr>Нанесение размеров и предельных отклонений ГОСТ 2.307-68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2.307-68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2.307-68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2.307-68</vt:lpstr>
      <vt:lpstr>Нанесение размеров и предельных отклонений ГОСТ 2.307-68</vt:lpstr>
      <vt:lpstr>Нанесение размеров и предельных отклонений ГОСТ 2.307-2011</vt:lpstr>
      <vt:lpstr>Нанесение размеров и предельных отклонений ГОСТ 2.3072011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Нанесение размеров и предельных отклонений</dc:title>
  <dc:creator>Виктор</dc:creator>
  <cp:lastModifiedBy>Виктор</cp:lastModifiedBy>
  <cp:revision>148</cp:revision>
  <dcterms:created xsi:type="dcterms:W3CDTF">2008-11-16T19:58:16Z</dcterms:created>
  <dcterms:modified xsi:type="dcterms:W3CDTF">2020-04-22T17:31:44Z</dcterms:modified>
</cp:coreProperties>
</file>