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8" r:id="rId2"/>
    <p:sldMasterId id="2147483724" r:id="rId3"/>
  </p:sldMasterIdLst>
  <p:sldIdLst>
    <p:sldId id="257" r:id="rId4"/>
    <p:sldId id="258" r:id="rId5"/>
    <p:sldId id="259" r:id="rId6"/>
    <p:sldId id="260" r:id="rId7"/>
    <p:sldId id="304" r:id="rId8"/>
    <p:sldId id="261" r:id="rId9"/>
    <p:sldId id="303" r:id="rId10"/>
    <p:sldId id="305" r:id="rId11"/>
    <p:sldId id="265" r:id="rId12"/>
    <p:sldId id="267" r:id="rId13"/>
    <p:sldId id="263" r:id="rId14"/>
    <p:sldId id="264" r:id="rId15"/>
    <p:sldId id="268" r:id="rId16"/>
    <p:sldId id="270" r:id="rId17"/>
    <p:sldId id="272" r:id="rId18"/>
    <p:sldId id="271" r:id="rId19"/>
    <p:sldId id="269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1" r:id="rId28"/>
    <p:sldId id="283" r:id="rId29"/>
    <p:sldId id="282" r:id="rId30"/>
    <p:sldId id="285" r:id="rId31"/>
    <p:sldId id="286" r:id="rId32"/>
    <p:sldId id="287" r:id="rId33"/>
    <p:sldId id="288" r:id="rId34"/>
    <p:sldId id="289" r:id="rId35"/>
    <p:sldId id="291" r:id="rId36"/>
    <p:sldId id="292" r:id="rId37"/>
    <p:sldId id="293" r:id="rId38"/>
    <p:sldId id="290" r:id="rId39"/>
    <p:sldId id="294" r:id="rId40"/>
    <p:sldId id="296" r:id="rId41"/>
    <p:sldId id="295" r:id="rId42"/>
    <p:sldId id="297" r:id="rId43"/>
    <p:sldId id="298" r:id="rId44"/>
    <p:sldId id="300" r:id="rId45"/>
    <p:sldId id="299" r:id="rId46"/>
    <p:sldId id="302" r:id="rId47"/>
    <p:sldId id="301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8038CE-51C8-47EE-B622-623B31C9AF78}" type="doc">
      <dgm:prSet loTypeId="urn:microsoft.com/office/officeart/2005/8/layout/radial5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2166509D-7E71-4DCA-9B26-42EF38456CAD}">
      <dgm:prSet phldrT="[Текст]"/>
      <dgm:spPr>
        <a:ln w="57150"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Элементы автоматики</a:t>
          </a:r>
        </a:p>
      </dgm:t>
    </dgm:pt>
    <dgm:pt modelId="{EFD5E534-21A8-493A-BA36-9F26F253BA57}" type="parTrans" cxnId="{A6589933-00EC-42E6-9605-8D62FE826FEF}">
      <dgm:prSet/>
      <dgm:spPr/>
      <dgm:t>
        <a:bodyPr/>
        <a:lstStyle/>
        <a:p>
          <a:endParaRPr lang="ru-RU"/>
        </a:p>
      </dgm:t>
    </dgm:pt>
    <dgm:pt modelId="{6534DE8D-F376-4513-B7A6-0BCFA29E7166}" type="sibTrans" cxnId="{A6589933-00EC-42E6-9605-8D62FE826FEF}">
      <dgm:prSet/>
      <dgm:spPr/>
      <dgm:t>
        <a:bodyPr/>
        <a:lstStyle/>
        <a:p>
          <a:endParaRPr lang="ru-RU"/>
        </a:p>
      </dgm:t>
    </dgm:pt>
    <dgm:pt modelId="{56C0D2A8-19B2-478A-9DBB-83B05554A2F7}">
      <dgm:prSet phldrT="[Текст]"/>
      <dgm:spPr>
        <a:ln w="57150">
          <a:solidFill>
            <a:srgbClr val="FFC000"/>
          </a:solidFill>
        </a:ln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Преобразующие</a:t>
          </a:r>
        </a:p>
      </dgm:t>
    </dgm:pt>
    <dgm:pt modelId="{5EBF6D98-656A-43F9-BF2E-5A32F0B6A73C}" type="parTrans" cxnId="{18062D4F-64EF-4163-A030-3A02611CDE3E}">
      <dgm:prSet/>
      <dgm:spPr/>
      <dgm:t>
        <a:bodyPr/>
        <a:lstStyle/>
        <a:p>
          <a:endParaRPr lang="ru-RU"/>
        </a:p>
      </dgm:t>
    </dgm:pt>
    <dgm:pt modelId="{B610CE6F-2D91-472D-967F-F7E92BAAF639}" type="sibTrans" cxnId="{18062D4F-64EF-4163-A030-3A02611CDE3E}">
      <dgm:prSet/>
      <dgm:spPr/>
      <dgm:t>
        <a:bodyPr/>
        <a:lstStyle/>
        <a:p>
          <a:endParaRPr lang="ru-RU"/>
        </a:p>
      </dgm:t>
    </dgm:pt>
    <dgm:pt modelId="{9F87FDB1-E082-48C5-87E7-4150D4B7F342}">
      <dgm:prSet phldrT="[Текст]" custT="1"/>
      <dgm:spPr>
        <a:ln w="57150"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ru-RU" sz="1400" dirty="0">
              <a:solidFill>
                <a:schemeClr val="tx1"/>
              </a:solidFill>
            </a:rPr>
            <a:t>Исполнительные</a:t>
          </a:r>
        </a:p>
      </dgm:t>
    </dgm:pt>
    <dgm:pt modelId="{E0E0CBED-9375-412A-9EEF-B9F7622B7813}" type="parTrans" cxnId="{566FAD6B-31B4-40B5-B074-08EF7EE50C40}">
      <dgm:prSet/>
      <dgm:spPr/>
      <dgm:t>
        <a:bodyPr/>
        <a:lstStyle/>
        <a:p>
          <a:endParaRPr lang="ru-RU"/>
        </a:p>
      </dgm:t>
    </dgm:pt>
    <dgm:pt modelId="{2ADCF0BD-B269-4EB8-99D2-EE7454EA2557}" type="sibTrans" cxnId="{566FAD6B-31B4-40B5-B074-08EF7EE50C40}">
      <dgm:prSet/>
      <dgm:spPr/>
      <dgm:t>
        <a:bodyPr/>
        <a:lstStyle/>
        <a:p>
          <a:endParaRPr lang="ru-RU"/>
        </a:p>
      </dgm:t>
    </dgm:pt>
    <dgm:pt modelId="{3E22A952-F3CF-4C01-983F-13B2C118AD2D}">
      <dgm:prSet phldrT="[Текст]"/>
      <dgm:spPr>
        <a:ln w="57150">
          <a:solidFill>
            <a:srgbClr val="00B050"/>
          </a:solidFill>
        </a:ln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Задающие и корректирующие</a:t>
          </a:r>
        </a:p>
      </dgm:t>
    </dgm:pt>
    <dgm:pt modelId="{48CD3FA7-E8BF-43F6-A8F9-51427C95E12A}" type="parTrans" cxnId="{1D8DD0F9-3AE8-477E-8649-289D816C0C28}">
      <dgm:prSet/>
      <dgm:spPr/>
      <dgm:t>
        <a:bodyPr/>
        <a:lstStyle/>
        <a:p>
          <a:endParaRPr lang="ru-RU"/>
        </a:p>
      </dgm:t>
    </dgm:pt>
    <dgm:pt modelId="{F391A40F-21DF-4196-98E9-3FA36D161B5A}" type="sibTrans" cxnId="{1D8DD0F9-3AE8-477E-8649-289D816C0C28}">
      <dgm:prSet/>
      <dgm:spPr/>
      <dgm:t>
        <a:bodyPr/>
        <a:lstStyle/>
        <a:p>
          <a:endParaRPr lang="ru-RU"/>
        </a:p>
      </dgm:t>
    </dgm:pt>
    <dgm:pt modelId="{F4B1BB09-2FB4-496D-A0CB-E3CBDFCE0467}">
      <dgm:prSet phldrT="[Текст]" custT="1"/>
      <dgm:spPr>
        <a:ln w="57150"/>
      </dgm:spPr>
      <dgm:t>
        <a:bodyPr/>
        <a:lstStyle/>
        <a:p>
          <a:r>
            <a:rPr lang="ru-RU" sz="1600" dirty="0">
              <a:solidFill>
                <a:schemeClr val="tx1"/>
              </a:solidFill>
            </a:rPr>
            <a:t>Воспринимающие</a:t>
          </a:r>
        </a:p>
      </dgm:t>
    </dgm:pt>
    <dgm:pt modelId="{E10435A4-A422-4AA0-B7F8-0C70CE7A6BA5}" type="parTrans" cxnId="{A155957B-6350-4161-8698-7831477A06B3}">
      <dgm:prSet/>
      <dgm:spPr/>
      <dgm:t>
        <a:bodyPr/>
        <a:lstStyle/>
        <a:p>
          <a:endParaRPr lang="ru-RU"/>
        </a:p>
      </dgm:t>
    </dgm:pt>
    <dgm:pt modelId="{DAFB9B6C-FC77-417C-A12E-C79AEB9D92DC}" type="sibTrans" cxnId="{A155957B-6350-4161-8698-7831477A06B3}">
      <dgm:prSet/>
      <dgm:spPr/>
      <dgm:t>
        <a:bodyPr/>
        <a:lstStyle/>
        <a:p>
          <a:endParaRPr lang="ru-RU"/>
        </a:p>
      </dgm:t>
    </dgm:pt>
    <dgm:pt modelId="{B3D4F0D5-7A90-4AC5-8C0E-FB9E7EB33493}" type="pres">
      <dgm:prSet presAssocID="{9D8038CE-51C8-47EE-B622-623B31C9AF78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6F34A10-EF58-4F67-88E8-2A8459DC0CD2}" type="pres">
      <dgm:prSet presAssocID="{2166509D-7E71-4DCA-9B26-42EF38456CAD}" presName="centerShape" presStyleLbl="node0" presStyleIdx="0" presStyleCnt="1"/>
      <dgm:spPr/>
    </dgm:pt>
    <dgm:pt modelId="{9715462E-43BC-465F-BEBA-28100EEBB7F9}" type="pres">
      <dgm:prSet presAssocID="{5EBF6D98-656A-43F9-BF2E-5A32F0B6A73C}" presName="parTrans" presStyleLbl="sibTrans2D1" presStyleIdx="0" presStyleCnt="4"/>
      <dgm:spPr/>
    </dgm:pt>
    <dgm:pt modelId="{019DC3B9-C5FA-46B9-8007-64FE11A6B1D5}" type="pres">
      <dgm:prSet presAssocID="{5EBF6D98-656A-43F9-BF2E-5A32F0B6A73C}" presName="connectorText" presStyleLbl="sibTrans2D1" presStyleIdx="0" presStyleCnt="4"/>
      <dgm:spPr/>
    </dgm:pt>
    <dgm:pt modelId="{E7BB942B-CB07-4FBC-99DC-B4008A53DBBC}" type="pres">
      <dgm:prSet presAssocID="{56C0D2A8-19B2-478A-9DBB-83B05554A2F7}" presName="node" presStyleLbl="node1" presStyleIdx="0" presStyleCnt="4" custScaleX="159783">
        <dgm:presLayoutVars>
          <dgm:bulletEnabled val="1"/>
        </dgm:presLayoutVars>
      </dgm:prSet>
      <dgm:spPr/>
    </dgm:pt>
    <dgm:pt modelId="{72BD9682-E93F-4D3B-9CF1-C34B3B0F9336}" type="pres">
      <dgm:prSet presAssocID="{E0E0CBED-9375-412A-9EEF-B9F7622B7813}" presName="parTrans" presStyleLbl="sibTrans2D1" presStyleIdx="1" presStyleCnt="4"/>
      <dgm:spPr/>
    </dgm:pt>
    <dgm:pt modelId="{18940B6F-9D97-4162-8FA7-0FE6C206AD65}" type="pres">
      <dgm:prSet presAssocID="{E0E0CBED-9375-412A-9EEF-B9F7622B7813}" presName="connectorText" presStyleLbl="sibTrans2D1" presStyleIdx="1" presStyleCnt="4"/>
      <dgm:spPr/>
    </dgm:pt>
    <dgm:pt modelId="{66BEEC56-10D9-4134-8D97-E49218F53C92}" type="pres">
      <dgm:prSet presAssocID="{9F87FDB1-E082-48C5-87E7-4150D4B7F342}" presName="node" presStyleLbl="node1" presStyleIdx="1" presStyleCnt="4" custScaleX="141045" custRadScaleRad="133457" custRadScaleInc="-991">
        <dgm:presLayoutVars>
          <dgm:bulletEnabled val="1"/>
        </dgm:presLayoutVars>
      </dgm:prSet>
      <dgm:spPr/>
    </dgm:pt>
    <dgm:pt modelId="{86770AE6-75A6-4557-B574-C3561E032A5E}" type="pres">
      <dgm:prSet presAssocID="{48CD3FA7-E8BF-43F6-A8F9-51427C95E12A}" presName="parTrans" presStyleLbl="sibTrans2D1" presStyleIdx="2" presStyleCnt="4"/>
      <dgm:spPr/>
    </dgm:pt>
    <dgm:pt modelId="{04D922E8-D4D2-4D95-A72E-821DCCE53544}" type="pres">
      <dgm:prSet presAssocID="{48CD3FA7-E8BF-43F6-A8F9-51427C95E12A}" presName="connectorText" presStyleLbl="sibTrans2D1" presStyleIdx="2" presStyleCnt="4"/>
      <dgm:spPr/>
    </dgm:pt>
    <dgm:pt modelId="{8D759584-C0F4-436D-8B48-BB028661D748}" type="pres">
      <dgm:prSet presAssocID="{3E22A952-F3CF-4C01-983F-13B2C118AD2D}" presName="node" presStyleLbl="node1" presStyleIdx="2" presStyleCnt="4" custScaleX="136787">
        <dgm:presLayoutVars>
          <dgm:bulletEnabled val="1"/>
        </dgm:presLayoutVars>
      </dgm:prSet>
      <dgm:spPr/>
    </dgm:pt>
    <dgm:pt modelId="{9216AC4E-EB37-455C-9958-6085FD4B406C}" type="pres">
      <dgm:prSet presAssocID="{E10435A4-A422-4AA0-B7F8-0C70CE7A6BA5}" presName="parTrans" presStyleLbl="sibTrans2D1" presStyleIdx="3" presStyleCnt="4"/>
      <dgm:spPr/>
    </dgm:pt>
    <dgm:pt modelId="{D950BE6F-4D27-4D1C-9924-849BB5C26426}" type="pres">
      <dgm:prSet presAssocID="{E10435A4-A422-4AA0-B7F8-0C70CE7A6BA5}" presName="connectorText" presStyleLbl="sibTrans2D1" presStyleIdx="3" presStyleCnt="4"/>
      <dgm:spPr/>
    </dgm:pt>
    <dgm:pt modelId="{4024DA62-52CF-4503-AD11-4B44EC3C28C2}" type="pres">
      <dgm:prSet presAssocID="{F4B1BB09-2FB4-496D-A0CB-E3CBDFCE0467}" presName="node" presStyleLbl="node1" presStyleIdx="3" presStyleCnt="4" custScaleX="147214" custScaleY="110064" custRadScaleRad="124284" custRadScaleInc="1712">
        <dgm:presLayoutVars>
          <dgm:bulletEnabled val="1"/>
        </dgm:presLayoutVars>
      </dgm:prSet>
      <dgm:spPr/>
    </dgm:pt>
  </dgm:ptLst>
  <dgm:cxnLst>
    <dgm:cxn modelId="{417AFE04-60E1-4AD8-B5C2-543206574324}" type="presOf" srcId="{2166509D-7E71-4DCA-9B26-42EF38456CAD}" destId="{66F34A10-EF58-4F67-88E8-2A8459DC0CD2}" srcOrd="0" destOrd="0" presId="urn:microsoft.com/office/officeart/2005/8/layout/radial5"/>
    <dgm:cxn modelId="{8EBC8108-BAA4-48E9-9D3B-DBF1C6EF943C}" type="presOf" srcId="{56C0D2A8-19B2-478A-9DBB-83B05554A2F7}" destId="{E7BB942B-CB07-4FBC-99DC-B4008A53DBBC}" srcOrd="0" destOrd="0" presId="urn:microsoft.com/office/officeart/2005/8/layout/radial5"/>
    <dgm:cxn modelId="{7A019211-348D-4571-96A5-C6B6C61CF719}" type="presOf" srcId="{5EBF6D98-656A-43F9-BF2E-5A32F0B6A73C}" destId="{019DC3B9-C5FA-46B9-8007-64FE11A6B1D5}" srcOrd="1" destOrd="0" presId="urn:microsoft.com/office/officeart/2005/8/layout/radial5"/>
    <dgm:cxn modelId="{DE8BC91B-72AF-490E-B034-9B1008121018}" type="presOf" srcId="{E0E0CBED-9375-412A-9EEF-B9F7622B7813}" destId="{72BD9682-E93F-4D3B-9CF1-C34B3B0F9336}" srcOrd="0" destOrd="0" presId="urn:microsoft.com/office/officeart/2005/8/layout/radial5"/>
    <dgm:cxn modelId="{A6589933-00EC-42E6-9605-8D62FE826FEF}" srcId="{9D8038CE-51C8-47EE-B622-623B31C9AF78}" destId="{2166509D-7E71-4DCA-9B26-42EF38456CAD}" srcOrd="0" destOrd="0" parTransId="{EFD5E534-21A8-493A-BA36-9F26F253BA57}" sibTransId="{6534DE8D-F376-4513-B7A6-0BCFA29E7166}"/>
    <dgm:cxn modelId="{6F0BC13A-8380-4EDD-B208-BACD505FFB58}" type="presOf" srcId="{48CD3FA7-E8BF-43F6-A8F9-51427C95E12A}" destId="{04D922E8-D4D2-4D95-A72E-821DCCE53544}" srcOrd="1" destOrd="0" presId="urn:microsoft.com/office/officeart/2005/8/layout/radial5"/>
    <dgm:cxn modelId="{9DCF0066-524E-413F-88E8-ACA79F136DB8}" type="presOf" srcId="{48CD3FA7-E8BF-43F6-A8F9-51427C95E12A}" destId="{86770AE6-75A6-4557-B574-C3561E032A5E}" srcOrd="0" destOrd="0" presId="urn:microsoft.com/office/officeart/2005/8/layout/radial5"/>
    <dgm:cxn modelId="{7317486A-6778-496F-A795-D9102EC344A1}" type="presOf" srcId="{F4B1BB09-2FB4-496D-A0CB-E3CBDFCE0467}" destId="{4024DA62-52CF-4503-AD11-4B44EC3C28C2}" srcOrd="0" destOrd="0" presId="urn:microsoft.com/office/officeart/2005/8/layout/radial5"/>
    <dgm:cxn modelId="{566FAD6B-31B4-40B5-B074-08EF7EE50C40}" srcId="{2166509D-7E71-4DCA-9B26-42EF38456CAD}" destId="{9F87FDB1-E082-48C5-87E7-4150D4B7F342}" srcOrd="1" destOrd="0" parTransId="{E0E0CBED-9375-412A-9EEF-B9F7622B7813}" sibTransId="{2ADCF0BD-B269-4EB8-99D2-EE7454EA2557}"/>
    <dgm:cxn modelId="{18062D4F-64EF-4163-A030-3A02611CDE3E}" srcId="{2166509D-7E71-4DCA-9B26-42EF38456CAD}" destId="{56C0D2A8-19B2-478A-9DBB-83B05554A2F7}" srcOrd="0" destOrd="0" parTransId="{5EBF6D98-656A-43F9-BF2E-5A32F0B6A73C}" sibTransId="{B610CE6F-2D91-472D-967F-F7E92BAAF639}"/>
    <dgm:cxn modelId="{A155957B-6350-4161-8698-7831477A06B3}" srcId="{2166509D-7E71-4DCA-9B26-42EF38456CAD}" destId="{F4B1BB09-2FB4-496D-A0CB-E3CBDFCE0467}" srcOrd="3" destOrd="0" parTransId="{E10435A4-A422-4AA0-B7F8-0C70CE7A6BA5}" sibTransId="{DAFB9B6C-FC77-417C-A12E-C79AEB9D92DC}"/>
    <dgm:cxn modelId="{2BBE4080-CAB5-4168-AEDB-BBE10AC6EEAA}" type="presOf" srcId="{9F87FDB1-E082-48C5-87E7-4150D4B7F342}" destId="{66BEEC56-10D9-4134-8D97-E49218F53C92}" srcOrd="0" destOrd="0" presId="urn:microsoft.com/office/officeart/2005/8/layout/radial5"/>
    <dgm:cxn modelId="{7C751E98-820B-40F9-8EC9-2FF045EF6605}" type="presOf" srcId="{E10435A4-A422-4AA0-B7F8-0C70CE7A6BA5}" destId="{D950BE6F-4D27-4D1C-9924-849BB5C26426}" srcOrd="1" destOrd="0" presId="urn:microsoft.com/office/officeart/2005/8/layout/radial5"/>
    <dgm:cxn modelId="{19C4B4BB-2A24-444A-91F2-B0015A6C7B1F}" type="presOf" srcId="{5EBF6D98-656A-43F9-BF2E-5A32F0B6A73C}" destId="{9715462E-43BC-465F-BEBA-28100EEBB7F9}" srcOrd="0" destOrd="0" presId="urn:microsoft.com/office/officeart/2005/8/layout/radial5"/>
    <dgm:cxn modelId="{5758E4CC-94E9-4706-A637-79542B293B55}" type="presOf" srcId="{E10435A4-A422-4AA0-B7F8-0C70CE7A6BA5}" destId="{9216AC4E-EB37-455C-9958-6085FD4B406C}" srcOrd="0" destOrd="0" presId="urn:microsoft.com/office/officeart/2005/8/layout/radial5"/>
    <dgm:cxn modelId="{70B358E7-374A-4D51-81FD-D28BED4945CE}" type="presOf" srcId="{3E22A952-F3CF-4C01-983F-13B2C118AD2D}" destId="{8D759584-C0F4-436D-8B48-BB028661D748}" srcOrd="0" destOrd="0" presId="urn:microsoft.com/office/officeart/2005/8/layout/radial5"/>
    <dgm:cxn modelId="{0A1F95EA-FB62-471E-8374-C57587D19225}" type="presOf" srcId="{9D8038CE-51C8-47EE-B622-623B31C9AF78}" destId="{B3D4F0D5-7A90-4AC5-8C0E-FB9E7EB33493}" srcOrd="0" destOrd="0" presId="urn:microsoft.com/office/officeart/2005/8/layout/radial5"/>
    <dgm:cxn modelId="{B5328CF9-A3A9-42D6-AC98-2C721CAADB66}" type="presOf" srcId="{E0E0CBED-9375-412A-9EEF-B9F7622B7813}" destId="{18940B6F-9D97-4162-8FA7-0FE6C206AD65}" srcOrd="1" destOrd="0" presId="urn:microsoft.com/office/officeart/2005/8/layout/radial5"/>
    <dgm:cxn modelId="{1D8DD0F9-3AE8-477E-8649-289D816C0C28}" srcId="{2166509D-7E71-4DCA-9B26-42EF38456CAD}" destId="{3E22A952-F3CF-4C01-983F-13B2C118AD2D}" srcOrd="2" destOrd="0" parTransId="{48CD3FA7-E8BF-43F6-A8F9-51427C95E12A}" sibTransId="{F391A40F-21DF-4196-98E9-3FA36D161B5A}"/>
    <dgm:cxn modelId="{AF71D29F-919E-4CF7-A21E-080D9E86B77B}" type="presParOf" srcId="{B3D4F0D5-7A90-4AC5-8C0E-FB9E7EB33493}" destId="{66F34A10-EF58-4F67-88E8-2A8459DC0CD2}" srcOrd="0" destOrd="0" presId="urn:microsoft.com/office/officeart/2005/8/layout/radial5"/>
    <dgm:cxn modelId="{50948FED-9621-4072-AB41-36BFE79E0E9E}" type="presParOf" srcId="{B3D4F0D5-7A90-4AC5-8C0E-FB9E7EB33493}" destId="{9715462E-43BC-465F-BEBA-28100EEBB7F9}" srcOrd="1" destOrd="0" presId="urn:microsoft.com/office/officeart/2005/8/layout/radial5"/>
    <dgm:cxn modelId="{60B9097D-CB3E-4C16-9C4D-E0256DDD5975}" type="presParOf" srcId="{9715462E-43BC-465F-BEBA-28100EEBB7F9}" destId="{019DC3B9-C5FA-46B9-8007-64FE11A6B1D5}" srcOrd="0" destOrd="0" presId="urn:microsoft.com/office/officeart/2005/8/layout/radial5"/>
    <dgm:cxn modelId="{085CEFA7-5E74-4429-9F15-75EE23EB28D3}" type="presParOf" srcId="{B3D4F0D5-7A90-4AC5-8C0E-FB9E7EB33493}" destId="{E7BB942B-CB07-4FBC-99DC-B4008A53DBBC}" srcOrd="2" destOrd="0" presId="urn:microsoft.com/office/officeart/2005/8/layout/radial5"/>
    <dgm:cxn modelId="{12B6C5CE-6FC1-4F89-9827-1A45C29961FC}" type="presParOf" srcId="{B3D4F0D5-7A90-4AC5-8C0E-FB9E7EB33493}" destId="{72BD9682-E93F-4D3B-9CF1-C34B3B0F9336}" srcOrd="3" destOrd="0" presId="urn:microsoft.com/office/officeart/2005/8/layout/radial5"/>
    <dgm:cxn modelId="{9CF248A7-B479-4CAD-AB21-14EB7761CBA0}" type="presParOf" srcId="{72BD9682-E93F-4D3B-9CF1-C34B3B0F9336}" destId="{18940B6F-9D97-4162-8FA7-0FE6C206AD65}" srcOrd="0" destOrd="0" presId="urn:microsoft.com/office/officeart/2005/8/layout/radial5"/>
    <dgm:cxn modelId="{9C838AEA-0D1E-429C-B8F6-7AD015F90D5F}" type="presParOf" srcId="{B3D4F0D5-7A90-4AC5-8C0E-FB9E7EB33493}" destId="{66BEEC56-10D9-4134-8D97-E49218F53C92}" srcOrd="4" destOrd="0" presId="urn:microsoft.com/office/officeart/2005/8/layout/radial5"/>
    <dgm:cxn modelId="{685908F8-9916-4695-9656-4BF1C3D21C07}" type="presParOf" srcId="{B3D4F0D5-7A90-4AC5-8C0E-FB9E7EB33493}" destId="{86770AE6-75A6-4557-B574-C3561E032A5E}" srcOrd="5" destOrd="0" presId="urn:microsoft.com/office/officeart/2005/8/layout/radial5"/>
    <dgm:cxn modelId="{B488BBA3-835B-4A38-B060-94F238E1F698}" type="presParOf" srcId="{86770AE6-75A6-4557-B574-C3561E032A5E}" destId="{04D922E8-D4D2-4D95-A72E-821DCCE53544}" srcOrd="0" destOrd="0" presId="urn:microsoft.com/office/officeart/2005/8/layout/radial5"/>
    <dgm:cxn modelId="{A0E4BFA4-607F-4524-8BDC-AD158A2125FF}" type="presParOf" srcId="{B3D4F0D5-7A90-4AC5-8C0E-FB9E7EB33493}" destId="{8D759584-C0F4-436D-8B48-BB028661D748}" srcOrd="6" destOrd="0" presId="urn:microsoft.com/office/officeart/2005/8/layout/radial5"/>
    <dgm:cxn modelId="{0DDBA1C6-2E31-4E87-9324-7C3BAFC6A653}" type="presParOf" srcId="{B3D4F0D5-7A90-4AC5-8C0E-FB9E7EB33493}" destId="{9216AC4E-EB37-455C-9958-6085FD4B406C}" srcOrd="7" destOrd="0" presId="urn:microsoft.com/office/officeart/2005/8/layout/radial5"/>
    <dgm:cxn modelId="{1BD2C25F-23C2-4820-A2D3-8F06991AD827}" type="presParOf" srcId="{9216AC4E-EB37-455C-9958-6085FD4B406C}" destId="{D950BE6F-4D27-4D1C-9924-849BB5C26426}" srcOrd="0" destOrd="0" presId="urn:microsoft.com/office/officeart/2005/8/layout/radial5"/>
    <dgm:cxn modelId="{3A8B1888-29EE-4FFD-B130-B0B13663DC49}" type="presParOf" srcId="{B3D4F0D5-7A90-4AC5-8C0E-FB9E7EB33493}" destId="{4024DA62-52CF-4503-AD11-4B44EC3C28C2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EA8C52B-E9DB-475D-8198-F09C72234F3B}" type="doc">
      <dgm:prSet loTypeId="urn:microsoft.com/office/officeart/2005/8/layout/orgChart1" loCatId="hierarchy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1AEF8799-AE84-4B32-A81A-5C0FA454C00B}">
      <dgm:prSet phldrT="[Текст]" custT="1"/>
      <dgm:spPr/>
      <dgm:t>
        <a:bodyPr/>
        <a:lstStyle/>
        <a:p>
          <a:r>
            <a:rPr lang="ru-RU" sz="2400" b="1" dirty="0">
              <a:solidFill>
                <a:schemeClr val="tx1"/>
              </a:solidFill>
            </a:rPr>
            <a:t>Электрические</a:t>
          </a:r>
        </a:p>
        <a:p>
          <a:r>
            <a:rPr lang="ru-RU" sz="2400" b="1" dirty="0">
              <a:solidFill>
                <a:schemeClr val="tx1"/>
              </a:solidFill>
            </a:rPr>
            <a:t>машины</a:t>
          </a:r>
        </a:p>
      </dgm:t>
    </dgm:pt>
    <dgm:pt modelId="{9F283C99-6399-4306-91C6-2B53A20CADF9}" type="parTrans" cxnId="{A9B5E756-3DAC-4855-B953-8D340D49F624}">
      <dgm:prSet/>
      <dgm:spPr/>
      <dgm:t>
        <a:bodyPr/>
        <a:lstStyle/>
        <a:p>
          <a:endParaRPr lang="ru-RU"/>
        </a:p>
      </dgm:t>
    </dgm:pt>
    <dgm:pt modelId="{7CF450DA-4F59-499C-836E-C3ADBEB07140}" type="sibTrans" cxnId="{A9B5E756-3DAC-4855-B953-8D340D49F624}">
      <dgm:prSet/>
      <dgm:spPr/>
      <dgm:t>
        <a:bodyPr/>
        <a:lstStyle/>
        <a:p>
          <a:endParaRPr lang="ru-RU"/>
        </a:p>
      </dgm:t>
    </dgm:pt>
    <dgm:pt modelId="{F2AA2673-9951-4C69-8927-C2114B86FE58}">
      <dgm:prSet phldrT="[Текст]"/>
      <dgm:spPr/>
      <dgm:t>
        <a:bodyPr/>
        <a:lstStyle/>
        <a:p>
          <a:r>
            <a:rPr lang="ru-RU" b="1">
              <a:solidFill>
                <a:schemeClr val="tx1"/>
              </a:solidFill>
            </a:rPr>
            <a:t>Генераторы</a:t>
          </a:r>
          <a:endParaRPr lang="ru-RU" b="1" dirty="0">
            <a:solidFill>
              <a:schemeClr val="tx1"/>
            </a:solidFill>
          </a:endParaRPr>
        </a:p>
      </dgm:t>
    </dgm:pt>
    <dgm:pt modelId="{67BE4A30-CF6B-4D8D-97B0-E21D4DAA268B}" type="parTrans" cxnId="{29AEB12F-124B-43B9-B43C-B93DAF92EB39}">
      <dgm:prSet/>
      <dgm:spPr/>
      <dgm:t>
        <a:bodyPr/>
        <a:lstStyle/>
        <a:p>
          <a:endParaRPr lang="ru-RU"/>
        </a:p>
      </dgm:t>
    </dgm:pt>
    <dgm:pt modelId="{591A640F-223D-4CE3-A369-AEAA1D31C0C3}" type="sibTrans" cxnId="{29AEB12F-124B-43B9-B43C-B93DAF92EB39}">
      <dgm:prSet/>
      <dgm:spPr/>
      <dgm:t>
        <a:bodyPr/>
        <a:lstStyle/>
        <a:p>
          <a:endParaRPr lang="ru-RU"/>
        </a:p>
      </dgm:t>
    </dgm:pt>
    <dgm:pt modelId="{E9C8868C-ECE9-4695-9903-4825AAC5D464}">
      <dgm:prSet phldrT="[Текст]"/>
      <dgm:spPr/>
      <dgm:t>
        <a:bodyPr/>
        <a:lstStyle/>
        <a:p>
          <a:r>
            <a:rPr lang="ru-RU" b="1">
              <a:solidFill>
                <a:schemeClr val="tx1"/>
              </a:solidFill>
            </a:rPr>
            <a:t>Двигатели</a:t>
          </a:r>
          <a:endParaRPr lang="ru-RU" b="1" dirty="0">
            <a:solidFill>
              <a:schemeClr val="tx1"/>
            </a:solidFill>
          </a:endParaRPr>
        </a:p>
      </dgm:t>
    </dgm:pt>
    <dgm:pt modelId="{1B1EF14A-63EC-4DA4-A9A6-C06F63395BFA}" type="parTrans" cxnId="{30E9FB6F-6634-4049-B594-B616183BBE6F}">
      <dgm:prSet/>
      <dgm:spPr/>
      <dgm:t>
        <a:bodyPr/>
        <a:lstStyle/>
        <a:p>
          <a:endParaRPr lang="ru-RU"/>
        </a:p>
      </dgm:t>
    </dgm:pt>
    <dgm:pt modelId="{D416B2D4-B922-4773-8274-4CF9222F7F23}" type="sibTrans" cxnId="{30E9FB6F-6634-4049-B594-B616183BBE6F}">
      <dgm:prSet/>
      <dgm:spPr/>
      <dgm:t>
        <a:bodyPr/>
        <a:lstStyle/>
        <a:p>
          <a:endParaRPr lang="ru-RU"/>
        </a:p>
      </dgm:t>
    </dgm:pt>
    <dgm:pt modelId="{B0768FFB-160D-45C7-BE7B-37701A6E9B12}">
      <dgm:prSet phldrT="[Текст]"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Преобразователи</a:t>
          </a:r>
        </a:p>
      </dgm:t>
    </dgm:pt>
    <dgm:pt modelId="{F104D2EB-80CB-4094-99A1-E5EC207D1D0F}" type="parTrans" cxnId="{D13CA2CD-97F4-496C-9254-BC76856FD72D}">
      <dgm:prSet/>
      <dgm:spPr/>
      <dgm:t>
        <a:bodyPr/>
        <a:lstStyle/>
        <a:p>
          <a:endParaRPr lang="ru-RU"/>
        </a:p>
      </dgm:t>
    </dgm:pt>
    <dgm:pt modelId="{F7AE8126-06E8-4D47-ADF8-330CC106D442}" type="sibTrans" cxnId="{D13CA2CD-97F4-496C-9254-BC76856FD72D}">
      <dgm:prSet/>
      <dgm:spPr/>
      <dgm:t>
        <a:bodyPr/>
        <a:lstStyle/>
        <a:p>
          <a:endParaRPr lang="ru-RU"/>
        </a:p>
      </dgm:t>
    </dgm:pt>
    <dgm:pt modelId="{A72F7FBD-E332-49E8-B4C1-EBA85977DDC4}" type="pres">
      <dgm:prSet presAssocID="{8EA8C52B-E9DB-475D-8198-F09C72234F3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2B048D39-6F2B-4090-88E5-29629FDDA0E8}" type="pres">
      <dgm:prSet presAssocID="{1AEF8799-AE84-4B32-A81A-5C0FA454C00B}" presName="hierRoot1" presStyleCnt="0">
        <dgm:presLayoutVars>
          <dgm:hierBranch val="init"/>
        </dgm:presLayoutVars>
      </dgm:prSet>
      <dgm:spPr/>
    </dgm:pt>
    <dgm:pt modelId="{5F11A784-C902-4444-A520-E9D3C22B099C}" type="pres">
      <dgm:prSet presAssocID="{1AEF8799-AE84-4B32-A81A-5C0FA454C00B}" presName="rootComposite1" presStyleCnt="0"/>
      <dgm:spPr/>
    </dgm:pt>
    <dgm:pt modelId="{65365271-FE60-4FD9-8A9B-3700D5E76712}" type="pres">
      <dgm:prSet presAssocID="{1AEF8799-AE84-4B32-A81A-5C0FA454C00B}" presName="rootText1" presStyleLbl="node0" presStyleIdx="0" presStyleCnt="1" custScaleX="106664" custLinFactNeighborX="2258" custLinFactNeighborY="-88086">
        <dgm:presLayoutVars>
          <dgm:chPref val="3"/>
        </dgm:presLayoutVars>
      </dgm:prSet>
      <dgm:spPr/>
    </dgm:pt>
    <dgm:pt modelId="{4E507921-7E93-427F-8D66-7FC8059A7689}" type="pres">
      <dgm:prSet presAssocID="{1AEF8799-AE84-4B32-A81A-5C0FA454C00B}" presName="rootConnector1" presStyleLbl="node1" presStyleIdx="0" presStyleCnt="0"/>
      <dgm:spPr/>
    </dgm:pt>
    <dgm:pt modelId="{0D6949AA-59FD-447F-8506-C94635688E5A}" type="pres">
      <dgm:prSet presAssocID="{1AEF8799-AE84-4B32-A81A-5C0FA454C00B}" presName="hierChild2" presStyleCnt="0"/>
      <dgm:spPr/>
    </dgm:pt>
    <dgm:pt modelId="{2B25FCB0-B39E-49B4-8008-60CD912842BA}" type="pres">
      <dgm:prSet presAssocID="{67BE4A30-CF6B-4D8D-97B0-E21D4DAA268B}" presName="Name37" presStyleLbl="parChTrans1D2" presStyleIdx="0" presStyleCnt="3"/>
      <dgm:spPr/>
    </dgm:pt>
    <dgm:pt modelId="{06819E18-1A26-4EB7-BD90-43E775BEFF4F}" type="pres">
      <dgm:prSet presAssocID="{F2AA2673-9951-4C69-8927-C2114B86FE58}" presName="hierRoot2" presStyleCnt="0">
        <dgm:presLayoutVars>
          <dgm:hierBranch val="init"/>
        </dgm:presLayoutVars>
      </dgm:prSet>
      <dgm:spPr/>
    </dgm:pt>
    <dgm:pt modelId="{BF08545B-774E-4E03-A666-6787745AB5CB}" type="pres">
      <dgm:prSet presAssocID="{F2AA2673-9951-4C69-8927-C2114B86FE58}" presName="rootComposite" presStyleCnt="0"/>
      <dgm:spPr/>
    </dgm:pt>
    <dgm:pt modelId="{224CE523-59D3-4FA2-B414-CAB146AA2236}" type="pres">
      <dgm:prSet presAssocID="{F2AA2673-9951-4C69-8927-C2114B86FE58}" presName="rootText" presStyleLbl="node2" presStyleIdx="0" presStyleCnt="3" custLinFactNeighborX="-23" custLinFactNeighborY="34183">
        <dgm:presLayoutVars>
          <dgm:chPref val="3"/>
        </dgm:presLayoutVars>
      </dgm:prSet>
      <dgm:spPr/>
    </dgm:pt>
    <dgm:pt modelId="{630AB629-C0F4-4150-BD17-576FAC745906}" type="pres">
      <dgm:prSet presAssocID="{F2AA2673-9951-4C69-8927-C2114B86FE58}" presName="rootConnector" presStyleLbl="node2" presStyleIdx="0" presStyleCnt="3"/>
      <dgm:spPr/>
    </dgm:pt>
    <dgm:pt modelId="{923D0B76-513B-40EE-A4E3-DD6C40142F22}" type="pres">
      <dgm:prSet presAssocID="{F2AA2673-9951-4C69-8927-C2114B86FE58}" presName="hierChild4" presStyleCnt="0"/>
      <dgm:spPr/>
    </dgm:pt>
    <dgm:pt modelId="{62CA3DE7-F8A8-4B6E-B191-8B50D340FB1C}" type="pres">
      <dgm:prSet presAssocID="{F2AA2673-9951-4C69-8927-C2114B86FE58}" presName="hierChild5" presStyleCnt="0"/>
      <dgm:spPr/>
    </dgm:pt>
    <dgm:pt modelId="{14C6B230-8AF8-4418-8F58-85EB506BA371}" type="pres">
      <dgm:prSet presAssocID="{1B1EF14A-63EC-4DA4-A9A6-C06F63395BFA}" presName="Name37" presStyleLbl="parChTrans1D2" presStyleIdx="1" presStyleCnt="3"/>
      <dgm:spPr/>
    </dgm:pt>
    <dgm:pt modelId="{83A0E1A3-0150-4D33-B86C-C6E9CEAB0127}" type="pres">
      <dgm:prSet presAssocID="{E9C8868C-ECE9-4695-9903-4825AAC5D464}" presName="hierRoot2" presStyleCnt="0">
        <dgm:presLayoutVars>
          <dgm:hierBranch val="init"/>
        </dgm:presLayoutVars>
      </dgm:prSet>
      <dgm:spPr/>
    </dgm:pt>
    <dgm:pt modelId="{755A70A8-B8F2-4D83-81E6-096DF8D1AC2D}" type="pres">
      <dgm:prSet presAssocID="{E9C8868C-ECE9-4695-9903-4825AAC5D464}" presName="rootComposite" presStyleCnt="0"/>
      <dgm:spPr/>
    </dgm:pt>
    <dgm:pt modelId="{B2FD6399-0292-4086-AC62-6397E776FBE7}" type="pres">
      <dgm:prSet presAssocID="{E9C8868C-ECE9-4695-9903-4825AAC5D464}" presName="rootText" presStyleLbl="node2" presStyleIdx="1" presStyleCnt="3" custLinFactNeighborX="2258" custLinFactNeighborY="34183">
        <dgm:presLayoutVars>
          <dgm:chPref val="3"/>
        </dgm:presLayoutVars>
      </dgm:prSet>
      <dgm:spPr/>
    </dgm:pt>
    <dgm:pt modelId="{5EA446F1-AD87-437A-9F22-10EE4F806642}" type="pres">
      <dgm:prSet presAssocID="{E9C8868C-ECE9-4695-9903-4825AAC5D464}" presName="rootConnector" presStyleLbl="node2" presStyleIdx="1" presStyleCnt="3"/>
      <dgm:spPr/>
    </dgm:pt>
    <dgm:pt modelId="{805331E9-44E6-46C9-A3DF-37626CA95E49}" type="pres">
      <dgm:prSet presAssocID="{E9C8868C-ECE9-4695-9903-4825AAC5D464}" presName="hierChild4" presStyleCnt="0"/>
      <dgm:spPr/>
    </dgm:pt>
    <dgm:pt modelId="{48EE90DD-BD1A-4950-9E38-7CFA66AC22F7}" type="pres">
      <dgm:prSet presAssocID="{E9C8868C-ECE9-4695-9903-4825AAC5D464}" presName="hierChild5" presStyleCnt="0"/>
      <dgm:spPr/>
    </dgm:pt>
    <dgm:pt modelId="{B366FCA7-1D84-4F36-94BA-2E96B2A6A5FE}" type="pres">
      <dgm:prSet presAssocID="{F104D2EB-80CB-4094-99A1-E5EC207D1D0F}" presName="Name37" presStyleLbl="parChTrans1D2" presStyleIdx="2" presStyleCnt="3"/>
      <dgm:spPr/>
    </dgm:pt>
    <dgm:pt modelId="{1950151F-EEE4-4008-B797-77FD994F6E02}" type="pres">
      <dgm:prSet presAssocID="{B0768FFB-160D-45C7-BE7B-37701A6E9B12}" presName="hierRoot2" presStyleCnt="0">
        <dgm:presLayoutVars>
          <dgm:hierBranch val="init"/>
        </dgm:presLayoutVars>
      </dgm:prSet>
      <dgm:spPr/>
    </dgm:pt>
    <dgm:pt modelId="{4CD7EF85-19CF-43A2-9CEC-767FE776517A}" type="pres">
      <dgm:prSet presAssocID="{B0768FFB-160D-45C7-BE7B-37701A6E9B12}" presName="rootComposite" presStyleCnt="0"/>
      <dgm:spPr/>
    </dgm:pt>
    <dgm:pt modelId="{76E8F2A0-7F17-46E2-ADA5-333B2AA80503}" type="pres">
      <dgm:prSet presAssocID="{B0768FFB-160D-45C7-BE7B-37701A6E9B12}" presName="rootText" presStyleLbl="node2" presStyleIdx="2" presStyleCnt="3" custLinFactNeighborX="-2125" custLinFactNeighborY="34183">
        <dgm:presLayoutVars>
          <dgm:chPref val="3"/>
        </dgm:presLayoutVars>
      </dgm:prSet>
      <dgm:spPr/>
    </dgm:pt>
    <dgm:pt modelId="{A964CAB2-A787-4D17-B003-0EB9DC920168}" type="pres">
      <dgm:prSet presAssocID="{B0768FFB-160D-45C7-BE7B-37701A6E9B12}" presName="rootConnector" presStyleLbl="node2" presStyleIdx="2" presStyleCnt="3"/>
      <dgm:spPr/>
    </dgm:pt>
    <dgm:pt modelId="{62B58F2F-AE3E-4877-B9C1-683E51FA854F}" type="pres">
      <dgm:prSet presAssocID="{B0768FFB-160D-45C7-BE7B-37701A6E9B12}" presName="hierChild4" presStyleCnt="0"/>
      <dgm:spPr/>
    </dgm:pt>
    <dgm:pt modelId="{4F994E98-F0B1-4DEC-A4C6-068EEED30B2E}" type="pres">
      <dgm:prSet presAssocID="{B0768FFB-160D-45C7-BE7B-37701A6E9B12}" presName="hierChild5" presStyleCnt="0"/>
      <dgm:spPr/>
    </dgm:pt>
    <dgm:pt modelId="{A2925460-46B5-4A7C-A11E-A3EDEAFE62F0}" type="pres">
      <dgm:prSet presAssocID="{1AEF8799-AE84-4B32-A81A-5C0FA454C00B}" presName="hierChild3" presStyleCnt="0"/>
      <dgm:spPr/>
    </dgm:pt>
  </dgm:ptLst>
  <dgm:cxnLst>
    <dgm:cxn modelId="{72C60110-6FF4-4793-A960-914726E5479A}" type="presOf" srcId="{8EA8C52B-E9DB-475D-8198-F09C72234F3B}" destId="{A72F7FBD-E332-49E8-B4C1-EBA85977DDC4}" srcOrd="0" destOrd="0" presId="urn:microsoft.com/office/officeart/2005/8/layout/orgChart1"/>
    <dgm:cxn modelId="{29AEB12F-124B-43B9-B43C-B93DAF92EB39}" srcId="{1AEF8799-AE84-4B32-A81A-5C0FA454C00B}" destId="{F2AA2673-9951-4C69-8927-C2114B86FE58}" srcOrd="0" destOrd="0" parTransId="{67BE4A30-CF6B-4D8D-97B0-E21D4DAA268B}" sibTransId="{591A640F-223D-4CE3-A369-AEAA1D31C0C3}"/>
    <dgm:cxn modelId="{30E9FB6F-6634-4049-B594-B616183BBE6F}" srcId="{1AEF8799-AE84-4B32-A81A-5C0FA454C00B}" destId="{E9C8868C-ECE9-4695-9903-4825AAC5D464}" srcOrd="1" destOrd="0" parTransId="{1B1EF14A-63EC-4DA4-A9A6-C06F63395BFA}" sibTransId="{D416B2D4-B922-4773-8274-4CF9222F7F23}"/>
    <dgm:cxn modelId="{07901D70-CA32-4152-BB45-F81782800642}" type="presOf" srcId="{F104D2EB-80CB-4094-99A1-E5EC207D1D0F}" destId="{B366FCA7-1D84-4F36-94BA-2E96B2A6A5FE}" srcOrd="0" destOrd="0" presId="urn:microsoft.com/office/officeart/2005/8/layout/orgChart1"/>
    <dgm:cxn modelId="{A9B5E756-3DAC-4855-B953-8D340D49F624}" srcId="{8EA8C52B-E9DB-475D-8198-F09C72234F3B}" destId="{1AEF8799-AE84-4B32-A81A-5C0FA454C00B}" srcOrd="0" destOrd="0" parTransId="{9F283C99-6399-4306-91C6-2B53A20CADF9}" sibTransId="{7CF450DA-4F59-499C-836E-C3ADBEB07140}"/>
    <dgm:cxn modelId="{24244992-444B-4F50-8AB2-208E3AD11BEC}" type="presOf" srcId="{B0768FFB-160D-45C7-BE7B-37701A6E9B12}" destId="{76E8F2A0-7F17-46E2-ADA5-333B2AA80503}" srcOrd="0" destOrd="0" presId="urn:microsoft.com/office/officeart/2005/8/layout/orgChart1"/>
    <dgm:cxn modelId="{3D35F9A5-4067-46B6-A23E-0DC15961568E}" type="presOf" srcId="{E9C8868C-ECE9-4695-9903-4825AAC5D464}" destId="{5EA446F1-AD87-437A-9F22-10EE4F806642}" srcOrd="1" destOrd="0" presId="urn:microsoft.com/office/officeart/2005/8/layout/orgChart1"/>
    <dgm:cxn modelId="{13F7AFAE-3660-496E-9CC2-3D1299949790}" type="presOf" srcId="{E9C8868C-ECE9-4695-9903-4825AAC5D464}" destId="{B2FD6399-0292-4086-AC62-6397E776FBE7}" srcOrd="0" destOrd="0" presId="urn:microsoft.com/office/officeart/2005/8/layout/orgChart1"/>
    <dgm:cxn modelId="{B32D48C1-9F70-4223-9436-0D25484A64DB}" type="presOf" srcId="{1AEF8799-AE84-4B32-A81A-5C0FA454C00B}" destId="{4E507921-7E93-427F-8D66-7FC8059A7689}" srcOrd="1" destOrd="0" presId="urn:microsoft.com/office/officeart/2005/8/layout/orgChart1"/>
    <dgm:cxn modelId="{AF4FEDC4-1D5F-4028-BC29-C2AAA4CE9CF8}" type="presOf" srcId="{67BE4A30-CF6B-4D8D-97B0-E21D4DAA268B}" destId="{2B25FCB0-B39E-49B4-8008-60CD912842BA}" srcOrd="0" destOrd="0" presId="urn:microsoft.com/office/officeart/2005/8/layout/orgChart1"/>
    <dgm:cxn modelId="{D13CA2CD-97F4-496C-9254-BC76856FD72D}" srcId="{1AEF8799-AE84-4B32-A81A-5C0FA454C00B}" destId="{B0768FFB-160D-45C7-BE7B-37701A6E9B12}" srcOrd="2" destOrd="0" parTransId="{F104D2EB-80CB-4094-99A1-E5EC207D1D0F}" sibTransId="{F7AE8126-06E8-4D47-ADF8-330CC106D442}"/>
    <dgm:cxn modelId="{F77D91DA-2692-4743-857E-F5D607E7F5DC}" type="presOf" srcId="{1B1EF14A-63EC-4DA4-A9A6-C06F63395BFA}" destId="{14C6B230-8AF8-4418-8F58-85EB506BA371}" srcOrd="0" destOrd="0" presId="urn:microsoft.com/office/officeart/2005/8/layout/orgChart1"/>
    <dgm:cxn modelId="{738C3CE0-C7D2-4D7E-BB5D-B94631FCF455}" type="presOf" srcId="{F2AA2673-9951-4C69-8927-C2114B86FE58}" destId="{224CE523-59D3-4FA2-B414-CAB146AA2236}" srcOrd="0" destOrd="0" presId="urn:microsoft.com/office/officeart/2005/8/layout/orgChart1"/>
    <dgm:cxn modelId="{EE14B5E0-BB2C-49E4-B00D-E05D1F5C8AD2}" type="presOf" srcId="{1AEF8799-AE84-4B32-A81A-5C0FA454C00B}" destId="{65365271-FE60-4FD9-8A9B-3700D5E76712}" srcOrd="0" destOrd="0" presId="urn:microsoft.com/office/officeart/2005/8/layout/orgChart1"/>
    <dgm:cxn modelId="{41D006E5-B301-4A17-A14A-6BAE27E1E5BB}" type="presOf" srcId="{F2AA2673-9951-4C69-8927-C2114B86FE58}" destId="{630AB629-C0F4-4150-BD17-576FAC745906}" srcOrd="1" destOrd="0" presId="urn:microsoft.com/office/officeart/2005/8/layout/orgChart1"/>
    <dgm:cxn modelId="{FFD976F7-7E9D-4E24-849F-6BC573A345DA}" type="presOf" srcId="{B0768FFB-160D-45C7-BE7B-37701A6E9B12}" destId="{A964CAB2-A787-4D17-B003-0EB9DC920168}" srcOrd="1" destOrd="0" presId="urn:microsoft.com/office/officeart/2005/8/layout/orgChart1"/>
    <dgm:cxn modelId="{03D324A3-3733-4068-B3F2-7566192C1B31}" type="presParOf" srcId="{A72F7FBD-E332-49E8-B4C1-EBA85977DDC4}" destId="{2B048D39-6F2B-4090-88E5-29629FDDA0E8}" srcOrd="0" destOrd="0" presId="urn:microsoft.com/office/officeart/2005/8/layout/orgChart1"/>
    <dgm:cxn modelId="{80EE4C07-9657-42AC-94C0-0E29050DE634}" type="presParOf" srcId="{2B048D39-6F2B-4090-88E5-29629FDDA0E8}" destId="{5F11A784-C902-4444-A520-E9D3C22B099C}" srcOrd="0" destOrd="0" presId="urn:microsoft.com/office/officeart/2005/8/layout/orgChart1"/>
    <dgm:cxn modelId="{8A224D09-00B0-4C54-8657-946640B7295A}" type="presParOf" srcId="{5F11A784-C902-4444-A520-E9D3C22B099C}" destId="{65365271-FE60-4FD9-8A9B-3700D5E76712}" srcOrd="0" destOrd="0" presId="urn:microsoft.com/office/officeart/2005/8/layout/orgChart1"/>
    <dgm:cxn modelId="{9A701284-9AFF-41C6-83B5-DB01481D82E9}" type="presParOf" srcId="{5F11A784-C902-4444-A520-E9D3C22B099C}" destId="{4E507921-7E93-427F-8D66-7FC8059A7689}" srcOrd="1" destOrd="0" presId="urn:microsoft.com/office/officeart/2005/8/layout/orgChart1"/>
    <dgm:cxn modelId="{6650C17C-14DB-4115-8B90-8E66C23603B3}" type="presParOf" srcId="{2B048D39-6F2B-4090-88E5-29629FDDA0E8}" destId="{0D6949AA-59FD-447F-8506-C94635688E5A}" srcOrd="1" destOrd="0" presId="urn:microsoft.com/office/officeart/2005/8/layout/orgChart1"/>
    <dgm:cxn modelId="{78909246-D598-4033-88E8-7FFB6E478BF9}" type="presParOf" srcId="{0D6949AA-59FD-447F-8506-C94635688E5A}" destId="{2B25FCB0-B39E-49B4-8008-60CD912842BA}" srcOrd="0" destOrd="0" presId="urn:microsoft.com/office/officeart/2005/8/layout/orgChart1"/>
    <dgm:cxn modelId="{3A7F71AC-6AC7-42E5-9ECC-C2C079B9F57C}" type="presParOf" srcId="{0D6949AA-59FD-447F-8506-C94635688E5A}" destId="{06819E18-1A26-4EB7-BD90-43E775BEFF4F}" srcOrd="1" destOrd="0" presId="urn:microsoft.com/office/officeart/2005/8/layout/orgChart1"/>
    <dgm:cxn modelId="{1B8660DA-E5F3-4F7E-B4D3-7D5745A04623}" type="presParOf" srcId="{06819E18-1A26-4EB7-BD90-43E775BEFF4F}" destId="{BF08545B-774E-4E03-A666-6787745AB5CB}" srcOrd="0" destOrd="0" presId="urn:microsoft.com/office/officeart/2005/8/layout/orgChart1"/>
    <dgm:cxn modelId="{9CC5F8CB-E9D8-41C1-B7AF-BFC7C8DC16CA}" type="presParOf" srcId="{BF08545B-774E-4E03-A666-6787745AB5CB}" destId="{224CE523-59D3-4FA2-B414-CAB146AA2236}" srcOrd="0" destOrd="0" presId="urn:microsoft.com/office/officeart/2005/8/layout/orgChart1"/>
    <dgm:cxn modelId="{5679967D-EBDC-4620-AFFF-B7198D098B8F}" type="presParOf" srcId="{BF08545B-774E-4E03-A666-6787745AB5CB}" destId="{630AB629-C0F4-4150-BD17-576FAC745906}" srcOrd="1" destOrd="0" presId="urn:microsoft.com/office/officeart/2005/8/layout/orgChart1"/>
    <dgm:cxn modelId="{1AB81630-0B7F-42D9-BFAA-FE086C04FB3D}" type="presParOf" srcId="{06819E18-1A26-4EB7-BD90-43E775BEFF4F}" destId="{923D0B76-513B-40EE-A4E3-DD6C40142F22}" srcOrd="1" destOrd="0" presId="urn:microsoft.com/office/officeart/2005/8/layout/orgChart1"/>
    <dgm:cxn modelId="{7FEF9E7B-D6E3-40BF-9D85-D3BECD487E73}" type="presParOf" srcId="{06819E18-1A26-4EB7-BD90-43E775BEFF4F}" destId="{62CA3DE7-F8A8-4B6E-B191-8B50D340FB1C}" srcOrd="2" destOrd="0" presId="urn:microsoft.com/office/officeart/2005/8/layout/orgChart1"/>
    <dgm:cxn modelId="{141D4734-2030-4842-8FA2-F485C1C57144}" type="presParOf" srcId="{0D6949AA-59FD-447F-8506-C94635688E5A}" destId="{14C6B230-8AF8-4418-8F58-85EB506BA371}" srcOrd="2" destOrd="0" presId="urn:microsoft.com/office/officeart/2005/8/layout/orgChart1"/>
    <dgm:cxn modelId="{4E95B5BD-A854-4A89-A255-FC44AE6D2986}" type="presParOf" srcId="{0D6949AA-59FD-447F-8506-C94635688E5A}" destId="{83A0E1A3-0150-4D33-B86C-C6E9CEAB0127}" srcOrd="3" destOrd="0" presId="urn:microsoft.com/office/officeart/2005/8/layout/orgChart1"/>
    <dgm:cxn modelId="{2DF66CB0-EC02-4914-981E-4C86B31ED201}" type="presParOf" srcId="{83A0E1A3-0150-4D33-B86C-C6E9CEAB0127}" destId="{755A70A8-B8F2-4D83-81E6-096DF8D1AC2D}" srcOrd="0" destOrd="0" presId="urn:microsoft.com/office/officeart/2005/8/layout/orgChart1"/>
    <dgm:cxn modelId="{3FD3FCB7-98CB-48A2-B30C-D38AC15B050B}" type="presParOf" srcId="{755A70A8-B8F2-4D83-81E6-096DF8D1AC2D}" destId="{B2FD6399-0292-4086-AC62-6397E776FBE7}" srcOrd="0" destOrd="0" presId="urn:microsoft.com/office/officeart/2005/8/layout/orgChart1"/>
    <dgm:cxn modelId="{7E93AA9F-DF49-45EB-AEDD-C5735237CC2B}" type="presParOf" srcId="{755A70A8-B8F2-4D83-81E6-096DF8D1AC2D}" destId="{5EA446F1-AD87-437A-9F22-10EE4F806642}" srcOrd="1" destOrd="0" presId="urn:microsoft.com/office/officeart/2005/8/layout/orgChart1"/>
    <dgm:cxn modelId="{404397F4-7863-4424-B5F9-ECDF31E40E55}" type="presParOf" srcId="{83A0E1A3-0150-4D33-B86C-C6E9CEAB0127}" destId="{805331E9-44E6-46C9-A3DF-37626CA95E49}" srcOrd="1" destOrd="0" presId="urn:microsoft.com/office/officeart/2005/8/layout/orgChart1"/>
    <dgm:cxn modelId="{3221AD4D-F239-4021-96CC-F92217936AF8}" type="presParOf" srcId="{83A0E1A3-0150-4D33-B86C-C6E9CEAB0127}" destId="{48EE90DD-BD1A-4950-9E38-7CFA66AC22F7}" srcOrd="2" destOrd="0" presId="urn:microsoft.com/office/officeart/2005/8/layout/orgChart1"/>
    <dgm:cxn modelId="{5F7A4F6A-7BC7-475C-9C23-198635F389AF}" type="presParOf" srcId="{0D6949AA-59FD-447F-8506-C94635688E5A}" destId="{B366FCA7-1D84-4F36-94BA-2E96B2A6A5FE}" srcOrd="4" destOrd="0" presId="urn:microsoft.com/office/officeart/2005/8/layout/orgChart1"/>
    <dgm:cxn modelId="{F083F474-4D32-4E6A-942B-99BF9C843CF1}" type="presParOf" srcId="{0D6949AA-59FD-447F-8506-C94635688E5A}" destId="{1950151F-EEE4-4008-B797-77FD994F6E02}" srcOrd="5" destOrd="0" presId="urn:microsoft.com/office/officeart/2005/8/layout/orgChart1"/>
    <dgm:cxn modelId="{209BBF0E-FB43-4013-93F9-1947ADD151E6}" type="presParOf" srcId="{1950151F-EEE4-4008-B797-77FD994F6E02}" destId="{4CD7EF85-19CF-43A2-9CEC-767FE776517A}" srcOrd="0" destOrd="0" presId="urn:microsoft.com/office/officeart/2005/8/layout/orgChart1"/>
    <dgm:cxn modelId="{C9D3957E-D984-4F39-ACD3-BBE529893DD7}" type="presParOf" srcId="{4CD7EF85-19CF-43A2-9CEC-767FE776517A}" destId="{76E8F2A0-7F17-46E2-ADA5-333B2AA80503}" srcOrd="0" destOrd="0" presId="urn:microsoft.com/office/officeart/2005/8/layout/orgChart1"/>
    <dgm:cxn modelId="{225D0D93-CFC6-492D-92B4-48CB6E8170C2}" type="presParOf" srcId="{4CD7EF85-19CF-43A2-9CEC-767FE776517A}" destId="{A964CAB2-A787-4D17-B003-0EB9DC920168}" srcOrd="1" destOrd="0" presId="urn:microsoft.com/office/officeart/2005/8/layout/orgChart1"/>
    <dgm:cxn modelId="{CACD0FCD-9D72-47E6-ACD1-72F15E6902D2}" type="presParOf" srcId="{1950151F-EEE4-4008-B797-77FD994F6E02}" destId="{62B58F2F-AE3E-4877-B9C1-683E51FA854F}" srcOrd="1" destOrd="0" presId="urn:microsoft.com/office/officeart/2005/8/layout/orgChart1"/>
    <dgm:cxn modelId="{7D49A725-0880-4A9D-A9F1-D73ADBFE1CF5}" type="presParOf" srcId="{1950151F-EEE4-4008-B797-77FD994F6E02}" destId="{4F994E98-F0B1-4DEC-A4C6-068EEED30B2E}" srcOrd="2" destOrd="0" presId="urn:microsoft.com/office/officeart/2005/8/layout/orgChart1"/>
    <dgm:cxn modelId="{1FF9C5A9-4AF5-421E-932C-33511492B3AF}" type="presParOf" srcId="{2B048D39-6F2B-4090-88E5-29629FDDA0E8}" destId="{A2925460-46B5-4A7C-A11E-A3EDEAFE62F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1FBAACF-3880-4A1E-AE3D-A21FC7F578C8}" type="doc">
      <dgm:prSet loTypeId="urn:microsoft.com/office/officeart/2005/8/layout/hierarchy1" loCatId="hierarchy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B22B9FB8-78D1-4E3E-8583-161FE497E567}">
      <dgm:prSet phldrT="[Текст]" custT="1"/>
      <dgm:spPr/>
      <dgm:t>
        <a:bodyPr/>
        <a:lstStyle/>
        <a:p>
          <a:r>
            <a:rPr lang="ru-RU" sz="2000" dirty="0"/>
            <a:t>Электрические</a:t>
          </a:r>
        </a:p>
        <a:p>
          <a:r>
            <a:rPr lang="ru-RU" sz="2000" dirty="0"/>
            <a:t>машины</a:t>
          </a:r>
        </a:p>
      </dgm:t>
    </dgm:pt>
    <dgm:pt modelId="{DCC7F12E-4612-4C0B-9983-75659C0AD874}" type="parTrans" cxnId="{A33559CC-E05A-44A3-8203-BC70949642EE}">
      <dgm:prSet/>
      <dgm:spPr/>
      <dgm:t>
        <a:bodyPr/>
        <a:lstStyle/>
        <a:p>
          <a:endParaRPr lang="ru-RU"/>
        </a:p>
      </dgm:t>
    </dgm:pt>
    <dgm:pt modelId="{487799F8-9859-4550-82FE-052449ACFE6D}" type="sibTrans" cxnId="{A33559CC-E05A-44A3-8203-BC70949642EE}">
      <dgm:prSet/>
      <dgm:spPr/>
      <dgm:t>
        <a:bodyPr/>
        <a:lstStyle/>
        <a:p>
          <a:endParaRPr lang="ru-RU"/>
        </a:p>
      </dgm:t>
    </dgm:pt>
    <dgm:pt modelId="{80D5EEE7-0057-46AB-B999-C57D0DCFFA88}">
      <dgm:prSet phldrT="[Текст]" custT="1"/>
      <dgm:spPr/>
      <dgm:t>
        <a:bodyPr/>
        <a:lstStyle/>
        <a:p>
          <a:r>
            <a:rPr lang="ru-RU" sz="1800" dirty="0"/>
            <a:t>Коллекторные</a:t>
          </a:r>
        </a:p>
      </dgm:t>
    </dgm:pt>
    <dgm:pt modelId="{1EFE51CB-21C9-45C2-BBFC-6B36B29F6719}" type="parTrans" cxnId="{3D6A5B10-CC8A-4AFF-B7B1-F4CBB314DCD4}">
      <dgm:prSet/>
      <dgm:spPr/>
      <dgm:t>
        <a:bodyPr/>
        <a:lstStyle/>
        <a:p>
          <a:endParaRPr lang="ru-RU"/>
        </a:p>
      </dgm:t>
    </dgm:pt>
    <dgm:pt modelId="{96E958E9-4AD1-4615-A192-78DBF451D2AC}" type="sibTrans" cxnId="{3D6A5B10-CC8A-4AFF-B7B1-F4CBB314DCD4}">
      <dgm:prSet/>
      <dgm:spPr/>
      <dgm:t>
        <a:bodyPr/>
        <a:lstStyle/>
        <a:p>
          <a:endParaRPr lang="ru-RU"/>
        </a:p>
      </dgm:t>
    </dgm:pt>
    <dgm:pt modelId="{AB7BF0BD-0271-496F-8F6B-DBECBDD9947B}">
      <dgm:prSet phldrT="[Текст]" custT="1"/>
      <dgm:spPr/>
      <dgm:t>
        <a:bodyPr/>
        <a:lstStyle/>
        <a:p>
          <a:r>
            <a:rPr lang="ru-RU" sz="1800" dirty="0"/>
            <a:t>Постоянного тока</a:t>
          </a:r>
        </a:p>
      </dgm:t>
    </dgm:pt>
    <dgm:pt modelId="{386C21A8-7813-4347-8183-ED219E4A04D9}" type="parTrans" cxnId="{56FC1BE0-CB03-4546-9FB2-CC34AD9801A6}">
      <dgm:prSet/>
      <dgm:spPr/>
      <dgm:t>
        <a:bodyPr/>
        <a:lstStyle/>
        <a:p>
          <a:endParaRPr lang="ru-RU"/>
        </a:p>
      </dgm:t>
    </dgm:pt>
    <dgm:pt modelId="{910FC8A1-9C50-4624-9052-988D46D1EEAA}" type="sibTrans" cxnId="{56FC1BE0-CB03-4546-9FB2-CC34AD9801A6}">
      <dgm:prSet/>
      <dgm:spPr/>
      <dgm:t>
        <a:bodyPr/>
        <a:lstStyle/>
        <a:p>
          <a:endParaRPr lang="ru-RU"/>
        </a:p>
      </dgm:t>
    </dgm:pt>
    <dgm:pt modelId="{FF119F7E-1C52-4D78-A7D8-1A8BBE62BBCE}">
      <dgm:prSet phldrT="[Текст]" custT="1"/>
      <dgm:spPr/>
      <dgm:t>
        <a:bodyPr/>
        <a:lstStyle/>
        <a:p>
          <a:r>
            <a:rPr lang="ru-RU" sz="1800" dirty="0" err="1"/>
            <a:t>Универсаль</a:t>
          </a:r>
          <a:endParaRPr lang="ru-RU" sz="1800" dirty="0"/>
        </a:p>
        <a:p>
          <a:r>
            <a:rPr lang="ru-RU" sz="1800" dirty="0" err="1"/>
            <a:t>ные</a:t>
          </a:r>
          <a:endParaRPr lang="ru-RU" sz="1800" dirty="0"/>
        </a:p>
      </dgm:t>
    </dgm:pt>
    <dgm:pt modelId="{CC2FC7A7-1ED5-40DC-923E-D232FC4C5338}" type="parTrans" cxnId="{58AFFA52-83A3-4796-A9D0-84E224DBDCAA}">
      <dgm:prSet/>
      <dgm:spPr/>
      <dgm:t>
        <a:bodyPr/>
        <a:lstStyle/>
        <a:p>
          <a:endParaRPr lang="ru-RU"/>
        </a:p>
      </dgm:t>
    </dgm:pt>
    <dgm:pt modelId="{FAE56ECC-4F55-4A64-A0E9-76F4E41E71D5}" type="sibTrans" cxnId="{58AFFA52-83A3-4796-A9D0-84E224DBDCAA}">
      <dgm:prSet/>
      <dgm:spPr/>
      <dgm:t>
        <a:bodyPr/>
        <a:lstStyle/>
        <a:p>
          <a:endParaRPr lang="ru-RU"/>
        </a:p>
      </dgm:t>
    </dgm:pt>
    <dgm:pt modelId="{AF8674C1-B15E-46B5-99F6-40449D8AE884}">
      <dgm:prSet phldrT="[Текст]" custT="1"/>
      <dgm:spPr/>
      <dgm:t>
        <a:bodyPr/>
        <a:lstStyle/>
        <a:p>
          <a:r>
            <a:rPr lang="ru-RU" sz="1800" dirty="0" err="1"/>
            <a:t>Бесколлекторные</a:t>
          </a:r>
          <a:endParaRPr lang="ru-RU" sz="1800" dirty="0"/>
        </a:p>
      </dgm:t>
    </dgm:pt>
    <dgm:pt modelId="{C70702C5-024D-4EDD-80DB-65B333ECFEC5}" type="parTrans" cxnId="{3779EBEC-701E-4D6F-8BFB-D18B804388A9}">
      <dgm:prSet/>
      <dgm:spPr/>
      <dgm:t>
        <a:bodyPr/>
        <a:lstStyle/>
        <a:p>
          <a:endParaRPr lang="ru-RU"/>
        </a:p>
      </dgm:t>
    </dgm:pt>
    <dgm:pt modelId="{6C2E4139-6E76-451A-A947-6D1A51380D31}" type="sibTrans" cxnId="{3779EBEC-701E-4D6F-8BFB-D18B804388A9}">
      <dgm:prSet/>
      <dgm:spPr/>
      <dgm:t>
        <a:bodyPr/>
        <a:lstStyle/>
        <a:p>
          <a:endParaRPr lang="ru-RU"/>
        </a:p>
      </dgm:t>
    </dgm:pt>
    <dgm:pt modelId="{A79D1045-24D5-48E9-944B-9565A5FA51E7}">
      <dgm:prSet phldrT="[Текст]" custT="1"/>
      <dgm:spPr/>
      <dgm:t>
        <a:bodyPr/>
        <a:lstStyle/>
        <a:p>
          <a:r>
            <a:rPr lang="ru-RU" sz="1800" dirty="0"/>
            <a:t>Синхронные</a:t>
          </a:r>
        </a:p>
      </dgm:t>
    </dgm:pt>
    <dgm:pt modelId="{BB816580-6BB9-43D2-83F3-B6A5BFBD6B10}" type="parTrans" cxnId="{7B37E3A5-F07E-4724-8464-A423734CF366}">
      <dgm:prSet/>
      <dgm:spPr/>
      <dgm:t>
        <a:bodyPr/>
        <a:lstStyle/>
        <a:p>
          <a:endParaRPr lang="ru-RU"/>
        </a:p>
      </dgm:t>
    </dgm:pt>
    <dgm:pt modelId="{51DA9FDA-50C3-4DCF-88F7-BF0CD4B88529}" type="sibTrans" cxnId="{7B37E3A5-F07E-4724-8464-A423734CF366}">
      <dgm:prSet/>
      <dgm:spPr/>
      <dgm:t>
        <a:bodyPr/>
        <a:lstStyle/>
        <a:p>
          <a:endParaRPr lang="ru-RU"/>
        </a:p>
      </dgm:t>
    </dgm:pt>
    <dgm:pt modelId="{3CF8EFFA-37B5-440D-9CE7-4F43C9938454}">
      <dgm:prSet/>
      <dgm:spPr/>
      <dgm:t>
        <a:bodyPr/>
        <a:lstStyle/>
        <a:p>
          <a:endParaRPr lang="ru-RU"/>
        </a:p>
      </dgm:t>
    </dgm:pt>
    <dgm:pt modelId="{D1BA5E8D-020E-4B27-BDF4-5C0CB44663DC}" type="parTrans" cxnId="{0D65A58F-407E-4526-A1BF-31D11D6D4543}">
      <dgm:prSet/>
      <dgm:spPr/>
      <dgm:t>
        <a:bodyPr/>
        <a:lstStyle/>
        <a:p>
          <a:endParaRPr lang="ru-RU"/>
        </a:p>
      </dgm:t>
    </dgm:pt>
    <dgm:pt modelId="{50C36C9C-C794-4489-B1A5-1E277B7A18C4}" type="sibTrans" cxnId="{0D65A58F-407E-4526-A1BF-31D11D6D4543}">
      <dgm:prSet/>
      <dgm:spPr/>
      <dgm:t>
        <a:bodyPr/>
        <a:lstStyle/>
        <a:p>
          <a:endParaRPr lang="ru-RU"/>
        </a:p>
      </dgm:t>
    </dgm:pt>
    <dgm:pt modelId="{27C78DC4-C48B-45E0-A77B-ACA641E5D493}" type="pres">
      <dgm:prSet presAssocID="{41FBAACF-3880-4A1E-AE3D-A21FC7F578C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9A91BEA-18B0-40AD-881A-CBA47F87E5A1}" type="pres">
      <dgm:prSet presAssocID="{B22B9FB8-78D1-4E3E-8583-161FE497E567}" presName="hierRoot1" presStyleCnt="0"/>
      <dgm:spPr/>
    </dgm:pt>
    <dgm:pt modelId="{DDE87C7C-A2FD-4B25-B9C2-468DE317F07C}" type="pres">
      <dgm:prSet presAssocID="{B22B9FB8-78D1-4E3E-8583-161FE497E567}" presName="composite" presStyleCnt="0"/>
      <dgm:spPr/>
    </dgm:pt>
    <dgm:pt modelId="{867D7AED-135A-4494-A00F-ACDD012497F1}" type="pres">
      <dgm:prSet presAssocID="{B22B9FB8-78D1-4E3E-8583-161FE497E567}" presName="background" presStyleLbl="node0" presStyleIdx="0" presStyleCnt="1"/>
      <dgm:spPr/>
    </dgm:pt>
    <dgm:pt modelId="{B9B28BD5-4460-4FD8-A137-78BFEC5973BD}" type="pres">
      <dgm:prSet presAssocID="{B22B9FB8-78D1-4E3E-8583-161FE497E567}" presName="text" presStyleLbl="fgAcc0" presStyleIdx="0" presStyleCnt="1" custScaleX="154049">
        <dgm:presLayoutVars>
          <dgm:chPref val="3"/>
        </dgm:presLayoutVars>
      </dgm:prSet>
      <dgm:spPr/>
    </dgm:pt>
    <dgm:pt modelId="{FA980585-2EAF-4957-8587-1E6CAA198EA6}" type="pres">
      <dgm:prSet presAssocID="{B22B9FB8-78D1-4E3E-8583-161FE497E567}" presName="hierChild2" presStyleCnt="0"/>
      <dgm:spPr/>
    </dgm:pt>
    <dgm:pt modelId="{A15B8C85-55FD-4479-89D2-AE2FCC85EB2C}" type="pres">
      <dgm:prSet presAssocID="{1EFE51CB-21C9-45C2-BBFC-6B36B29F6719}" presName="Name10" presStyleLbl="parChTrans1D2" presStyleIdx="0" presStyleCnt="2"/>
      <dgm:spPr/>
    </dgm:pt>
    <dgm:pt modelId="{DAB3B235-3B43-4E42-AD00-C8A694A9BE49}" type="pres">
      <dgm:prSet presAssocID="{80D5EEE7-0057-46AB-B999-C57D0DCFFA88}" presName="hierRoot2" presStyleCnt="0"/>
      <dgm:spPr/>
    </dgm:pt>
    <dgm:pt modelId="{364ED032-D9AE-46EB-92E5-5881E11461F6}" type="pres">
      <dgm:prSet presAssocID="{80D5EEE7-0057-46AB-B999-C57D0DCFFA88}" presName="composite2" presStyleCnt="0"/>
      <dgm:spPr/>
    </dgm:pt>
    <dgm:pt modelId="{C0E9C10D-1ABE-4816-8212-AECCA538DFC9}" type="pres">
      <dgm:prSet presAssocID="{80D5EEE7-0057-46AB-B999-C57D0DCFFA88}" presName="background2" presStyleLbl="node2" presStyleIdx="0" presStyleCnt="2"/>
      <dgm:spPr/>
    </dgm:pt>
    <dgm:pt modelId="{A9480FAB-56CF-4D6F-9E53-99D9F8551B27}" type="pres">
      <dgm:prSet presAssocID="{80D5EEE7-0057-46AB-B999-C57D0DCFFA88}" presName="text2" presStyleLbl="fgAcc2" presStyleIdx="0" presStyleCnt="2" custScaleX="137682">
        <dgm:presLayoutVars>
          <dgm:chPref val="3"/>
        </dgm:presLayoutVars>
      </dgm:prSet>
      <dgm:spPr/>
    </dgm:pt>
    <dgm:pt modelId="{DB0DF05A-70AF-4663-8565-821403FF460F}" type="pres">
      <dgm:prSet presAssocID="{80D5EEE7-0057-46AB-B999-C57D0DCFFA88}" presName="hierChild3" presStyleCnt="0"/>
      <dgm:spPr/>
    </dgm:pt>
    <dgm:pt modelId="{DFAC0226-FF34-4C65-997B-F8D6C6290283}" type="pres">
      <dgm:prSet presAssocID="{386C21A8-7813-4347-8183-ED219E4A04D9}" presName="Name17" presStyleLbl="parChTrans1D3" presStyleIdx="0" presStyleCnt="4"/>
      <dgm:spPr/>
    </dgm:pt>
    <dgm:pt modelId="{7C653DE0-E9A1-451A-84FB-308C8C520871}" type="pres">
      <dgm:prSet presAssocID="{AB7BF0BD-0271-496F-8F6B-DBECBDD9947B}" presName="hierRoot3" presStyleCnt="0"/>
      <dgm:spPr/>
    </dgm:pt>
    <dgm:pt modelId="{63CC8E57-DFBC-4DE6-BED5-7516F5A4B145}" type="pres">
      <dgm:prSet presAssocID="{AB7BF0BD-0271-496F-8F6B-DBECBDD9947B}" presName="composite3" presStyleCnt="0"/>
      <dgm:spPr/>
    </dgm:pt>
    <dgm:pt modelId="{A968AA1B-FD26-4095-B52C-840256EBA13B}" type="pres">
      <dgm:prSet presAssocID="{AB7BF0BD-0271-496F-8F6B-DBECBDD9947B}" presName="background3" presStyleLbl="node3" presStyleIdx="0" presStyleCnt="4"/>
      <dgm:spPr/>
    </dgm:pt>
    <dgm:pt modelId="{BE609A04-051F-46A1-A61B-FA92B275F0D6}" type="pres">
      <dgm:prSet presAssocID="{AB7BF0BD-0271-496F-8F6B-DBECBDD9947B}" presName="text3" presStyleLbl="fgAcc3" presStyleIdx="0" presStyleCnt="4">
        <dgm:presLayoutVars>
          <dgm:chPref val="3"/>
        </dgm:presLayoutVars>
      </dgm:prSet>
      <dgm:spPr/>
    </dgm:pt>
    <dgm:pt modelId="{0FCE5354-32EF-4792-8B21-BB8CCFF56F08}" type="pres">
      <dgm:prSet presAssocID="{AB7BF0BD-0271-496F-8F6B-DBECBDD9947B}" presName="hierChild4" presStyleCnt="0"/>
      <dgm:spPr/>
    </dgm:pt>
    <dgm:pt modelId="{D5A12697-0FA7-4A59-BEA7-ED4B475DABF7}" type="pres">
      <dgm:prSet presAssocID="{CC2FC7A7-1ED5-40DC-923E-D232FC4C5338}" presName="Name17" presStyleLbl="parChTrans1D3" presStyleIdx="1" presStyleCnt="4"/>
      <dgm:spPr/>
    </dgm:pt>
    <dgm:pt modelId="{DAEB6EF2-F64E-48B2-BEDD-94E663F75406}" type="pres">
      <dgm:prSet presAssocID="{FF119F7E-1C52-4D78-A7D8-1A8BBE62BBCE}" presName="hierRoot3" presStyleCnt="0"/>
      <dgm:spPr/>
    </dgm:pt>
    <dgm:pt modelId="{9A14FB6D-1849-4E33-B17E-88CA148180A6}" type="pres">
      <dgm:prSet presAssocID="{FF119F7E-1C52-4D78-A7D8-1A8BBE62BBCE}" presName="composite3" presStyleCnt="0"/>
      <dgm:spPr/>
    </dgm:pt>
    <dgm:pt modelId="{7D0FA3F4-525F-496A-9F2E-B9D4B0AD6327}" type="pres">
      <dgm:prSet presAssocID="{FF119F7E-1C52-4D78-A7D8-1A8BBE62BBCE}" presName="background3" presStyleLbl="node3" presStyleIdx="1" presStyleCnt="4"/>
      <dgm:spPr/>
    </dgm:pt>
    <dgm:pt modelId="{C6238A45-9DC4-4D9F-9EB6-53AD739E3D4B}" type="pres">
      <dgm:prSet presAssocID="{FF119F7E-1C52-4D78-A7D8-1A8BBE62BBCE}" presName="text3" presStyleLbl="fgAcc3" presStyleIdx="1" presStyleCnt="4">
        <dgm:presLayoutVars>
          <dgm:chPref val="3"/>
        </dgm:presLayoutVars>
      </dgm:prSet>
      <dgm:spPr/>
    </dgm:pt>
    <dgm:pt modelId="{BF65C924-AE80-45BD-8800-D03605943451}" type="pres">
      <dgm:prSet presAssocID="{FF119F7E-1C52-4D78-A7D8-1A8BBE62BBCE}" presName="hierChild4" presStyleCnt="0"/>
      <dgm:spPr/>
    </dgm:pt>
    <dgm:pt modelId="{2286032A-E12E-4C86-B158-80E92227BCEC}" type="pres">
      <dgm:prSet presAssocID="{C70702C5-024D-4EDD-80DB-65B333ECFEC5}" presName="Name10" presStyleLbl="parChTrans1D2" presStyleIdx="1" presStyleCnt="2"/>
      <dgm:spPr/>
    </dgm:pt>
    <dgm:pt modelId="{68C2350B-54B9-45E2-8E39-594F9F4EA502}" type="pres">
      <dgm:prSet presAssocID="{AF8674C1-B15E-46B5-99F6-40449D8AE884}" presName="hierRoot2" presStyleCnt="0"/>
      <dgm:spPr/>
    </dgm:pt>
    <dgm:pt modelId="{9AC6255E-6D37-4EBF-863F-DED6C69A73DC}" type="pres">
      <dgm:prSet presAssocID="{AF8674C1-B15E-46B5-99F6-40449D8AE884}" presName="composite2" presStyleCnt="0"/>
      <dgm:spPr/>
    </dgm:pt>
    <dgm:pt modelId="{999CC81F-4B21-456C-88C2-884EA90151F1}" type="pres">
      <dgm:prSet presAssocID="{AF8674C1-B15E-46B5-99F6-40449D8AE884}" presName="background2" presStyleLbl="node2" presStyleIdx="1" presStyleCnt="2"/>
      <dgm:spPr/>
    </dgm:pt>
    <dgm:pt modelId="{A21ECAC5-7730-4E56-B87B-EA89B91F7FCB}" type="pres">
      <dgm:prSet presAssocID="{AF8674C1-B15E-46B5-99F6-40449D8AE884}" presName="text2" presStyleLbl="fgAcc2" presStyleIdx="1" presStyleCnt="2" custScaleX="151221">
        <dgm:presLayoutVars>
          <dgm:chPref val="3"/>
        </dgm:presLayoutVars>
      </dgm:prSet>
      <dgm:spPr/>
    </dgm:pt>
    <dgm:pt modelId="{2053D2A5-922E-4FB8-9DD1-3936363488DF}" type="pres">
      <dgm:prSet presAssocID="{AF8674C1-B15E-46B5-99F6-40449D8AE884}" presName="hierChild3" presStyleCnt="0"/>
      <dgm:spPr/>
    </dgm:pt>
    <dgm:pt modelId="{B71E5A38-D024-496F-90C7-326EAA8F7B10}" type="pres">
      <dgm:prSet presAssocID="{BB816580-6BB9-43D2-83F3-B6A5BFBD6B10}" presName="Name17" presStyleLbl="parChTrans1D3" presStyleIdx="2" presStyleCnt="4"/>
      <dgm:spPr/>
    </dgm:pt>
    <dgm:pt modelId="{2D8AA5FD-3917-4889-9649-FDF936171F59}" type="pres">
      <dgm:prSet presAssocID="{A79D1045-24D5-48E9-944B-9565A5FA51E7}" presName="hierRoot3" presStyleCnt="0"/>
      <dgm:spPr/>
    </dgm:pt>
    <dgm:pt modelId="{78DF9DF6-4980-4584-BDEA-1F941284D1EF}" type="pres">
      <dgm:prSet presAssocID="{A79D1045-24D5-48E9-944B-9565A5FA51E7}" presName="composite3" presStyleCnt="0"/>
      <dgm:spPr/>
    </dgm:pt>
    <dgm:pt modelId="{FFB2E9CF-EE4E-427E-8BE5-74E1C2A4D072}" type="pres">
      <dgm:prSet presAssocID="{A79D1045-24D5-48E9-944B-9565A5FA51E7}" presName="background3" presStyleLbl="node3" presStyleIdx="2" presStyleCnt="4"/>
      <dgm:spPr/>
    </dgm:pt>
    <dgm:pt modelId="{698C7CDE-BBE2-44A4-BF02-64A42422DB85}" type="pres">
      <dgm:prSet presAssocID="{A79D1045-24D5-48E9-944B-9565A5FA51E7}" presName="text3" presStyleLbl="fgAcc3" presStyleIdx="2" presStyleCnt="4">
        <dgm:presLayoutVars>
          <dgm:chPref val="3"/>
        </dgm:presLayoutVars>
      </dgm:prSet>
      <dgm:spPr/>
    </dgm:pt>
    <dgm:pt modelId="{58A08075-4640-4576-A3F7-F420E47C2CF7}" type="pres">
      <dgm:prSet presAssocID="{A79D1045-24D5-48E9-944B-9565A5FA51E7}" presName="hierChild4" presStyleCnt="0"/>
      <dgm:spPr/>
    </dgm:pt>
    <dgm:pt modelId="{5FD0AD02-590E-4B63-8067-CF95B0833CA0}" type="pres">
      <dgm:prSet presAssocID="{D1BA5E8D-020E-4B27-BDF4-5C0CB44663DC}" presName="Name17" presStyleLbl="parChTrans1D3" presStyleIdx="3" presStyleCnt="4"/>
      <dgm:spPr/>
    </dgm:pt>
    <dgm:pt modelId="{8D2A0EBC-C6AC-4850-B99C-C1880974F39A}" type="pres">
      <dgm:prSet presAssocID="{3CF8EFFA-37B5-440D-9CE7-4F43C9938454}" presName="hierRoot3" presStyleCnt="0"/>
      <dgm:spPr/>
    </dgm:pt>
    <dgm:pt modelId="{003C501B-7E53-42CF-9CAF-3CF193DF14B8}" type="pres">
      <dgm:prSet presAssocID="{3CF8EFFA-37B5-440D-9CE7-4F43C9938454}" presName="composite3" presStyleCnt="0"/>
      <dgm:spPr/>
    </dgm:pt>
    <dgm:pt modelId="{BDAE4E96-B5B0-4E07-A97E-4B4E6FE99E9C}" type="pres">
      <dgm:prSet presAssocID="{3CF8EFFA-37B5-440D-9CE7-4F43C9938454}" presName="background3" presStyleLbl="node3" presStyleIdx="3" presStyleCnt="4"/>
      <dgm:spPr/>
    </dgm:pt>
    <dgm:pt modelId="{861E3E0A-6195-495A-962C-A7BE4A369E0F}" type="pres">
      <dgm:prSet presAssocID="{3CF8EFFA-37B5-440D-9CE7-4F43C9938454}" presName="text3" presStyleLbl="fgAcc3" presStyleIdx="3" presStyleCnt="4">
        <dgm:presLayoutVars>
          <dgm:chPref val="3"/>
        </dgm:presLayoutVars>
      </dgm:prSet>
      <dgm:spPr/>
    </dgm:pt>
    <dgm:pt modelId="{5C9E0062-199F-4154-8B87-B67ABD65F51B}" type="pres">
      <dgm:prSet presAssocID="{3CF8EFFA-37B5-440D-9CE7-4F43C9938454}" presName="hierChild4" presStyleCnt="0"/>
      <dgm:spPr/>
    </dgm:pt>
  </dgm:ptLst>
  <dgm:cxnLst>
    <dgm:cxn modelId="{DC77D30B-1E31-4FEC-9EDD-C5C4D483DD0B}" type="presOf" srcId="{1EFE51CB-21C9-45C2-BBFC-6B36B29F6719}" destId="{A15B8C85-55FD-4479-89D2-AE2FCC85EB2C}" srcOrd="0" destOrd="0" presId="urn:microsoft.com/office/officeart/2005/8/layout/hierarchy1"/>
    <dgm:cxn modelId="{3D6A5B10-CC8A-4AFF-B7B1-F4CBB314DCD4}" srcId="{B22B9FB8-78D1-4E3E-8583-161FE497E567}" destId="{80D5EEE7-0057-46AB-B999-C57D0DCFFA88}" srcOrd="0" destOrd="0" parTransId="{1EFE51CB-21C9-45C2-BBFC-6B36B29F6719}" sibTransId="{96E958E9-4AD1-4615-A192-78DBF451D2AC}"/>
    <dgm:cxn modelId="{578F4634-5FA1-4349-BE7D-8EC9253D7CE9}" type="presOf" srcId="{C70702C5-024D-4EDD-80DB-65B333ECFEC5}" destId="{2286032A-E12E-4C86-B158-80E92227BCEC}" srcOrd="0" destOrd="0" presId="urn:microsoft.com/office/officeart/2005/8/layout/hierarchy1"/>
    <dgm:cxn modelId="{A57C933F-02B7-4305-BD04-371DDF3DD340}" type="presOf" srcId="{D1BA5E8D-020E-4B27-BDF4-5C0CB44663DC}" destId="{5FD0AD02-590E-4B63-8067-CF95B0833CA0}" srcOrd="0" destOrd="0" presId="urn:microsoft.com/office/officeart/2005/8/layout/hierarchy1"/>
    <dgm:cxn modelId="{39514D4A-F640-4135-A414-55589907F27C}" type="presOf" srcId="{A79D1045-24D5-48E9-944B-9565A5FA51E7}" destId="{698C7CDE-BBE2-44A4-BF02-64A42422DB85}" srcOrd="0" destOrd="0" presId="urn:microsoft.com/office/officeart/2005/8/layout/hierarchy1"/>
    <dgm:cxn modelId="{614DB851-FAA1-41EB-AACE-0B71FFF2244A}" type="presOf" srcId="{AB7BF0BD-0271-496F-8F6B-DBECBDD9947B}" destId="{BE609A04-051F-46A1-A61B-FA92B275F0D6}" srcOrd="0" destOrd="0" presId="urn:microsoft.com/office/officeart/2005/8/layout/hierarchy1"/>
    <dgm:cxn modelId="{58AFFA52-83A3-4796-A9D0-84E224DBDCAA}" srcId="{80D5EEE7-0057-46AB-B999-C57D0DCFFA88}" destId="{FF119F7E-1C52-4D78-A7D8-1A8BBE62BBCE}" srcOrd="1" destOrd="0" parTransId="{CC2FC7A7-1ED5-40DC-923E-D232FC4C5338}" sibTransId="{FAE56ECC-4F55-4A64-A0E9-76F4E41E71D5}"/>
    <dgm:cxn modelId="{F261317D-81BF-4CBC-8022-548D07F3F355}" type="presOf" srcId="{B22B9FB8-78D1-4E3E-8583-161FE497E567}" destId="{B9B28BD5-4460-4FD8-A137-78BFEC5973BD}" srcOrd="0" destOrd="0" presId="urn:microsoft.com/office/officeart/2005/8/layout/hierarchy1"/>
    <dgm:cxn modelId="{0D65A58F-407E-4526-A1BF-31D11D6D4543}" srcId="{AF8674C1-B15E-46B5-99F6-40449D8AE884}" destId="{3CF8EFFA-37B5-440D-9CE7-4F43C9938454}" srcOrd="1" destOrd="0" parTransId="{D1BA5E8D-020E-4B27-BDF4-5C0CB44663DC}" sibTransId="{50C36C9C-C794-4489-B1A5-1E277B7A18C4}"/>
    <dgm:cxn modelId="{41ED7790-9A30-46B4-BE78-8E9DE86D359B}" type="presOf" srcId="{AF8674C1-B15E-46B5-99F6-40449D8AE884}" destId="{A21ECAC5-7730-4E56-B87B-EA89B91F7FCB}" srcOrd="0" destOrd="0" presId="urn:microsoft.com/office/officeart/2005/8/layout/hierarchy1"/>
    <dgm:cxn modelId="{7B37E3A5-F07E-4724-8464-A423734CF366}" srcId="{AF8674C1-B15E-46B5-99F6-40449D8AE884}" destId="{A79D1045-24D5-48E9-944B-9565A5FA51E7}" srcOrd="0" destOrd="0" parTransId="{BB816580-6BB9-43D2-83F3-B6A5BFBD6B10}" sibTransId="{51DA9FDA-50C3-4DCF-88F7-BF0CD4B88529}"/>
    <dgm:cxn modelId="{CA965DAE-28AE-4A4C-B475-33CCAF6448A3}" type="presOf" srcId="{CC2FC7A7-1ED5-40DC-923E-D232FC4C5338}" destId="{D5A12697-0FA7-4A59-BEA7-ED4B475DABF7}" srcOrd="0" destOrd="0" presId="urn:microsoft.com/office/officeart/2005/8/layout/hierarchy1"/>
    <dgm:cxn modelId="{099C67B1-F689-42DE-986C-E593F444D22D}" type="presOf" srcId="{3CF8EFFA-37B5-440D-9CE7-4F43C9938454}" destId="{861E3E0A-6195-495A-962C-A7BE4A369E0F}" srcOrd="0" destOrd="0" presId="urn:microsoft.com/office/officeart/2005/8/layout/hierarchy1"/>
    <dgm:cxn modelId="{1BB06FB9-4E71-42EC-BBDA-DF0DFBDF4543}" type="presOf" srcId="{80D5EEE7-0057-46AB-B999-C57D0DCFFA88}" destId="{A9480FAB-56CF-4D6F-9E53-99D9F8551B27}" srcOrd="0" destOrd="0" presId="urn:microsoft.com/office/officeart/2005/8/layout/hierarchy1"/>
    <dgm:cxn modelId="{5FBED7BA-EF6F-4B83-80BF-68E999F21B66}" type="presOf" srcId="{41FBAACF-3880-4A1E-AE3D-A21FC7F578C8}" destId="{27C78DC4-C48B-45E0-A77B-ACA641E5D493}" srcOrd="0" destOrd="0" presId="urn:microsoft.com/office/officeart/2005/8/layout/hierarchy1"/>
    <dgm:cxn modelId="{CA7227C6-9A7A-4460-A431-857DB4BCC43B}" type="presOf" srcId="{386C21A8-7813-4347-8183-ED219E4A04D9}" destId="{DFAC0226-FF34-4C65-997B-F8D6C6290283}" srcOrd="0" destOrd="0" presId="urn:microsoft.com/office/officeart/2005/8/layout/hierarchy1"/>
    <dgm:cxn modelId="{A33559CC-E05A-44A3-8203-BC70949642EE}" srcId="{41FBAACF-3880-4A1E-AE3D-A21FC7F578C8}" destId="{B22B9FB8-78D1-4E3E-8583-161FE497E567}" srcOrd="0" destOrd="0" parTransId="{DCC7F12E-4612-4C0B-9983-75659C0AD874}" sibTransId="{487799F8-9859-4550-82FE-052449ACFE6D}"/>
    <dgm:cxn modelId="{56FC1BE0-CB03-4546-9FB2-CC34AD9801A6}" srcId="{80D5EEE7-0057-46AB-B999-C57D0DCFFA88}" destId="{AB7BF0BD-0271-496F-8F6B-DBECBDD9947B}" srcOrd="0" destOrd="0" parTransId="{386C21A8-7813-4347-8183-ED219E4A04D9}" sibTransId="{910FC8A1-9C50-4624-9052-988D46D1EEAA}"/>
    <dgm:cxn modelId="{3779EBEC-701E-4D6F-8BFB-D18B804388A9}" srcId="{B22B9FB8-78D1-4E3E-8583-161FE497E567}" destId="{AF8674C1-B15E-46B5-99F6-40449D8AE884}" srcOrd="1" destOrd="0" parTransId="{C70702C5-024D-4EDD-80DB-65B333ECFEC5}" sibTransId="{6C2E4139-6E76-451A-A947-6D1A51380D31}"/>
    <dgm:cxn modelId="{87999DF4-DC6C-45A6-BCCE-31E618AA68EB}" type="presOf" srcId="{FF119F7E-1C52-4D78-A7D8-1A8BBE62BBCE}" destId="{C6238A45-9DC4-4D9F-9EB6-53AD739E3D4B}" srcOrd="0" destOrd="0" presId="urn:microsoft.com/office/officeart/2005/8/layout/hierarchy1"/>
    <dgm:cxn modelId="{813E66F8-6A75-4F16-97F8-8BC7F247BC52}" type="presOf" srcId="{BB816580-6BB9-43D2-83F3-B6A5BFBD6B10}" destId="{B71E5A38-D024-496F-90C7-326EAA8F7B10}" srcOrd="0" destOrd="0" presId="urn:microsoft.com/office/officeart/2005/8/layout/hierarchy1"/>
    <dgm:cxn modelId="{2BEB3763-C485-4A94-839B-ADF11F2ED263}" type="presParOf" srcId="{27C78DC4-C48B-45E0-A77B-ACA641E5D493}" destId="{E9A91BEA-18B0-40AD-881A-CBA47F87E5A1}" srcOrd="0" destOrd="0" presId="urn:microsoft.com/office/officeart/2005/8/layout/hierarchy1"/>
    <dgm:cxn modelId="{D75D4303-5571-4405-840A-380A4B7464D4}" type="presParOf" srcId="{E9A91BEA-18B0-40AD-881A-CBA47F87E5A1}" destId="{DDE87C7C-A2FD-4B25-B9C2-468DE317F07C}" srcOrd="0" destOrd="0" presId="urn:microsoft.com/office/officeart/2005/8/layout/hierarchy1"/>
    <dgm:cxn modelId="{2A757616-A2E7-40E0-8633-B63D15824B87}" type="presParOf" srcId="{DDE87C7C-A2FD-4B25-B9C2-468DE317F07C}" destId="{867D7AED-135A-4494-A00F-ACDD012497F1}" srcOrd="0" destOrd="0" presId="urn:microsoft.com/office/officeart/2005/8/layout/hierarchy1"/>
    <dgm:cxn modelId="{C0CB8DB2-A6F8-4D1D-B324-70620CDA9172}" type="presParOf" srcId="{DDE87C7C-A2FD-4B25-B9C2-468DE317F07C}" destId="{B9B28BD5-4460-4FD8-A137-78BFEC5973BD}" srcOrd="1" destOrd="0" presId="urn:microsoft.com/office/officeart/2005/8/layout/hierarchy1"/>
    <dgm:cxn modelId="{43835418-7F20-4568-B08E-91D8AE358767}" type="presParOf" srcId="{E9A91BEA-18B0-40AD-881A-CBA47F87E5A1}" destId="{FA980585-2EAF-4957-8587-1E6CAA198EA6}" srcOrd="1" destOrd="0" presId="urn:microsoft.com/office/officeart/2005/8/layout/hierarchy1"/>
    <dgm:cxn modelId="{9A3362A1-08C8-4F21-9C0F-37C047828FAE}" type="presParOf" srcId="{FA980585-2EAF-4957-8587-1E6CAA198EA6}" destId="{A15B8C85-55FD-4479-89D2-AE2FCC85EB2C}" srcOrd="0" destOrd="0" presId="urn:microsoft.com/office/officeart/2005/8/layout/hierarchy1"/>
    <dgm:cxn modelId="{042F41D7-951B-4C3E-A717-F71D169D9860}" type="presParOf" srcId="{FA980585-2EAF-4957-8587-1E6CAA198EA6}" destId="{DAB3B235-3B43-4E42-AD00-C8A694A9BE49}" srcOrd="1" destOrd="0" presId="urn:microsoft.com/office/officeart/2005/8/layout/hierarchy1"/>
    <dgm:cxn modelId="{DB119EEA-DEAB-48C7-A644-F4E9F9FA31DA}" type="presParOf" srcId="{DAB3B235-3B43-4E42-AD00-C8A694A9BE49}" destId="{364ED032-D9AE-46EB-92E5-5881E11461F6}" srcOrd="0" destOrd="0" presId="urn:microsoft.com/office/officeart/2005/8/layout/hierarchy1"/>
    <dgm:cxn modelId="{A3D9EC33-1F79-4A7C-88F9-895EA4CB5FEA}" type="presParOf" srcId="{364ED032-D9AE-46EB-92E5-5881E11461F6}" destId="{C0E9C10D-1ABE-4816-8212-AECCA538DFC9}" srcOrd="0" destOrd="0" presId="urn:microsoft.com/office/officeart/2005/8/layout/hierarchy1"/>
    <dgm:cxn modelId="{99D5AD96-7571-4800-8B04-290AE50E931B}" type="presParOf" srcId="{364ED032-D9AE-46EB-92E5-5881E11461F6}" destId="{A9480FAB-56CF-4D6F-9E53-99D9F8551B27}" srcOrd="1" destOrd="0" presId="urn:microsoft.com/office/officeart/2005/8/layout/hierarchy1"/>
    <dgm:cxn modelId="{F7B9C314-63D7-4AA2-9443-631516694543}" type="presParOf" srcId="{DAB3B235-3B43-4E42-AD00-C8A694A9BE49}" destId="{DB0DF05A-70AF-4663-8565-821403FF460F}" srcOrd="1" destOrd="0" presId="urn:microsoft.com/office/officeart/2005/8/layout/hierarchy1"/>
    <dgm:cxn modelId="{76BB27BB-2778-4718-97AC-D968DFB3C8C1}" type="presParOf" srcId="{DB0DF05A-70AF-4663-8565-821403FF460F}" destId="{DFAC0226-FF34-4C65-997B-F8D6C6290283}" srcOrd="0" destOrd="0" presId="urn:microsoft.com/office/officeart/2005/8/layout/hierarchy1"/>
    <dgm:cxn modelId="{9FAD08CD-F9E8-4339-B987-57046DF07E19}" type="presParOf" srcId="{DB0DF05A-70AF-4663-8565-821403FF460F}" destId="{7C653DE0-E9A1-451A-84FB-308C8C520871}" srcOrd="1" destOrd="0" presId="urn:microsoft.com/office/officeart/2005/8/layout/hierarchy1"/>
    <dgm:cxn modelId="{2A94A592-6CCA-400C-B41F-C214366542F0}" type="presParOf" srcId="{7C653DE0-E9A1-451A-84FB-308C8C520871}" destId="{63CC8E57-DFBC-4DE6-BED5-7516F5A4B145}" srcOrd="0" destOrd="0" presId="urn:microsoft.com/office/officeart/2005/8/layout/hierarchy1"/>
    <dgm:cxn modelId="{8DBF8EC2-CFD5-4A6B-8FCB-1CDB6652C1A9}" type="presParOf" srcId="{63CC8E57-DFBC-4DE6-BED5-7516F5A4B145}" destId="{A968AA1B-FD26-4095-B52C-840256EBA13B}" srcOrd="0" destOrd="0" presId="urn:microsoft.com/office/officeart/2005/8/layout/hierarchy1"/>
    <dgm:cxn modelId="{EF156731-FE7D-4862-A9C5-8C8746E15502}" type="presParOf" srcId="{63CC8E57-DFBC-4DE6-BED5-7516F5A4B145}" destId="{BE609A04-051F-46A1-A61B-FA92B275F0D6}" srcOrd="1" destOrd="0" presId="urn:microsoft.com/office/officeart/2005/8/layout/hierarchy1"/>
    <dgm:cxn modelId="{45883448-731D-4A39-8A65-0CE1E6ACF94A}" type="presParOf" srcId="{7C653DE0-E9A1-451A-84FB-308C8C520871}" destId="{0FCE5354-32EF-4792-8B21-BB8CCFF56F08}" srcOrd="1" destOrd="0" presId="urn:microsoft.com/office/officeart/2005/8/layout/hierarchy1"/>
    <dgm:cxn modelId="{642ED37F-56B7-4147-B5C4-30EDA71224E7}" type="presParOf" srcId="{DB0DF05A-70AF-4663-8565-821403FF460F}" destId="{D5A12697-0FA7-4A59-BEA7-ED4B475DABF7}" srcOrd="2" destOrd="0" presId="urn:microsoft.com/office/officeart/2005/8/layout/hierarchy1"/>
    <dgm:cxn modelId="{64E5BCA5-6DEA-46F4-9C5F-AC1B989BC535}" type="presParOf" srcId="{DB0DF05A-70AF-4663-8565-821403FF460F}" destId="{DAEB6EF2-F64E-48B2-BEDD-94E663F75406}" srcOrd="3" destOrd="0" presId="urn:microsoft.com/office/officeart/2005/8/layout/hierarchy1"/>
    <dgm:cxn modelId="{9E6ADE30-E5E0-4BB7-B261-7E6B945348C7}" type="presParOf" srcId="{DAEB6EF2-F64E-48B2-BEDD-94E663F75406}" destId="{9A14FB6D-1849-4E33-B17E-88CA148180A6}" srcOrd="0" destOrd="0" presId="urn:microsoft.com/office/officeart/2005/8/layout/hierarchy1"/>
    <dgm:cxn modelId="{1EC3875D-B649-409B-BA2E-9B7699052D0E}" type="presParOf" srcId="{9A14FB6D-1849-4E33-B17E-88CA148180A6}" destId="{7D0FA3F4-525F-496A-9F2E-B9D4B0AD6327}" srcOrd="0" destOrd="0" presId="urn:microsoft.com/office/officeart/2005/8/layout/hierarchy1"/>
    <dgm:cxn modelId="{A137B90B-4617-49E2-BB83-1BAE98E444F2}" type="presParOf" srcId="{9A14FB6D-1849-4E33-B17E-88CA148180A6}" destId="{C6238A45-9DC4-4D9F-9EB6-53AD739E3D4B}" srcOrd="1" destOrd="0" presId="urn:microsoft.com/office/officeart/2005/8/layout/hierarchy1"/>
    <dgm:cxn modelId="{AE1126FC-5A8A-46DF-B731-95B8DBFCA0CD}" type="presParOf" srcId="{DAEB6EF2-F64E-48B2-BEDD-94E663F75406}" destId="{BF65C924-AE80-45BD-8800-D03605943451}" srcOrd="1" destOrd="0" presId="urn:microsoft.com/office/officeart/2005/8/layout/hierarchy1"/>
    <dgm:cxn modelId="{4344554B-DE3B-4F91-A57F-98CF1D00CFF6}" type="presParOf" srcId="{FA980585-2EAF-4957-8587-1E6CAA198EA6}" destId="{2286032A-E12E-4C86-B158-80E92227BCEC}" srcOrd="2" destOrd="0" presId="urn:microsoft.com/office/officeart/2005/8/layout/hierarchy1"/>
    <dgm:cxn modelId="{C985115E-7E0D-42EA-A5F1-01970E76C85E}" type="presParOf" srcId="{FA980585-2EAF-4957-8587-1E6CAA198EA6}" destId="{68C2350B-54B9-45E2-8E39-594F9F4EA502}" srcOrd="3" destOrd="0" presId="urn:microsoft.com/office/officeart/2005/8/layout/hierarchy1"/>
    <dgm:cxn modelId="{5EA7F019-BA23-4752-A6C7-CEB8EB066151}" type="presParOf" srcId="{68C2350B-54B9-45E2-8E39-594F9F4EA502}" destId="{9AC6255E-6D37-4EBF-863F-DED6C69A73DC}" srcOrd="0" destOrd="0" presId="urn:microsoft.com/office/officeart/2005/8/layout/hierarchy1"/>
    <dgm:cxn modelId="{241F94D1-6AD4-4FA6-AD64-EDF3A7B0AFBD}" type="presParOf" srcId="{9AC6255E-6D37-4EBF-863F-DED6C69A73DC}" destId="{999CC81F-4B21-456C-88C2-884EA90151F1}" srcOrd="0" destOrd="0" presId="urn:microsoft.com/office/officeart/2005/8/layout/hierarchy1"/>
    <dgm:cxn modelId="{CF3E6A3D-6B1A-4842-9337-0BD69D77BF69}" type="presParOf" srcId="{9AC6255E-6D37-4EBF-863F-DED6C69A73DC}" destId="{A21ECAC5-7730-4E56-B87B-EA89B91F7FCB}" srcOrd="1" destOrd="0" presId="urn:microsoft.com/office/officeart/2005/8/layout/hierarchy1"/>
    <dgm:cxn modelId="{C9912002-5E2F-4142-A55C-BFC20110CD5A}" type="presParOf" srcId="{68C2350B-54B9-45E2-8E39-594F9F4EA502}" destId="{2053D2A5-922E-4FB8-9DD1-3936363488DF}" srcOrd="1" destOrd="0" presId="urn:microsoft.com/office/officeart/2005/8/layout/hierarchy1"/>
    <dgm:cxn modelId="{B8309A06-EAA1-48C5-AFF9-77463E138855}" type="presParOf" srcId="{2053D2A5-922E-4FB8-9DD1-3936363488DF}" destId="{B71E5A38-D024-496F-90C7-326EAA8F7B10}" srcOrd="0" destOrd="0" presId="urn:microsoft.com/office/officeart/2005/8/layout/hierarchy1"/>
    <dgm:cxn modelId="{1DFCDFF8-0F63-4C62-A27F-327DD4C2A397}" type="presParOf" srcId="{2053D2A5-922E-4FB8-9DD1-3936363488DF}" destId="{2D8AA5FD-3917-4889-9649-FDF936171F59}" srcOrd="1" destOrd="0" presId="urn:microsoft.com/office/officeart/2005/8/layout/hierarchy1"/>
    <dgm:cxn modelId="{1133EBEB-2063-46E6-860A-DCC4643405E6}" type="presParOf" srcId="{2D8AA5FD-3917-4889-9649-FDF936171F59}" destId="{78DF9DF6-4980-4584-BDEA-1F941284D1EF}" srcOrd="0" destOrd="0" presId="urn:microsoft.com/office/officeart/2005/8/layout/hierarchy1"/>
    <dgm:cxn modelId="{4507F60B-D655-4F8F-8F74-7109C4F42119}" type="presParOf" srcId="{78DF9DF6-4980-4584-BDEA-1F941284D1EF}" destId="{FFB2E9CF-EE4E-427E-8BE5-74E1C2A4D072}" srcOrd="0" destOrd="0" presId="urn:microsoft.com/office/officeart/2005/8/layout/hierarchy1"/>
    <dgm:cxn modelId="{8F97F318-3C66-43F3-A6F5-C00E5C05A8D7}" type="presParOf" srcId="{78DF9DF6-4980-4584-BDEA-1F941284D1EF}" destId="{698C7CDE-BBE2-44A4-BF02-64A42422DB85}" srcOrd="1" destOrd="0" presId="urn:microsoft.com/office/officeart/2005/8/layout/hierarchy1"/>
    <dgm:cxn modelId="{A4356849-7D82-49DF-A01D-136338CE2829}" type="presParOf" srcId="{2D8AA5FD-3917-4889-9649-FDF936171F59}" destId="{58A08075-4640-4576-A3F7-F420E47C2CF7}" srcOrd="1" destOrd="0" presId="urn:microsoft.com/office/officeart/2005/8/layout/hierarchy1"/>
    <dgm:cxn modelId="{C4EB09E5-CA61-4675-A638-100FFA99BBAA}" type="presParOf" srcId="{2053D2A5-922E-4FB8-9DD1-3936363488DF}" destId="{5FD0AD02-590E-4B63-8067-CF95B0833CA0}" srcOrd="2" destOrd="0" presId="urn:microsoft.com/office/officeart/2005/8/layout/hierarchy1"/>
    <dgm:cxn modelId="{D978E612-0DB4-40D6-8307-53B8B46A49E7}" type="presParOf" srcId="{2053D2A5-922E-4FB8-9DD1-3936363488DF}" destId="{8D2A0EBC-C6AC-4850-B99C-C1880974F39A}" srcOrd="3" destOrd="0" presId="urn:microsoft.com/office/officeart/2005/8/layout/hierarchy1"/>
    <dgm:cxn modelId="{6B4DD61E-6186-406F-B828-29FF2D5BAF4C}" type="presParOf" srcId="{8D2A0EBC-C6AC-4850-B99C-C1880974F39A}" destId="{003C501B-7E53-42CF-9CAF-3CF193DF14B8}" srcOrd="0" destOrd="0" presId="urn:microsoft.com/office/officeart/2005/8/layout/hierarchy1"/>
    <dgm:cxn modelId="{189DCF6A-5840-448A-9232-857274C0563E}" type="presParOf" srcId="{003C501B-7E53-42CF-9CAF-3CF193DF14B8}" destId="{BDAE4E96-B5B0-4E07-A97E-4B4E6FE99E9C}" srcOrd="0" destOrd="0" presId="urn:microsoft.com/office/officeart/2005/8/layout/hierarchy1"/>
    <dgm:cxn modelId="{23824486-E8DD-4AC4-887C-FF7D928F77ED}" type="presParOf" srcId="{003C501B-7E53-42CF-9CAF-3CF193DF14B8}" destId="{861E3E0A-6195-495A-962C-A7BE4A369E0F}" srcOrd="1" destOrd="0" presId="urn:microsoft.com/office/officeart/2005/8/layout/hierarchy1"/>
    <dgm:cxn modelId="{4D3B1299-4B37-4E89-A50E-7CB688598876}" type="presParOf" srcId="{8D2A0EBC-C6AC-4850-B99C-C1880974F39A}" destId="{5C9E0062-199F-4154-8B87-B67ABD65F51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F34A10-EF58-4F67-88E8-2A8459DC0CD2}">
      <dsp:nvSpPr>
        <dsp:cNvPr id="0" name=""/>
        <dsp:cNvSpPr/>
      </dsp:nvSpPr>
      <dsp:spPr>
        <a:xfrm>
          <a:off x="3613412" y="2432928"/>
          <a:ext cx="1470846" cy="147084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57150" cap="flat" cmpd="sng" algn="ctr">
          <a:solidFill>
            <a:schemeClr val="bg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</a:rPr>
            <a:t>Элементы автоматики</a:t>
          </a:r>
        </a:p>
      </dsp:txBody>
      <dsp:txXfrm>
        <a:off x="3828812" y="2648328"/>
        <a:ext cx="1040046" cy="1040046"/>
      </dsp:txXfrm>
    </dsp:sp>
    <dsp:sp modelId="{9715462E-43BC-465F-BEBA-28100EEBB7F9}">
      <dsp:nvSpPr>
        <dsp:cNvPr id="0" name=""/>
        <dsp:cNvSpPr/>
      </dsp:nvSpPr>
      <dsp:spPr>
        <a:xfrm rot="16200000">
          <a:off x="4192424" y="1896624"/>
          <a:ext cx="312820" cy="5000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/>
        </a:p>
      </dsp:txBody>
      <dsp:txXfrm>
        <a:off x="4239347" y="2043564"/>
        <a:ext cx="218974" cy="300053"/>
      </dsp:txXfrm>
    </dsp:sp>
    <dsp:sp modelId="{E7BB942B-CB07-4FBC-99DC-B4008A53DBBC}">
      <dsp:nvSpPr>
        <dsp:cNvPr id="0" name=""/>
        <dsp:cNvSpPr/>
      </dsp:nvSpPr>
      <dsp:spPr>
        <a:xfrm>
          <a:off x="2879983" y="4143"/>
          <a:ext cx="2937702" cy="183855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5715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</a:rPr>
            <a:t>Преобразующие</a:t>
          </a:r>
        </a:p>
      </dsp:txBody>
      <dsp:txXfrm>
        <a:off x="3310199" y="273393"/>
        <a:ext cx="2077270" cy="1300057"/>
      </dsp:txXfrm>
    </dsp:sp>
    <dsp:sp modelId="{72BD9682-E93F-4D3B-9CF1-C34B3B0F9336}">
      <dsp:nvSpPr>
        <dsp:cNvPr id="0" name=""/>
        <dsp:cNvSpPr/>
      </dsp:nvSpPr>
      <dsp:spPr>
        <a:xfrm rot="21573239">
          <a:off x="5296222" y="2908945"/>
          <a:ext cx="510728" cy="5000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2757287"/>
            <a:satOff val="15482"/>
            <a:lumOff val="-71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/>
        </a:p>
      </dsp:txBody>
      <dsp:txXfrm>
        <a:off x="5296224" y="3009546"/>
        <a:ext cx="360702" cy="300053"/>
      </dsp:txXfrm>
    </dsp:sp>
    <dsp:sp modelId="{66BEEC56-10D9-4134-8D97-E49218F53C92}">
      <dsp:nvSpPr>
        <dsp:cNvPr id="0" name=""/>
        <dsp:cNvSpPr/>
      </dsp:nvSpPr>
      <dsp:spPr>
        <a:xfrm>
          <a:off x="6047766" y="2225754"/>
          <a:ext cx="2593193" cy="1838557"/>
        </a:xfrm>
        <a:prstGeom prst="ellipse">
          <a:avLst/>
        </a:prstGeom>
        <a:solidFill>
          <a:schemeClr val="accent4">
            <a:hueOff val="-2757287"/>
            <a:satOff val="15482"/>
            <a:lumOff val="-719"/>
            <a:alphaOff val="0"/>
          </a:schemeClr>
        </a:solidFill>
        <a:ln w="5715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</a:rPr>
            <a:t>Исполнительные</a:t>
          </a:r>
        </a:p>
      </dsp:txBody>
      <dsp:txXfrm>
        <a:off x="6427530" y="2495004"/>
        <a:ext cx="1833665" cy="1300057"/>
      </dsp:txXfrm>
    </dsp:sp>
    <dsp:sp modelId="{86770AE6-75A6-4557-B574-C3561E032A5E}">
      <dsp:nvSpPr>
        <dsp:cNvPr id="0" name=""/>
        <dsp:cNvSpPr/>
      </dsp:nvSpPr>
      <dsp:spPr>
        <a:xfrm rot="5400000">
          <a:off x="4192424" y="3939991"/>
          <a:ext cx="312820" cy="5000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5514574"/>
            <a:satOff val="30963"/>
            <a:lumOff val="-143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/>
        </a:p>
      </dsp:txBody>
      <dsp:txXfrm>
        <a:off x="4239347" y="3993085"/>
        <a:ext cx="218974" cy="300053"/>
      </dsp:txXfrm>
    </dsp:sp>
    <dsp:sp modelId="{8D759584-C0F4-436D-8B48-BB028661D748}">
      <dsp:nvSpPr>
        <dsp:cNvPr id="0" name=""/>
        <dsp:cNvSpPr/>
      </dsp:nvSpPr>
      <dsp:spPr>
        <a:xfrm>
          <a:off x="3091381" y="4494003"/>
          <a:ext cx="2514907" cy="1838557"/>
        </a:xfrm>
        <a:prstGeom prst="ellipse">
          <a:avLst/>
        </a:prstGeom>
        <a:solidFill>
          <a:schemeClr val="accent4">
            <a:hueOff val="-5514574"/>
            <a:satOff val="30963"/>
            <a:lumOff val="-1437"/>
            <a:alphaOff val="0"/>
          </a:schemeClr>
        </a:solidFill>
        <a:ln w="5715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</a:rPr>
            <a:t>Задающие и корректирующие</a:t>
          </a:r>
        </a:p>
      </dsp:txBody>
      <dsp:txXfrm>
        <a:off x="3459681" y="4763253"/>
        <a:ext cx="1778307" cy="1300057"/>
      </dsp:txXfrm>
    </dsp:sp>
    <dsp:sp modelId="{9216AC4E-EB37-455C-9958-6085FD4B406C}">
      <dsp:nvSpPr>
        <dsp:cNvPr id="0" name=""/>
        <dsp:cNvSpPr/>
      </dsp:nvSpPr>
      <dsp:spPr>
        <a:xfrm rot="10846224">
          <a:off x="3087418" y="2903845"/>
          <a:ext cx="371771" cy="5000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8271860"/>
            <a:satOff val="46445"/>
            <a:lumOff val="-215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/>
        </a:p>
      </dsp:txBody>
      <dsp:txXfrm rot="10800000">
        <a:off x="3198944" y="3004612"/>
        <a:ext cx="260240" cy="300053"/>
      </dsp:txXfrm>
    </dsp:sp>
    <dsp:sp modelId="{4024DA62-52CF-4503-AD11-4B44EC3C28C2}">
      <dsp:nvSpPr>
        <dsp:cNvPr id="0" name=""/>
        <dsp:cNvSpPr/>
      </dsp:nvSpPr>
      <dsp:spPr>
        <a:xfrm>
          <a:off x="205691" y="2119042"/>
          <a:ext cx="2706614" cy="2023589"/>
        </a:xfrm>
        <a:prstGeom prst="ellipse">
          <a:avLst/>
        </a:prstGeom>
        <a:solidFill>
          <a:schemeClr val="accent4">
            <a:hueOff val="-8271860"/>
            <a:satOff val="46445"/>
            <a:lumOff val="-2156"/>
            <a:alphaOff val="0"/>
          </a:schemeClr>
        </a:solidFill>
        <a:ln w="57150" cap="flat" cmpd="sng" algn="ctr">
          <a:solidFill>
            <a:scrgbClr r="0" g="0" b="0">
              <a:shade val="75000"/>
              <a:satMod val="125000"/>
              <a:lumMod val="75000"/>
            </a:sc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1"/>
              </a:solidFill>
            </a:rPr>
            <a:t>Воспринимающие</a:t>
          </a:r>
        </a:p>
      </dsp:txBody>
      <dsp:txXfrm>
        <a:off x="602065" y="2415390"/>
        <a:ext cx="1913866" cy="14308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66FCA7-1D84-4F36-94BA-2E96B2A6A5FE}">
      <dsp:nvSpPr>
        <dsp:cNvPr id="0" name=""/>
        <dsp:cNvSpPr/>
      </dsp:nvSpPr>
      <dsp:spPr>
        <a:xfrm>
          <a:off x="3744870" y="1249285"/>
          <a:ext cx="2520274" cy="17750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48132"/>
              </a:lnTo>
              <a:lnTo>
                <a:pt x="2520274" y="1548132"/>
              </a:lnTo>
              <a:lnTo>
                <a:pt x="2520274" y="1775054"/>
              </a:lnTo>
            </a:path>
          </a:pathLst>
        </a:cu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C6B230-8AF8-4418-8F58-85EB506BA371}">
      <dsp:nvSpPr>
        <dsp:cNvPr id="0" name=""/>
        <dsp:cNvSpPr/>
      </dsp:nvSpPr>
      <dsp:spPr>
        <a:xfrm>
          <a:off x="3699150" y="1249285"/>
          <a:ext cx="91440" cy="177505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775054"/>
              </a:lnTo>
            </a:path>
          </a:pathLst>
        </a:cu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25FCB0-B39E-49B4-8008-60CD912842BA}">
      <dsp:nvSpPr>
        <dsp:cNvPr id="0" name=""/>
        <dsp:cNvSpPr/>
      </dsp:nvSpPr>
      <dsp:spPr>
        <a:xfrm>
          <a:off x="1080577" y="1249285"/>
          <a:ext cx="2664293" cy="1775054"/>
        </a:xfrm>
        <a:custGeom>
          <a:avLst/>
          <a:gdLst/>
          <a:ahLst/>
          <a:cxnLst/>
          <a:rect l="0" t="0" r="0" b="0"/>
          <a:pathLst>
            <a:path>
              <a:moveTo>
                <a:pt x="2664293" y="0"/>
              </a:moveTo>
              <a:lnTo>
                <a:pt x="2664293" y="1548132"/>
              </a:lnTo>
              <a:lnTo>
                <a:pt x="0" y="1548132"/>
              </a:lnTo>
              <a:lnTo>
                <a:pt x="0" y="1775054"/>
              </a:lnTo>
            </a:path>
          </a:pathLst>
        </a:cu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365271-FE60-4FD9-8A9B-3700D5E76712}">
      <dsp:nvSpPr>
        <dsp:cNvPr id="0" name=""/>
        <dsp:cNvSpPr/>
      </dsp:nvSpPr>
      <dsp:spPr>
        <a:xfrm>
          <a:off x="2592283" y="168707"/>
          <a:ext cx="2305174" cy="108057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chemeClr val="tx1"/>
              </a:solidFill>
            </a:rPr>
            <a:t>Электрические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chemeClr val="tx1"/>
              </a:solidFill>
            </a:rPr>
            <a:t>машины</a:t>
          </a:r>
        </a:p>
      </dsp:txBody>
      <dsp:txXfrm>
        <a:off x="2592283" y="168707"/>
        <a:ext cx="2305174" cy="1080577"/>
      </dsp:txXfrm>
    </dsp:sp>
    <dsp:sp modelId="{224CE523-59D3-4FA2-B414-CAB146AA2236}">
      <dsp:nvSpPr>
        <dsp:cNvPr id="0" name=""/>
        <dsp:cNvSpPr/>
      </dsp:nvSpPr>
      <dsp:spPr>
        <a:xfrm>
          <a:off x="0" y="3024339"/>
          <a:ext cx="2161155" cy="108057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>
              <a:solidFill>
                <a:schemeClr val="tx1"/>
              </a:solidFill>
            </a:rPr>
            <a:t>Генераторы</a:t>
          </a:r>
          <a:endParaRPr lang="ru-RU" sz="1900" b="1" kern="1200" dirty="0">
            <a:solidFill>
              <a:schemeClr val="tx1"/>
            </a:solidFill>
          </a:endParaRPr>
        </a:p>
      </dsp:txBody>
      <dsp:txXfrm>
        <a:off x="0" y="3024339"/>
        <a:ext cx="2161155" cy="1080577"/>
      </dsp:txXfrm>
    </dsp:sp>
    <dsp:sp modelId="{B2FD6399-0292-4086-AC62-6397E776FBE7}">
      <dsp:nvSpPr>
        <dsp:cNvPr id="0" name=""/>
        <dsp:cNvSpPr/>
      </dsp:nvSpPr>
      <dsp:spPr>
        <a:xfrm>
          <a:off x="2664293" y="3024339"/>
          <a:ext cx="2161155" cy="108057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>
              <a:solidFill>
                <a:schemeClr val="tx1"/>
              </a:solidFill>
            </a:rPr>
            <a:t>Двигатели</a:t>
          </a:r>
          <a:endParaRPr lang="ru-RU" sz="1900" b="1" kern="1200" dirty="0">
            <a:solidFill>
              <a:schemeClr val="tx1"/>
            </a:solidFill>
          </a:endParaRPr>
        </a:p>
      </dsp:txBody>
      <dsp:txXfrm>
        <a:off x="2664293" y="3024339"/>
        <a:ext cx="2161155" cy="1080577"/>
      </dsp:txXfrm>
    </dsp:sp>
    <dsp:sp modelId="{76E8F2A0-7F17-46E2-ADA5-333B2AA80503}">
      <dsp:nvSpPr>
        <dsp:cNvPr id="0" name=""/>
        <dsp:cNvSpPr/>
      </dsp:nvSpPr>
      <dsp:spPr>
        <a:xfrm>
          <a:off x="5184567" y="3024339"/>
          <a:ext cx="2161155" cy="108057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>
              <a:solidFill>
                <a:schemeClr val="tx1"/>
              </a:solidFill>
            </a:rPr>
            <a:t>Преобразователи</a:t>
          </a:r>
        </a:p>
      </dsp:txBody>
      <dsp:txXfrm>
        <a:off x="5184567" y="3024339"/>
        <a:ext cx="2161155" cy="10805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D0AD02-590E-4B63-8067-CF95B0833CA0}">
      <dsp:nvSpPr>
        <dsp:cNvPr id="0" name=""/>
        <dsp:cNvSpPr/>
      </dsp:nvSpPr>
      <dsp:spPr>
        <a:xfrm>
          <a:off x="6429217" y="2774569"/>
          <a:ext cx="1085717" cy="5167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2117"/>
              </a:lnTo>
              <a:lnTo>
                <a:pt x="1085717" y="352117"/>
              </a:lnTo>
              <a:lnTo>
                <a:pt x="1085717" y="516702"/>
              </a:lnTo>
            </a:path>
          </a:pathLst>
        </a:custGeom>
        <a:noFill/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1E5A38-D024-496F-90C7-326EAA8F7B10}">
      <dsp:nvSpPr>
        <dsp:cNvPr id="0" name=""/>
        <dsp:cNvSpPr/>
      </dsp:nvSpPr>
      <dsp:spPr>
        <a:xfrm>
          <a:off x="5343499" y="2774569"/>
          <a:ext cx="1085717" cy="516702"/>
        </a:xfrm>
        <a:custGeom>
          <a:avLst/>
          <a:gdLst/>
          <a:ahLst/>
          <a:cxnLst/>
          <a:rect l="0" t="0" r="0" b="0"/>
          <a:pathLst>
            <a:path>
              <a:moveTo>
                <a:pt x="1085717" y="0"/>
              </a:moveTo>
              <a:lnTo>
                <a:pt x="1085717" y="352117"/>
              </a:lnTo>
              <a:lnTo>
                <a:pt x="0" y="352117"/>
              </a:lnTo>
              <a:lnTo>
                <a:pt x="0" y="516702"/>
              </a:lnTo>
            </a:path>
          </a:pathLst>
        </a:custGeom>
        <a:noFill/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86032A-E12E-4C86-B158-80E92227BCEC}">
      <dsp:nvSpPr>
        <dsp:cNvPr id="0" name=""/>
        <dsp:cNvSpPr/>
      </dsp:nvSpPr>
      <dsp:spPr>
        <a:xfrm>
          <a:off x="4317916" y="1129707"/>
          <a:ext cx="2111300" cy="5167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2117"/>
              </a:lnTo>
              <a:lnTo>
                <a:pt x="2111300" y="352117"/>
              </a:lnTo>
              <a:lnTo>
                <a:pt x="2111300" y="516702"/>
              </a:lnTo>
            </a:path>
          </a:pathLst>
        </a:cu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A12697-0FA7-4A59-BEA7-ED4B475DABF7}">
      <dsp:nvSpPr>
        <dsp:cNvPr id="0" name=""/>
        <dsp:cNvSpPr/>
      </dsp:nvSpPr>
      <dsp:spPr>
        <a:xfrm>
          <a:off x="2086347" y="2774569"/>
          <a:ext cx="1085717" cy="5167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2117"/>
              </a:lnTo>
              <a:lnTo>
                <a:pt x="1085717" y="352117"/>
              </a:lnTo>
              <a:lnTo>
                <a:pt x="1085717" y="516702"/>
              </a:lnTo>
            </a:path>
          </a:pathLst>
        </a:custGeom>
        <a:noFill/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AC0226-FF34-4C65-997B-F8D6C6290283}">
      <dsp:nvSpPr>
        <dsp:cNvPr id="0" name=""/>
        <dsp:cNvSpPr/>
      </dsp:nvSpPr>
      <dsp:spPr>
        <a:xfrm>
          <a:off x="1000629" y="2774569"/>
          <a:ext cx="1085717" cy="516702"/>
        </a:xfrm>
        <a:custGeom>
          <a:avLst/>
          <a:gdLst/>
          <a:ahLst/>
          <a:cxnLst/>
          <a:rect l="0" t="0" r="0" b="0"/>
          <a:pathLst>
            <a:path>
              <a:moveTo>
                <a:pt x="1085717" y="0"/>
              </a:moveTo>
              <a:lnTo>
                <a:pt x="1085717" y="352117"/>
              </a:lnTo>
              <a:lnTo>
                <a:pt x="0" y="352117"/>
              </a:lnTo>
              <a:lnTo>
                <a:pt x="0" y="516702"/>
              </a:lnTo>
            </a:path>
          </a:pathLst>
        </a:custGeom>
        <a:noFill/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5B8C85-55FD-4479-89D2-AE2FCC85EB2C}">
      <dsp:nvSpPr>
        <dsp:cNvPr id="0" name=""/>
        <dsp:cNvSpPr/>
      </dsp:nvSpPr>
      <dsp:spPr>
        <a:xfrm>
          <a:off x="2086347" y="1129707"/>
          <a:ext cx="2231569" cy="516702"/>
        </a:xfrm>
        <a:custGeom>
          <a:avLst/>
          <a:gdLst/>
          <a:ahLst/>
          <a:cxnLst/>
          <a:rect l="0" t="0" r="0" b="0"/>
          <a:pathLst>
            <a:path>
              <a:moveTo>
                <a:pt x="2231569" y="0"/>
              </a:moveTo>
              <a:lnTo>
                <a:pt x="2231569" y="352117"/>
              </a:lnTo>
              <a:lnTo>
                <a:pt x="0" y="352117"/>
              </a:lnTo>
              <a:lnTo>
                <a:pt x="0" y="516702"/>
              </a:lnTo>
            </a:path>
          </a:pathLst>
        </a:cu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7D7AED-135A-4494-A00F-ACDD012497F1}">
      <dsp:nvSpPr>
        <dsp:cNvPr id="0" name=""/>
        <dsp:cNvSpPr/>
      </dsp:nvSpPr>
      <dsp:spPr>
        <a:xfrm>
          <a:off x="2949477" y="1547"/>
          <a:ext cx="2736878" cy="11281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9B28BD5-4460-4FD8-A137-78BFEC5973BD}">
      <dsp:nvSpPr>
        <dsp:cNvPr id="0" name=""/>
        <dsp:cNvSpPr/>
      </dsp:nvSpPr>
      <dsp:spPr>
        <a:xfrm>
          <a:off x="3146880" y="189080"/>
          <a:ext cx="2736878" cy="11281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Электрические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машины</a:t>
          </a:r>
        </a:p>
      </dsp:txBody>
      <dsp:txXfrm>
        <a:off x="3179923" y="222123"/>
        <a:ext cx="2670792" cy="1062073"/>
      </dsp:txXfrm>
    </dsp:sp>
    <dsp:sp modelId="{C0E9C10D-1ABE-4816-8212-AECCA538DFC9}">
      <dsp:nvSpPr>
        <dsp:cNvPr id="0" name=""/>
        <dsp:cNvSpPr/>
      </dsp:nvSpPr>
      <dsp:spPr>
        <a:xfrm>
          <a:off x="863298" y="1646409"/>
          <a:ext cx="2446097" cy="11281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9480FAB-56CF-4D6F-9E53-99D9F8551B27}">
      <dsp:nvSpPr>
        <dsp:cNvPr id="0" name=""/>
        <dsp:cNvSpPr/>
      </dsp:nvSpPr>
      <dsp:spPr>
        <a:xfrm>
          <a:off x="1060701" y="1833942"/>
          <a:ext cx="2446097" cy="11281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Коллекторные</a:t>
          </a:r>
        </a:p>
      </dsp:txBody>
      <dsp:txXfrm>
        <a:off x="1093744" y="1866985"/>
        <a:ext cx="2380011" cy="1062073"/>
      </dsp:txXfrm>
    </dsp:sp>
    <dsp:sp modelId="{A968AA1B-FD26-4095-B52C-840256EBA13B}">
      <dsp:nvSpPr>
        <dsp:cNvPr id="0" name=""/>
        <dsp:cNvSpPr/>
      </dsp:nvSpPr>
      <dsp:spPr>
        <a:xfrm>
          <a:off x="112315" y="3291271"/>
          <a:ext cx="1776628" cy="11281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E609A04-051F-46A1-A61B-FA92B275F0D6}">
      <dsp:nvSpPr>
        <dsp:cNvPr id="0" name=""/>
        <dsp:cNvSpPr/>
      </dsp:nvSpPr>
      <dsp:spPr>
        <a:xfrm>
          <a:off x="309718" y="3478804"/>
          <a:ext cx="1776628" cy="11281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Постоянного тока</a:t>
          </a:r>
        </a:p>
      </dsp:txBody>
      <dsp:txXfrm>
        <a:off x="342761" y="3511847"/>
        <a:ext cx="1710542" cy="1062073"/>
      </dsp:txXfrm>
    </dsp:sp>
    <dsp:sp modelId="{7D0FA3F4-525F-496A-9F2E-B9D4B0AD6327}">
      <dsp:nvSpPr>
        <dsp:cNvPr id="0" name=""/>
        <dsp:cNvSpPr/>
      </dsp:nvSpPr>
      <dsp:spPr>
        <a:xfrm>
          <a:off x="2283750" y="3291271"/>
          <a:ext cx="1776628" cy="11281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6238A45-9DC4-4D9F-9EB6-53AD739E3D4B}">
      <dsp:nvSpPr>
        <dsp:cNvPr id="0" name=""/>
        <dsp:cNvSpPr/>
      </dsp:nvSpPr>
      <dsp:spPr>
        <a:xfrm>
          <a:off x="2481153" y="3478804"/>
          <a:ext cx="1776628" cy="11281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 err="1"/>
            <a:t>Универсаль</a:t>
          </a:r>
          <a:endParaRPr lang="ru-RU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 err="1"/>
            <a:t>ные</a:t>
          </a:r>
          <a:endParaRPr lang="ru-RU" sz="1800" kern="1200" dirty="0"/>
        </a:p>
      </dsp:txBody>
      <dsp:txXfrm>
        <a:off x="2514196" y="3511847"/>
        <a:ext cx="1710542" cy="1062073"/>
      </dsp:txXfrm>
    </dsp:sp>
    <dsp:sp modelId="{999CC81F-4B21-456C-88C2-884EA90151F1}">
      <dsp:nvSpPr>
        <dsp:cNvPr id="0" name=""/>
        <dsp:cNvSpPr/>
      </dsp:nvSpPr>
      <dsp:spPr>
        <a:xfrm>
          <a:off x="5085899" y="1646409"/>
          <a:ext cx="2686635" cy="11281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21ECAC5-7730-4E56-B87B-EA89B91F7FCB}">
      <dsp:nvSpPr>
        <dsp:cNvPr id="0" name=""/>
        <dsp:cNvSpPr/>
      </dsp:nvSpPr>
      <dsp:spPr>
        <a:xfrm>
          <a:off x="5283302" y="1833942"/>
          <a:ext cx="2686635" cy="11281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 err="1"/>
            <a:t>Бесколлекторные</a:t>
          </a:r>
          <a:endParaRPr lang="ru-RU" sz="1800" kern="1200" dirty="0"/>
        </a:p>
      </dsp:txBody>
      <dsp:txXfrm>
        <a:off x="5316345" y="1866985"/>
        <a:ext cx="2620549" cy="1062073"/>
      </dsp:txXfrm>
    </dsp:sp>
    <dsp:sp modelId="{FFB2E9CF-EE4E-427E-8BE5-74E1C2A4D072}">
      <dsp:nvSpPr>
        <dsp:cNvPr id="0" name=""/>
        <dsp:cNvSpPr/>
      </dsp:nvSpPr>
      <dsp:spPr>
        <a:xfrm>
          <a:off x="4455185" y="3291271"/>
          <a:ext cx="1776628" cy="11281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98C7CDE-BBE2-44A4-BF02-64A42422DB85}">
      <dsp:nvSpPr>
        <dsp:cNvPr id="0" name=""/>
        <dsp:cNvSpPr/>
      </dsp:nvSpPr>
      <dsp:spPr>
        <a:xfrm>
          <a:off x="4652588" y="3478804"/>
          <a:ext cx="1776628" cy="11281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Синхронные</a:t>
          </a:r>
        </a:p>
      </dsp:txBody>
      <dsp:txXfrm>
        <a:off x="4685631" y="3511847"/>
        <a:ext cx="1710542" cy="1062073"/>
      </dsp:txXfrm>
    </dsp:sp>
    <dsp:sp modelId="{BDAE4E96-B5B0-4E07-A97E-4B4E6FE99E9C}">
      <dsp:nvSpPr>
        <dsp:cNvPr id="0" name=""/>
        <dsp:cNvSpPr/>
      </dsp:nvSpPr>
      <dsp:spPr>
        <a:xfrm>
          <a:off x="6626620" y="3291271"/>
          <a:ext cx="1776628" cy="11281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61E3E0A-6195-495A-962C-A7BE4A369E0F}">
      <dsp:nvSpPr>
        <dsp:cNvPr id="0" name=""/>
        <dsp:cNvSpPr/>
      </dsp:nvSpPr>
      <dsp:spPr>
        <a:xfrm>
          <a:off x="6824023" y="3478804"/>
          <a:ext cx="1776628" cy="11281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0" kern="1200"/>
        </a:p>
      </dsp:txBody>
      <dsp:txXfrm>
        <a:off x="6857066" y="3511847"/>
        <a:ext cx="1710542" cy="10620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A87CC-8A8E-47B2-A433-2DF8F4F8AEB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676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08.09.2021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0333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08.09.2021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3457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08.09.2021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0652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08.09.2021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7956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08.09.2021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7751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08.09.2021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4287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08.09.2021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373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08.09.2021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9157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08.09.2021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9665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08.09.2021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6838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08.09.2021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2717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7366C0-3382-46B8-9512-49C8E9719DB9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08.09.2021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28822-19BE-4625-80A5-C9F5C53A736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29859"/>
      </p:ext>
    </p:extLst>
  </p:cSld>
  <p:clrMapOvr>
    <a:masterClrMapping/>
  </p:clrMapOvr>
  <p:transition spd="med">
    <p:wheel spokes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E8F4CA-70B3-459D-B690-DA7D56B44247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08.09.2021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CD190-56F0-4313-BA99-1BEAF5FFA10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890116"/>
      </p:ext>
    </p:extLst>
  </p:cSld>
  <p:clrMapOvr>
    <a:masterClrMapping/>
  </p:clrMapOvr>
  <p:transition spd="med">
    <p:wheel spokes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4C8FE6-E08E-4919-8A58-9FA7325DA89D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08.09.2021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2909E4-535E-4B9F-8293-E688AB97363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89562"/>
      </p:ext>
    </p:extLst>
  </p:cSld>
  <p:clrMapOvr>
    <a:masterClrMapping/>
  </p:clrMapOvr>
  <p:transition spd="med">
    <p:wheel spokes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3B311E-F1ED-401F-9F86-E92F48DCA021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08.09.2021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93F27C-72C4-4D39-9B71-333013975BD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47805"/>
      </p:ext>
    </p:extLst>
  </p:cSld>
  <p:clrMapOvr>
    <a:masterClrMapping/>
  </p:clrMapOvr>
  <p:transition spd="med">
    <p:wheel spokes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6A751C-3D54-4CB1-B97F-F23F6C444758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08.09.2021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985651-C2CC-4B84-9B9D-D84B188E1E2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3354"/>
      </p:ext>
    </p:extLst>
  </p:cSld>
  <p:clrMapOvr>
    <a:masterClrMapping/>
  </p:clrMapOvr>
  <p:transition spd="med">
    <p:wheel spokes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14A51A-40ED-4074-97ED-E31FF532A44F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08.09.2021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FD67C0-8276-413D-9B21-0869D643A3E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370489"/>
      </p:ext>
    </p:extLst>
  </p:cSld>
  <p:clrMapOvr>
    <a:masterClrMapping/>
  </p:clrMapOvr>
  <p:transition spd="med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6CB5AD-D3D4-4EA4-A9B4-0CB4CA5BFB31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08.09.2021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98AC9E-F648-42B5-B907-F1F53031D4C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601130"/>
      </p:ext>
    </p:extLst>
  </p:cSld>
  <p:clrMapOvr>
    <a:masterClrMapping/>
  </p:clrMapOvr>
  <p:transition spd="med">
    <p:wheel spokes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E3CBB1-242D-4193-9316-143BF64CFD5B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08.09.2021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EA4EB3-BA98-46BD-B0CC-35FB4C781B2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668537"/>
      </p:ext>
    </p:extLst>
  </p:cSld>
  <p:clrMapOvr>
    <a:masterClrMapping/>
  </p:clrMapOvr>
  <p:transition spd="med">
    <p:wheel spokes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DF3A56-AAA0-41FC-A718-774E756F8FF7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08.09.2021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D92376-D485-4984-B349-72BCA27874A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431995"/>
      </p:ext>
    </p:extLst>
  </p:cSld>
  <p:clrMapOvr>
    <a:masterClrMapping/>
  </p:clrMapOvr>
  <p:transition spd="med">
    <p:wheel spokes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81D1BF-B0B5-43AE-904F-4A0AE9051A7D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08.09.2021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F39E6C-0B0C-46CB-9277-7FB53F98319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249825"/>
      </p:ext>
    </p:extLst>
  </p:cSld>
  <p:clrMapOvr>
    <a:masterClrMapping/>
  </p:clrMapOvr>
  <p:transition spd="med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23" r:id="rId12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08.09.2021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388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grpSp>
        <p:nvGrpSpPr>
          <p:cNvPr id="8195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145412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grpSp>
          <p:nvGrpSpPr>
            <p:cNvPr id="8202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145414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45415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45416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45417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45418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45419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45420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45421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45422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45423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45424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8203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145426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45427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45428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45429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45430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45431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45432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45433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45434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45435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45436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45437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45438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45439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45440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45441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45442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45443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8204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145445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45446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45447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45448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45449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45450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45451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45452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45453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45454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45455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45456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45457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45458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45459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45460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45461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8205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45463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45464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45465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45466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45467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45468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sp>
            <p:nvSpPr>
              <p:cNvPr id="145469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8213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45471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45472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45473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45474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145475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45476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45477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DD9953-7599-4BA1-AAFA-71C52CBB419F}" type="datetimeFigureOut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08.09.2021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145478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45479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7131FC-E497-41EF-8496-E6A09AA33512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25097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</p:sldLayoutIdLst>
  <p:transition spd="med">
    <p:wheel spokes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wmf"/><Relationship Id="rId7" Type="http://schemas.openxmlformats.org/officeDocument/2006/relationships/image" Target="../media/image18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7.wmf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7" Type="http://schemas.openxmlformats.org/officeDocument/2006/relationships/image" Target="../media/image22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21.wmf"/><Relationship Id="rId4" Type="http://schemas.openxmlformats.org/officeDocument/2006/relationships/oleObject" Target="../embeddings/oleObject5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7" Type="http://schemas.openxmlformats.org/officeDocument/2006/relationships/image" Target="../media/image57.e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56.emf"/><Relationship Id="rId4" Type="http://schemas.openxmlformats.org/officeDocument/2006/relationships/oleObject" Target="../embeddings/oleObject10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3140968"/>
            <a:ext cx="7406208" cy="1503040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Электрооборудование промышленности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851920" y="5301208"/>
            <a:ext cx="5032648" cy="1386488"/>
          </a:xfrm>
        </p:spPr>
        <p:txBody>
          <a:bodyPr/>
          <a:lstStyle/>
          <a:p>
            <a:pPr marL="0" lvl="0" indent="0" algn="ctr">
              <a:buClr>
                <a:srgbClr val="F14124">
                  <a:lumMod val="75000"/>
                </a:srgbClr>
              </a:buClr>
              <a:buNone/>
            </a:pPr>
            <a:r>
              <a:rPr lang="ru-RU" sz="2400" b="1" dirty="0">
                <a:solidFill>
                  <a:srgbClr val="212745"/>
                </a:solidFill>
                <a:latin typeface="Times New Roman" pitchFamily="18" charset="0"/>
                <a:cs typeface="Times New Roman" pitchFamily="18" charset="0"/>
              </a:rPr>
              <a:t>ЛЕКЦИЯ № 2  Электрические машины и аппараты</a:t>
            </a:r>
          </a:p>
          <a:p>
            <a:pPr marL="0" lvl="0" indent="0">
              <a:buClr>
                <a:srgbClr val="F14124">
                  <a:lumMod val="75000"/>
                </a:srgbClr>
              </a:buClr>
              <a:buNone/>
            </a:pPr>
            <a:r>
              <a:rPr lang="ru-RU" sz="2400" b="1" dirty="0">
                <a:solidFill>
                  <a:srgbClr val="212745"/>
                </a:solidFill>
                <a:latin typeface="Times New Roman" pitchFamily="18" charset="0"/>
                <a:cs typeface="Times New Roman" pitchFamily="18" charset="0"/>
              </a:rPr>
              <a:t>Автор к.т.н., доцент Сидоров А.Е.</a:t>
            </a:r>
            <a:endParaRPr lang="ru-RU" sz="2400" b="1" dirty="0">
              <a:solidFill>
                <a:srgbClr val="212745"/>
              </a:solidFill>
            </a:endParaRP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3563150" cy="2448272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https://www.agenor.hr/wp-content/uploads/2014/06/page-rjesenja-projektiranje-el-teh-sustav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649480"/>
            <a:ext cx="2952328" cy="1966297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energydiscuss.com/wp-content/uploads/2018/09/electricity-distributi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964" y="692696"/>
            <a:ext cx="3400435" cy="2266390"/>
          </a:xfrm>
          <a:prstGeom prst="rect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40109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16690" y="1772816"/>
            <a:ext cx="4464496" cy="914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Tahoma" pitchFamily="34" charset="0"/>
                <a:ea typeface="Tahoma" pitchFamily="34" charset="0"/>
                <a:cs typeface="Tahoma" pitchFamily="34" charset="0"/>
              </a:rPr>
              <a:t>трансформатор</a:t>
            </a:r>
          </a:p>
        </p:txBody>
      </p:sp>
      <p:sp>
        <p:nvSpPr>
          <p:cNvPr id="4" name="Стрелка вправо 3"/>
          <p:cNvSpPr/>
          <p:nvPr/>
        </p:nvSpPr>
        <p:spPr>
          <a:xfrm>
            <a:off x="179512" y="1987700"/>
            <a:ext cx="1750721" cy="484632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>
            <a:off x="6948264" y="1953867"/>
            <a:ext cx="1785348" cy="484632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97267" y="84650"/>
            <a:ext cx="5889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Закон электромагнитной индукции</a:t>
            </a:r>
          </a:p>
        </p:txBody>
      </p:sp>
      <p:sp>
        <p:nvSpPr>
          <p:cNvPr id="8" name="Стрелка вниз 7"/>
          <p:cNvSpPr/>
          <p:nvPr/>
        </p:nvSpPr>
        <p:spPr>
          <a:xfrm>
            <a:off x="2652333" y="716007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50789" y="1543256"/>
            <a:ext cx="1423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E1</a:t>
            </a:r>
            <a:r>
              <a:rPr lang="ru-RU" sz="2400" b="1" dirty="0">
                <a:solidFill>
                  <a:srgbClr val="FF0000"/>
                </a:solidFill>
              </a:rPr>
              <a:t>,</a:t>
            </a:r>
            <a:r>
              <a:rPr lang="en-US" sz="2400" b="1" dirty="0">
                <a:solidFill>
                  <a:srgbClr val="FF0000"/>
                </a:solidFill>
              </a:rPr>
              <a:t>U1</a:t>
            </a:r>
            <a:r>
              <a:rPr lang="ru-RU" sz="2400" b="1" dirty="0">
                <a:solidFill>
                  <a:srgbClr val="FF0000"/>
                </a:solidFill>
              </a:rPr>
              <a:t>,</a:t>
            </a:r>
            <a:r>
              <a:rPr lang="en-US" sz="2400" b="1" dirty="0">
                <a:solidFill>
                  <a:srgbClr val="FF0000"/>
                </a:solidFill>
              </a:rPr>
              <a:t>I1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8976" y="2564904"/>
            <a:ext cx="18742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Электрическая</a:t>
            </a:r>
          </a:p>
          <a:p>
            <a:pPr algn="ctr"/>
            <a:r>
              <a:rPr lang="ru-RU" b="1" dirty="0"/>
              <a:t>энергия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48264" y="1541983"/>
            <a:ext cx="1423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E2</a:t>
            </a:r>
            <a:r>
              <a:rPr lang="ru-RU" sz="2400" b="1" dirty="0">
                <a:solidFill>
                  <a:srgbClr val="FF0000"/>
                </a:solidFill>
              </a:rPr>
              <a:t>,</a:t>
            </a:r>
            <a:r>
              <a:rPr lang="en-US" sz="2400" b="1" dirty="0">
                <a:solidFill>
                  <a:srgbClr val="FF0000"/>
                </a:solidFill>
              </a:rPr>
              <a:t>U2</a:t>
            </a:r>
            <a:r>
              <a:rPr lang="ru-RU" sz="2400" b="1" dirty="0">
                <a:solidFill>
                  <a:srgbClr val="FF0000"/>
                </a:solidFill>
              </a:rPr>
              <a:t>,</a:t>
            </a:r>
            <a:r>
              <a:rPr lang="en-US" sz="2400" b="1" dirty="0">
                <a:solidFill>
                  <a:srgbClr val="FF0000"/>
                </a:solidFill>
              </a:rPr>
              <a:t>I2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2" name="AutoShape 4" descr="U_{{1}}=-N_{{1}}{\frac  {d\Phi }{dt}}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8" name="Picture 6" descr="https://studfiles.net/html/2706/141/html_UnQLCMY1J9.9jID/img-i2lhU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601567"/>
            <a:ext cx="1742151" cy="110735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rgbClr val="FFC000"/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6878492" y="2564903"/>
            <a:ext cx="1924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prstClr val="black"/>
                </a:solidFill>
              </a:rPr>
              <a:t>Электрическая</a:t>
            </a:r>
          </a:p>
          <a:p>
            <a:pPr lvl="0" algn="ctr"/>
            <a:r>
              <a:rPr lang="ru-RU" b="1" dirty="0">
                <a:solidFill>
                  <a:prstClr val="black"/>
                </a:solidFill>
              </a:rPr>
              <a:t>энергия</a:t>
            </a:r>
          </a:p>
        </p:txBody>
      </p:sp>
      <p:pic>
        <p:nvPicPr>
          <p:cNvPr id="8202" name="Picture 10" descr="https://studfiles.net/html/2706/1152/html_2_vzx9wCNu.HVUp/img-4cCSb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060" y="3375963"/>
            <a:ext cx="6432863" cy="3365404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656093" y="2759153"/>
            <a:ext cx="1585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f1=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const</a:t>
            </a:r>
            <a:endParaRPr lang="ru-RU" sz="24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16" name="Прямая со стрелкой 15"/>
          <p:cNvCxnSpPr>
            <a:endCxn id="14" idx="1"/>
          </p:cNvCxnSpPr>
          <p:nvPr/>
        </p:nvCxnSpPr>
        <p:spPr>
          <a:xfrm>
            <a:off x="1835696" y="2989985"/>
            <a:ext cx="1820397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910611"/>
            <a:ext cx="1901825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0" name="Прямая соединительная линия 19"/>
          <p:cNvCxnSpPr/>
          <p:nvPr/>
        </p:nvCxnSpPr>
        <p:spPr>
          <a:xfrm>
            <a:off x="1531747" y="3375963"/>
            <a:ext cx="6405176" cy="0"/>
          </a:xfrm>
          <a:prstGeom prst="line">
            <a:avLst/>
          </a:prstGeom>
          <a:ln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087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29600" cy="777875"/>
          </a:xfrm>
        </p:spPr>
        <p:txBody>
          <a:bodyPr/>
          <a:lstStyle/>
          <a:p>
            <a:pPr algn="l"/>
            <a:r>
              <a:rPr lang="ru-RU" sz="4000" dirty="0">
                <a:solidFill>
                  <a:srgbClr val="C00000"/>
                </a:solidFill>
              </a:rPr>
              <a:t>Назначение, </a:t>
            </a:r>
            <a:r>
              <a:rPr lang="ru-RU" sz="2400" dirty="0">
                <a:solidFill>
                  <a:srgbClr val="C00000"/>
                </a:solidFill>
              </a:rPr>
              <a:t>место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ru-RU" sz="2400" dirty="0">
                <a:solidFill>
                  <a:srgbClr val="C00000"/>
                </a:solidFill>
              </a:rPr>
              <a:t>трансформатора в системе электроснабжения</a:t>
            </a:r>
          </a:p>
        </p:txBody>
      </p:sp>
      <p:graphicFrame>
        <p:nvGraphicFramePr>
          <p:cNvPr id="3080" name="Object 8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21369182"/>
              </p:ext>
            </p:extLst>
          </p:nvPr>
        </p:nvGraphicFramePr>
        <p:xfrm>
          <a:off x="107950" y="1368425"/>
          <a:ext cx="2339975" cy="193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3659040" imgH="3025440" progId="MS_ClipArt_Gallery.2">
                  <p:embed/>
                </p:oleObj>
              </mc:Choice>
              <mc:Fallback>
                <p:oleObj name="Clip" r:id="rId2" imgW="3659040" imgH="3025440" progId="MS_ClipArt_Gallery.2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1368425"/>
                        <a:ext cx="2339975" cy="1935163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C000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1" name="Object 9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114077962"/>
              </p:ext>
            </p:extLst>
          </p:nvPr>
        </p:nvGraphicFramePr>
        <p:xfrm>
          <a:off x="3924301" y="1160462"/>
          <a:ext cx="2244725" cy="218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3660480" imgH="3565440" progId="MS_ClipArt_Gallery.2">
                  <p:embed/>
                </p:oleObj>
              </mc:Choice>
              <mc:Fallback>
                <p:oleObj name="Clip" r:id="rId4" imgW="3660480" imgH="3565440" progId="MS_ClipArt_Gallery.2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4301" y="1160462"/>
                        <a:ext cx="2244725" cy="218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098" name="Group 26"/>
          <p:cNvGrpSpPr>
            <a:grpSpLocks/>
          </p:cNvGrpSpPr>
          <p:nvPr/>
        </p:nvGrpSpPr>
        <p:grpSpPr bwMode="auto">
          <a:xfrm>
            <a:off x="6156027" y="981075"/>
            <a:ext cx="1584325" cy="576263"/>
            <a:chOff x="1247" y="3067"/>
            <a:chExt cx="998" cy="363"/>
          </a:xfrm>
        </p:grpSpPr>
        <p:sp>
          <p:nvSpPr>
            <p:cNvPr id="3099" name="Oval 27"/>
            <p:cNvSpPr>
              <a:spLocks noChangeArrowheads="1"/>
            </p:cNvSpPr>
            <p:nvPr/>
          </p:nvSpPr>
          <p:spPr bwMode="auto">
            <a:xfrm>
              <a:off x="1474" y="3067"/>
              <a:ext cx="363" cy="36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3100" name="Oval 28"/>
            <p:cNvSpPr>
              <a:spLocks noChangeArrowheads="1"/>
            </p:cNvSpPr>
            <p:nvPr/>
          </p:nvSpPr>
          <p:spPr bwMode="auto">
            <a:xfrm>
              <a:off x="1655" y="3067"/>
              <a:ext cx="363" cy="36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grpSp>
          <p:nvGrpSpPr>
            <p:cNvPr id="3101" name="Group 29"/>
            <p:cNvGrpSpPr>
              <a:grpSpLocks/>
            </p:cNvGrpSpPr>
            <p:nvPr/>
          </p:nvGrpSpPr>
          <p:grpSpPr bwMode="auto">
            <a:xfrm>
              <a:off x="1247" y="3203"/>
              <a:ext cx="227" cy="91"/>
              <a:chOff x="1247" y="3203"/>
              <a:chExt cx="227" cy="91"/>
            </a:xfrm>
          </p:grpSpPr>
          <p:sp>
            <p:nvSpPr>
              <p:cNvPr id="3102" name="Line 30"/>
              <p:cNvSpPr>
                <a:spLocks noChangeShapeType="1"/>
              </p:cNvSpPr>
              <p:nvPr/>
            </p:nvSpPr>
            <p:spPr bwMode="auto">
              <a:xfrm>
                <a:off x="1247" y="3249"/>
                <a:ext cx="22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3103" name="Line 31"/>
              <p:cNvSpPr>
                <a:spLocks noChangeShapeType="1"/>
              </p:cNvSpPr>
              <p:nvPr/>
            </p:nvSpPr>
            <p:spPr bwMode="auto">
              <a:xfrm flipH="1">
                <a:off x="1292" y="3203"/>
                <a:ext cx="46" cy="9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3104" name="Line 32"/>
              <p:cNvSpPr>
                <a:spLocks noChangeShapeType="1"/>
              </p:cNvSpPr>
              <p:nvPr/>
            </p:nvSpPr>
            <p:spPr bwMode="auto">
              <a:xfrm flipH="1">
                <a:off x="1338" y="3203"/>
                <a:ext cx="46" cy="9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3105" name="Line 33"/>
              <p:cNvSpPr>
                <a:spLocks noChangeShapeType="1"/>
              </p:cNvSpPr>
              <p:nvPr/>
            </p:nvSpPr>
            <p:spPr bwMode="auto">
              <a:xfrm flipH="1">
                <a:off x="1383" y="3203"/>
                <a:ext cx="46" cy="9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106" name="Group 34"/>
            <p:cNvGrpSpPr>
              <a:grpSpLocks/>
            </p:cNvGrpSpPr>
            <p:nvPr/>
          </p:nvGrpSpPr>
          <p:grpSpPr bwMode="auto">
            <a:xfrm>
              <a:off x="2018" y="3203"/>
              <a:ext cx="227" cy="91"/>
              <a:chOff x="1247" y="3203"/>
              <a:chExt cx="227" cy="91"/>
            </a:xfrm>
          </p:grpSpPr>
          <p:sp>
            <p:nvSpPr>
              <p:cNvPr id="3107" name="Line 35"/>
              <p:cNvSpPr>
                <a:spLocks noChangeShapeType="1"/>
              </p:cNvSpPr>
              <p:nvPr/>
            </p:nvSpPr>
            <p:spPr bwMode="auto">
              <a:xfrm>
                <a:off x="1247" y="3249"/>
                <a:ext cx="22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3108" name="Line 36"/>
              <p:cNvSpPr>
                <a:spLocks noChangeShapeType="1"/>
              </p:cNvSpPr>
              <p:nvPr/>
            </p:nvSpPr>
            <p:spPr bwMode="auto">
              <a:xfrm flipH="1">
                <a:off x="1292" y="3203"/>
                <a:ext cx="46" cy="9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3109" name="Line 37"/>
              <p:cNvSpPr>
                <a:spLocks noChangeShapeType="1"/>
              </p:cNvSpPr>
              <p:nvPr/>
            </p:nvSpPr>
            <p:spPr bwMode="auto">
              <a:xfrm flipH="1">
                <a:off x="1338" y="3203"/>
                <a:ext cx="46" cy="9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3110" name="Line 38"/>
              <p:cNvSpPr>
                <a:spLocks noChangeShapeType="1"/>
              </p:cNvSpPr>
              <p:nvPr/>
            </p:nvSpPr>
            <p:spPr bwMode="auto">
              <a:xfrm flipH="1">
                <a:off x="1383" y="3203"/>
                <a:ext cx="46" cy="9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3113" name="Text Box 41"/>
          <p:cNvSpPr txBox="1">
            <a:spLocks noChangeArrowheads="1"/>
          </p:cNvSpPr>
          <p:nvPr/>
        </p:nvSpPr>
        <p:spPr bwMode="auto">
          <a:xfrm>
            <a:off x="641051" y="3570287"/>
            <a:ext cx="7704138" cy="8223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0000"/>
                </a:solidFill>
              </a:rPr>
              <a:t>Трансформатор</a:t>
            </a:r>
            <a:r>
              <a:rPr lang="ru-RU" dirty="0">
                <a:solidFill>
                  <a:srgbClr val="000000"/>
                </a:solidFill>
              </a:rPr>
              <a:t> – </a:t>
            </a:r>
            <a:r>
              <a:rPr lang="ru-RU" sz="2400" dirty="0">
                <a:solidFill>
                  <a:srgbClr val="000000"/>
                </a:solidFill>
              </a:rPr>
              <a:t>статическое электротехническое устройство предназначенное для преобразования:</a:t>
            </a:r>
          </a:p>
        </p:txBody>
      </p:sp>
      <p:sp>
        <p:nvSpPr>
          <p:cNvPr id="3114" name="Text Box 42"/>
          <p:cNvSpPr txBox="1">
            <a:spLocks noChangeArrowheads="1"/>
          </p:cNvSpPr>
          <p:nvPr/>
        </p:nvSpPr>
        <p:spPr bwMode="auto">
          <a:xfrm>
            <a:off x="641052" y="4540018"/>
            <a:ext cx="7704137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ru-RU" sz="2400" dirty="0">
                <a:solidFill>
                  <a:srgbClr val="000000"/>
                </a:solidFill>
              </a:rPr>
              <a:t>величины  напряжения переменного тока;</a:t>
            </a:r>
          </a:p>
        </p:txBody>
      </p:sp>
      <p:sp>
        <p:nvSpPr>
          <p:cNvPr id="3115" name="Text Box 43"/>
          <p:cNvSpPr txBox="1">
            <a:spLocks noChangeArrowheads="1"/>
          </p:cNvSpPr>
          <p:nvPr/>
        </p:nvSpPr>
        <p:spPr bwMode="auto">
          <a:xfrm>
            <a:off x="641051" y="5090034"/>
            <a:ext cx="7777162" cy="4572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ru-RU" sz="2400" dirty="0">
                <a:solidFill>
                  <a:srgbClr val="000000"/>
                </a:solidFill>
              </a:rPr>
              <a:t>величины переменного тока.</a:t>
            </a:r>
          </a:p>
        </p:txBody>
      </p:sp>
      <p:sp>
        <p:nvSpPr>
          <p:cNvPr id="3118" name="Rectangle 46"/>
          <p:cNvSpPr>
            <a:spLocks noChangeArrowheads="1"/>
          </p:cNvSpPr>
          <p:nvPr/>
        </p:nvSpPr>
        <p:spPr bwMode="auto">
          <a:xfrm>
            <a:off x="0" y="31575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grpSp>
        <p:nvGrpSpPr>
          <p:cNvPr id="3119" name="Group 47"/>
          <p:cNvGrpSpPr>
            <a:grpSpLocks/>
          </p:cNvGrpSpPr>
          <p:nvPr/>
        </p:nvGrpSpPr>
        <p:grpSpPr bwMode="auto">
          <a:xfrm>
            <a:off x="658719" y="5661025"/>
            <a:ext cx="5891213" cy="1084263"/>
            <a:chOff x="340" y="3592"/>
            <a:chExt cx="3711" cy="683"/>
          </a:xfrm>
        </p:grpSpPr>
        <p:sp>
          <p:nvSpPr>
            <p:cNvPr id="3116" name="Text Box 44"/>
            <p:cNvSpPr txBox="1">
              <a:spLocks noChangeArrowheads="1"/>
            </p:cNvSpPr>
            <p:nvPr/>
          </p:nvSpPr>
          <p:spPr bwMode="auto">
            <a:xfrm>
              <a:off x="340" y="3612"/>
              <a:ext cx="2858" cy="51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ru-RU" sz="2400" dirty="0">
                  <a:solidFill>
                    <a:srgbClr val="000000"/>
                  </a:solidFill>
                </a:rPr>
                <a:t>без изменения подводимой и отдаваемой мощности </a:t>
              </a:r>
            </a:p>
          </p:txBody>
        </p:sp>
        <p:graphicFrame>
          <p:nvGraphicFramePr>
            <p:cNvPr id="3117" name="Object 4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62398404"/>
                </p:ext>
              </p:extLst>
            </p:nvPr>
          </p:nvGraphicFramePr>
          <p:xfrm>
            <a:off x="3252" y="3592"/>
            <a:ext cx="799" cy="6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Формула" r:id="rId6" imgW="558720" imgH="482400" progId="Equation.3">
                    <p:embed/>
                  </p:oleObj>
                </mc:Choice>
                <mc:Fallback>
                  <p:oleObj name="Формула" r:id="rId6" imgW="558720" imgH="482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52" y="3592"/>
                          <a:ext cx="799" cy="683"/>
                        </a:xfrm>
                        <a:prstGeom prst="rect">
                          <a:avLst/>
                        </a:prstGeom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097" name="Group 25"/>
          <p:cNvGrpSpPr>
            <a:grpSpLocks/>
          </p:cNvGrpSpPr>
          <p:nvPr/>
        </p:nvGrpSpPr>
        <p:grpSpPr bwMode="auto">
          <a:xfrm>
            <a:off x="2411413" y="1700213"/>
            <a:ext cx="1584325" cy="576262"/>
            <a:chOff x="1247" y="3067"/>
            <a:chExt cx="998" cy="363"/>
          </a:xfrm>
        </p:grpSpPr>
        <p:sp>
          <p:nvSpPr>
            <p:cNvPr id="3084" name="Oval 12"/>
            <p:cNvSpPr>
              <a:spLocks noChangeArrowheads="1"/>
            </p:cNvSpPr>
            <p:nvPr/>
          </p:nvSpPr>
          <p:spPr bwMode="auto">
            <a:xfrm>
              <a:off x="1474" y="3067"/>
              <a:ext cx="363" cy="36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3085" name="Oval 13"/>
            <p:cNvSpPr>
              <a:spLocks noChangeArrowheads="1"/>
            </p:cNvSpPr>
            <p:nvPr/>
          </p:nvSpPr>
          <p:spPr bwMode="auto">
            <a:xfrm>
              <a:off x="1655" y="3067"/>
              <a:ext cx="363" cy="36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grpSp>
          <p:nvGrpSpPr>
            <p:cNvPr id="3091" name="Group 19"/>
            <p:cNvGrpSpPr>
              <a:grpSpLocks/>
            </p:cNvGrpSpPr>
            <p:nvPr/>
          </p:nvGrpSpPr>
          <p:grpSpPr bwMode="auto">
            <a:xfrm>
              <a:off x="1247" y="3203"/>
              <a:ext cx="227" cy="91"/>
              <a:chOff x="1247" y="3203"/>
              <a:chExt cx="227" cy="91"/>
            </a:xfrm>
          </p:grpSpPr>
          <p:sp>
            <p:nvSpPr>
              <p:cNvPr id="3086" name="Line 14"/>
              <p:cNvSpPr>
                <a:spLocks noChangeShapeType="1"/>
              </p:cNvSpPr>
              <p:nvPr/>
            </p:nvSpPr>
            <p:spPr bwMode="auto">
              <a:xfrm>
                <a:off x="1247" y="3249"/>
                <a:ext cx="22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3088" name="Line 16"/>
              <p:cNvSpPr>
                <a:spLocks noChangeShapeType="1"/>
              </p:cNvSpPr>
              <p:nvPr/>
            </p:nvSpPr>
            <p:spPr bwMode="auto">
              <a:xfrm flipH="1">
                <a:off x="1292" y="3203"/>
                <a:ext cx="46" cy="9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3089" name="Line 17"/>
              <p:cNvSpPr>
                <a:spLocks noChangeShapeType="1"/>
              </p:cNvSpPr>
              <p:nvPr/>
            </p:nvSpPr>
            <p:spPr bwMode="auto">
              <a:xfrm flipH="1">
                <a:off x="1338" y="3203"/>
                <a:ext cx="46" cy="9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3090" name="Line 18"/>
              <p:cNvSpPr>
                <a:spLocks noChangeShapeType="1"/>
              </p:cNvSpPr>
              <p:nvPr/>
            </p:nvSpPr>
            <p:spPr bwMode="auto">
              <a:xfrm flipH="1">
                <a:off x="1383" y="3203"/>
                <a:ext cx="46" cy="9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092" name="Group 20"/>
            <p:cNvGrpSpPr>
              <a:grpSpLocks/>
            </p:cNvGrpSpPr>
            <p:nvPr/>
          </p:nvGrpSpPr>
          <p:grpSpPr bwMode="auto">
            <a:xfrm>
              <a:off x="2018" y="3203"/>
              <a:ext cx="227" cy="91"/>
              <a:chOff x="1247" y="3203"/>
              <a:chExt cx="227" cy="91"/>
            </a:xfrm>
          </p:grpSpPr>
          <p:sp>
            <p:nvSpPr>
              <p:cNvPr id="3093" name="Line 21"/>
              <p:cNvSpPr>
                <a:spLocks noChangeShapeType="1"/>
              </p:cNvSpPr>
              <p:nvPr/>
            </p:nvSpPr>
            <p:spPr bwMode="auto">
              <a:xfrm>
                <a:off x="1247" y="3249"/>
                <a:ext cx="22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3094" name="Line 22"/>
              <p:cNvSpPr>
                <a:spLocks noChangeShapeType="1"/>
              </p:cNvSpPr>
              <p:nvPr/>
            </p:nvSpPr>
            <p:spPr bwMode="auto">
              <a:xfrm flipH="1">
                <a:off x="1292" y="3203"/>
                <a:ext cx="46" cy="9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3095" name="Line 23"/>
              <p:cNvSpPr>
                <a:spLocks noChangeShapeType="1"/>
              </p:cNvSpPr>
              <p:nvPr/>
            </p:nvSpPr>
            <p:spPr bwMode="auto">
              <a:xfrm flipH="1">
                <a:off x="1338" y="3203"/>
                <a:ext cx="46" cy="9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3096" name="Line 24"/>
              <p:cNvSpPr>
                <a:spLocks noChangeShapeType="1"/>
              </p:cNvSpPr>
              <p:nvPr/>
            </p:nvSpPr>
            <p:spPr bwMode="auto">
              <a:xfrm flipH="1">
                <a:off x="1383" y="3203"/>
                <a:ext cx="46" cy="9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</p:grpSp>
      </p:grpSp>
      <p:pic>
        <p:nvPicPr>
          <p:cNvPr id="3112" name="Picture 4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196975"/>
            <a:ext cx="1209675" cy="2114550"/>
          </a:xfrm>
          <a:prstGeom prst="rect">
            <a:avLst/>
          </a:prstGeom>
          <a:noFill/>
          <a:ln w="28575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66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0"/>
                                        <p:tgtEl>
                                          <p:spTgt spid="3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0"/>
                                        <p:tgtEl>
                                          <p:spTgt spid="3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0"/>
                                        <p:tgtEl>
                                          <p:spTgt spid="3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3000"/>
                                        <p:tgtEl>
                                          <p:spTgt spid="3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3" grpId="0" animBg="1"/>
      <p:bldP spid="3114" grpId="0" animBg="1"/>
      <p:bldP spid="31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490538"/>
          </a:xfrm>
        </p:spPr>
        <p:txBody>
          <a:bodyPr/>
          <a:lstStyle/>
          <a:p>
            <a:r>
              <a:rPr lang="ru-RU" sz="4000" dirty="0">
                <a:solidFill>
                  <a:srgbClr val="C00000"/>
                </a:solidFill>
              </a:rPr>
              <a:t>Принцип действия трансформатора</a:t>
            </a: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0" y="23288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110" name="Line 14"/>
          <p:cNvSpPr>
            <a:spLocks noChangeShapeType="1"/>
          </p:cNvSpPr>
          <p:nvPr/>
        </p:nvSpPr>
        <p:spPr bwMode="auto">
          <a:xfrm>
            <a:off x="1692275" y="1916113"/>
            <a:ext cx="10080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grpSp>
        <p:nvGrpSpPr>
          <p:cNvPr id="4128" name="Group 32"/>
          <p:cNvGrpSpPr>
            <a:grpSpLocks/>
          </p:cNvGrpSpPr>
          <p:nvPr/>
        </p:nvGrpSpPr>
        <p:grpSpPr bwMode="auto">
          <a:xfrm>
            <a:off x="2700338" y="1268413"/>
            <a:ext cx="3671887" cy="2592387"/>
            <a:chOff x="1066" y="754"/>
            <a:chExt cx="2313" cy="1633"/>
          </a:xfrm>
        </p:grpSpPr>
        <p:sp>
          <p:nvSpPr>
            <p:cNvPr id="4103" name="Rectangle 7"/>
            <p:cNvSpPr>
              <a:spLocks noChangeArrowheads="1"/>
            </p:cNvSpPr>
            <p:nvPr/>
          </p:nvSpPr>
          <p:spPr bwMode="auto">
            <a:xfrm>
              <a:off x="1066" y="935"/>
              <a:ext cx="1905" cy="1452"/>
            </a:xfrm>
            <a:prstGeom prst="rect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4102" name="Rectangle 6"/>
            <p:cNvSpPr>
              <a:spLocks noChangeArrowheads="1"/>
            </p:cNvSpPr>
            <p:nvPr/>
          </p:nvSpPr>
          <p:spPr bwMode="auto">
            <a:xfrm>
              <a:off x="1202" y="1117"/>
              <a:ext cx="1587" cy="10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4104" name="Line 8"/>
            <p:cNvSpPr>
              <a:spLocks noChangeShapeType="1"/>
            </p:cNvSpPr>
            <p:nvPr/>
          </p:nvSpPr>
          <p:spPr bwMode="auto">
            <a:xfrm flipV="1">
              <a:off x="1066" y="754"/>
              <a:ext cx="408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4105" name="Line 9"/>
            <p:cNvSpPr>
              <a:spLocks noChangeShapeType="1"/>
            </p:cNvSpPr>
            <p:nvPr/>
          </p:nvSpPr>
          <p:spPr bwMode="auto">
            <a:xfrm flipV="1">
              <a:off x="2971" y="754"/>
              <a:ext cx="408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4106" name="Line 10"/>
            <p:cNvSpPr>
              <a:spLocks noChangeShapeType="1"/>
            </p:cNvSpPr>
            <p:nvPr/>
          </p:nvSpPr>
          <p:spPr bwMode="auto">
            <a:xfrm flipV="1">
              <a:off x="2971" y="2205"/>
              <a:ext cx="408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4107" name="Line 11"/>
            <p:cNvSpPr>
              <a:spLocks noChangeShapeType="1"/>
            </p:cNvSpPr>
            <p:nvPr/>
          </p:nvSpPr>
          <p:spPr bwMode="auto">
            <a:xfrm>
              <a:off x="1474" y="754"/>
              <a:ext cx="190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4108" name="Line 12"/>
            <p:cNvSpPr>
              <a:spLocks noChangeShapeType="1"/>
            </p:cNvSpPr>
            <p:nvPr/>
          </p:nvSpPr>
          <p:spPr bwMode="auto">
            <a:xfrm>
              <a:off x="3379" y="754"/>
              <a:ext cx="0" cy="14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4125" name="Line 29"/>
            <p:cNvSpPr>
              <a:spLocks noChangeShapeType="1"/>
            </p:cNvSpPr>
            <p:nvPr/>
          </p:nvSpPr>
          <p:spPr bwMode="auto">
            <a:xfrm flipV="1">
              <a:off x="1202" y="2024"/>
              <a:ext cx="408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4126" name="Line 30"/>
            <p:cNvSpPr>
              <a:spLocks noChangeShapeType="1"/>
            </p:cNvSpPr>
            <p:nvPr/>
          </p:nvSpPr>
          <p:spPr bwMode="auto">
            <a:xfrm flipV="1">
              <a:off x="1610" y="1117"/>
              <a:ext cx="0" cy="9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4127" name="Line 31"/>
            <p:cNvSpPr>
              <a:spLocks noChangeShapeType="1"/>
            </p:cNvSpPr>
            <p:nvPr/>
          </p:nvSpPr>
          <p:spPr bwMode="auto">
            <a:xfrm>
              <a:off x="1610" y="2024"/>
              <a:ext cx="11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</p:grpSp>
      <p:sp>
        <p:nvSpPr>
          <p:cNvPr id="4111" name="AutoShape 15"/>
          <p:cNvSpPr>
            <a:spLocks noChangeArrowheads="1"/>
          </p:cNvSpPr>
          <p:nvPr/>
        </p:nvSpPr>
        <p:spPr bwMode="auto">
          <a:xfrm>
            <a:off x="3563938" y="1916113"/>
            <a:ext cx="215900" cy="360362"/>
          </a:xfrm>
          <a:prstGeom prst="curvedLeftArrow">
            <a:avLst>
              <a:gd name="adj1" fmla="val 2480"/>
              <a:gd name="adj2" fmla="val 35863"/>
              <a:gd name="adj3" fmla="val 5662"/>
            </a:avLst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131" name="AutoShape 35"/>
          <p:cNvSpPr>
            <a:spLocks noChangeArrowheads="1"/>
          </p:cNvSpPr>
          <p:nvPr/>
        </p:nvSpPr>
        <p:spPr bwMode="auto">
          <a:xfrm>
            <a:off x="3563938" y="2420938"/>
            <a:ext cx="287337" cy="288925"/>
          </a:xfrm>
          <a:prstGeom prst="curvedLeftArrow">
            <a:avLst>
              <a:gd name="adj1" fmla="val 1494"/>
              <a:gd name="adj2" fmla="val 21605"/>
              <a:gd name="adj3" fmla="val 5662"/>
            </a:avLst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132" name="AutoShape 36"/>
          <p:cNvSpPr>
            <a:spLocks noChangeArrowheads="1"/>
          </p:cNvSpPr>
          <p:nvPr/>
        </p:nvSpPr>
        <p:spPr bwMode="auto">
          <a:xfrm>
            <a:off x="6372225" y="2276475"/>
            <a:ext cx="360363" cy="504825"/>
          </a:xfrm>
          <a:prstGeom prst="curvedLeftArrow">
            <a:avLst>
              <a:gd name="adj1" fmla="val 2082"/>
              <a:gd name="adj2" fmla="val 30099"/>
              <a:gd name="adj3" fmla="val 5662"/>
            </a:avLst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133" name="AutoShape 37"/>
          <p:cNvSpPr>
            <a:spLocks noChangeArrowheads="1"/>
          </p:cNvSpPr>
          <p:nvPr/>
        </p:nvSpPr>
        <p:spPr bwMode="auto">
          <a:xfrm>
            <a:off x="3563938" y="2924175"/>
            <a:ext cx="287337" cy="288925"/>
          </a:xfrm>
          <a:prstGeom prst="curvedLeftArrow">
            <a:avLst>
              <a:gd name="adj1" fmla="val 1494"/>
              <a:gd name="adj2" fmla="val 21605"/>
              <a:gd name="adj3" fmla="val 5662"/>
            </a:avLst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135" name="AutoShape 39"/>
          <p:cNvSpPr>
            <a:spLocks noChangeArrowheads="1"/>
          </p:cNvSpPr>
          <p:nvPr/>
        </p:nvSpPr>
        <p:spPr bwMode="auto">
          <a:xfrm rot="10604332" flipV="1">
            <a:off x="2409825" y="2205038"/>
            <a:ext cx="287338" cy="358775"/>
          </a:xfrm>
          <a:prstGeom prst="curvedLeftArrow">
            <a:avLst>
              <a:gd name="adj1" fmla="val 1856"/>
              <a:gd name="adj2" fmla="val 26828"/>
              <a:gd name="adj3" fmla="val 12944"/>
            </a:avLst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136" name="Line 40"/>
          <p:cNvSpPr>
            <a:spLocks noChangeShapeType="1"/>
          </p:cNvSpPr>
          <p:nvPr/>
        </p:nvSpPr>
        <p:spPr bwMode="auto">
          <a:xfrm flipH="1">
            <a:off x="2700338" y="2205038"/>
            <a:ext cx="863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137" name="Line 41"/>
          <p:cNvSpPr>
            <a:spLocks noChangeShapeType="1"/>
          </p:cNvSpPr>
          <p:nvPr/>
        </p:nvSpPr>
        <p:spPr bwMode="auto">
          <a:xfrm flipH="1">
            <a:off x="2700338" y="2708275"/>
            <a:ext cx="863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138" name="AutoShape 42"/>
          <p:cNvSpPr>
            <a:spLocks noChangeArrowheads="1"/>
          </p:cNvSpPr>
          <p:nvPr/>
        </p:nvSpPr>
        <p:spPr bwMode="auto">
          <a:xfrm rot="10604332" flipV="1">
            <a:off x="2411413" y="2708275"/>
            <a:ext cx="288925" cy="365125"/>
          </a:xfrm>
          <a:prstGeom prst="curvedLeftArrow">
            <a:avLst>
              <a:gd name="adj1" fmla="val 1878"/>
              <a:gd name="adj2" fmla="val 27153"/>
              <a:gd name="adj3" fmla="val 12944"/>
            </a:avLst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139" name="Line 43"/>
          <p:cNvSpPr>
            <a:spLocks noChangeShapeType="1"/>
          </p:cNvSpPr>
          <p:nvPr/>
        </p:nvSpPr>
        <p:spPr bwMode="auto">
          <a:xfrm flipH="1">
            <a:off x="1692275" y="3213100"/>
            <a:ext cx="18716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114" name="AutoShape 18"/>
          <p:cNvSpPr>
            <a:spLocks noChangeArrowheads="1"/>
          </p:cNvSpPr>
          <p:nvPr/>
        </p:nvSpPr>
        <p:spPr bwMode="auto">
          <a:xfrm rot="10604332" flipV="1">
            <a:off x="4932363" y="1916113"/>
            <a:ext cx="503237" cy="512762"/>
          </a:xfrm>
          <a:prstGeom prst="curvedLeftArrow">
            <a:avLst>
              <a:gd name="adj1" fmla="val 1514"/>
              <a:gd name="adj2" fmla="val 21893"/>
              <a:gd name="adj3" fmla="val 12944"/>
            </a:avLst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140" name="Line 44"/>
          <p:cNvSpPr>
            <a:spLocks noChangeShapeType="1"/>
          </p:cNvSpPr>
          <p:nvPr/>
        </p:nvSpPr>
        <p:spPr bwMode="auto">
          <a:xfrm>
            <a:off x="5435600" y="1916113"/>
            <a:ext cx="23764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141" name="Line 45"/>
          <p:cNvSpPr>
            <a:spLocks noChangeShapeType="1"/>
          </p:cNvSpPr>
          <p:nvPr/>
        </p:nvSpPr>
        <p:spPr bwMode="auto">
          <a:xfrm flipH="1">
            <a:off x="5435600" y="2708275"/>
            <a:ext cx="9366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142" name="AutoShape 46"/>
          <p:cNvSpPr>
            <a:spLocks noChangeArrowheads="1"/>
          </p:cNvSpPr>
          <p:nvPr/>
        </p:nvSpPr>
        <p:spPr bwMode="auto">
          <a:xfrm rot="10604332" flipV="1">
            <a:off x="4932363" y="2708275"/>
            <a:ext cx="503237" cy="512763"/>
          </a:xfrm>
          <a:prstGeom prst="curvedLeftArrow">
            <a:avLst>
              <a:gd name="adj1" fmla="val 1514"/>
              <a:gd name="adj2" fmla="val 21893"/>
              <a:gd name="adj3" fmla="val 12944"/>
            </a:avLst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143" name="Line 47"/>
          <p:cNvSpPr>
            <a:spLocks noChangeShapeType="1"/>
          </p:cNvSpPr>
          <p:nvPr/>
        </p:nvSpPr>
        <p:spPr bwMode="auto">
          <a:xfrm>
            <a:off x="5435600" y="3140075"/>
            <a:ext cx="23764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grpSp>
        <p:nvGrpSpPr>
          <p:cNvPr id="4169" name="Group 73"/>
          <p:cNvGrpSpPr>
            <a:grpSpLocks/>
          </p:cNvGrpSpPr>
          <p:nvPr/>
        </p:nvGrpSpPr>
        <p:grpSpPr bwMode="auto">
          <a:xfrm>
            <a:off x="7092950" y="1916113"/>
            <a:ext cx="1511300" cy="1225550"/>
            <a:chOff x="4468" y="1207"/>
            <a:chExt cx="952" cy="772"/>
          </a:xfrm>
        </p:grpSpPr>
        <p:grpSp>
          <p:nvGrpSpPr>
            <p:cNvPr id="4158" name="Group 62"/>
            <p:cNvGrpSpPr>
              <a:grpSpLocks/>
            </p:cNvGrpSpPr>
            <p:nvPr/>
          </p:nvGrpSpPr>
          <p:grpSpPr bwMode="auto">
            <a:xfrm>
              <a:off x="4468" y="1207"/>
              <a:ext cx="363" cy="772"/>
              <a:chOff x="4468" y="1207"/>
              <a:chExt cx="363" cy="772"/>
            </a:xfrm>
          </p:grpSpPr>
          <p:sp>
            <p:nvSpPr>
              <p:cNvPr id="4155" name="Oval 59"/>
              <p:cNvSpPr>
                <a:spLocks noChangeArrowheads="1"/>
              </p:cNvSpPr>
              <p:nvPr/>
            </p:nvSpPr>
            <p:spPr bwMode="auto">
              <a:xfrm>
                <a:off x="4468" y="1389"/>
                <a:ext cx="363" cy="363"/>
              </a:xfrm>
              <a:prstGeom prst="ellipse">
                <a:avLst/>
              </a:prstGeom>
              <a:solidFill>
                <a:schemeClr val="accent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4156" name="Line 60"/>
              <p:cNvSpPr>
                <a:spLocks noChangeShapeType="1"/>
              </p:cNvSpPr>
              <p:nvPr/>
            </p:nvSpPr>
            <p:spPr bwMode="auto">
              <a:xfrm flipV="1">
                <a:off x="4649" y="1207"/>
                <a:ext cx="0" cy="18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sp>
            <p:nvSpPr>
              <p:cNvPr id="4157" name="Line 61"/>
              <p:cNvSpPr>
                <a:spLocks noChangeShapeType="1"/>
              </p:cNvSpPr>
              <p:nvPr/>
            </p:nvSpPr>
            <p:spPr bwMode="auto">
              <a:xfrm>
                <a:off x="4649" y="1752"/>
                <a:ext cx="0" cy="22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164" name="AutoShape 68"/>
            <p:cNvSpPr>
              <a:spLocks noChangeArrowheads="1"/>
            </p:cNvSpPr>
            <p:nvPr/>
          </p:nvSpPr>
          <p:spPr bwMode="auto">
            <a:xfrm>
              <a:off x="5148" y="1434"/>
              <a:ext cx="272" cy="272"/>
            </a:xfrm>
            <a:prstGeom prst="flowChartSummingJunction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4165" name="Line 69"/>
            <p:cNvSpPr>
              <a:spLocks noChangeShapeType="1"/>
            </p:cNvSpPr>
            <p:nvPr/>
          </p:nvSpPr>
          <p:spPr bwMode="auto">
            <a:xfrm>
              <a:off x="4921" y="1207"/>
              <a:ext cx="36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4166" name="Line 70"/>
            <p:cNvSpPr>
              <a:spLocks noChangeShapeType="1"/>
            </p:cNvSpPr>
            <p:nvPr/>
          </p:nvSpPr>
          <p:spPr bwMode="auto">
            <a:xfrm>
              <a:off x="5284" y="1207"/>
              <a:ext cx="0" cy="22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4167" name="Line 71"/>
            <p:cNvSpPr>
              <a:spLocks noChangeShapeType="1"/>
            </p:cNvSpPr>
            <p:nvPr/>
          </p:nvSpPr>
          <p:spPr bwMode="auto">
            <a:xfrm>
              <a:off x="5284" y="1706"/>
              <a:ext cx="0" cy="27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4168" name="Line 72"/>
            <p:cNvSpPr>
              <a:spLocks noChangeShapeType="1"/>
            </p:cNvSpPr>
            <p:nvPr/>
          </p:nvSpPr>
          <p:spPr bwMode="auto">
            <a:xfrm flipH="1">
              <a:off x="4921" y="1979"/>
              <a:ext cx="36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</p:grpSp>
      <p:grpSp>
        <p:nvGrpSpPr>
          <p:cNvPr id="4174" name="Group 78"/>
          <p:cNvGrpSpPr>
            <a:grpSpLocks/>
          </p:cNvGrpSpPr>
          <p:nvPr/>
        </p:nvGrpSpPr>
        <p:grpSpPr bwMode="auto">
          <a:xfrm>
            <a:off x="179388" y="1773238"/>
            <a:ext cx="1512887" cy="1439862"/>
            <a:chOff x="113" y="1117"/>
            <a:chExt cx="953" cy="907"/>
          </a:xfrm>
        </p:grpSpPr>
        <p:grpSp>
          <p:nvGrpSpPr>
            <p:cNvPr id="4171" name="Group 75"/>
            <p:cNvGrpSpPr>
              <a:grpSpLocks/>
            </p:cNvGrpSpPr>
            <p:nvPr/>
          </p:nvGrpSpPr>
          <p:grpSpPr bwMode="auto">
            <a:xfrm>
              <a:off x="113" y="1207"/>
              <a:ext cx="953" cy="817"/>
              <a:chOff x="113" y="1207"/>
              <a:chExt cx="953" cy="817"/>
            </a:xfrm>
          </p:grpSpPr>
          <p:sp>
            <p:nvSpPr>
              <p:cNvPr id="4145" name="Oval 49"/>
              <p:cNvSpPr>
                <a:spLocks noChangeArrowheads="1"/>
              </p:cNvSpPr>
              <p:nvPr/>
            </p:nvSpPr>
            <p:spPr bwMode="auto">
              <a:xfrm>
                <a:off x="113" y="1525"/>
                <a:ext cx="363" cy="363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4170" name="Group 74"/>
              <p:cNvGrpSpPr>
                <a:grpSpLocks/>
              </p:cNvGrpSpPr>
              <p:nvPr/>
            </p:nvGrpSpPr>
            <p:grpSpPr bwMode="auto">
              <a:xfrm>
                <a:off x="158" y="1207"/>
                <a:ext cx="908" cy="817"/>
                <a:chOff x="158" y="1207"/>
                <a:chExt cx="908" cy="817"/>
              </a:xfrm>
            </p:grpSpPr>
            <p:sp>
              <p:nvSpPr>
                <p:cNvPr id="4146" name="Text Box 50"/>
                <p:cNvSpPr txBox="1">
                  <a:spLocks noChangeArrowheads="1"/>
                </p:cNvSpPr>
                <p:nvPr/>
              </p:nvSpPr>
              <p:spPr bwMode="auto">
                <a:xfrm>
                  <a:off x="158" y="1525"/>
                  <a:ext cx="817" cy="3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fontAlgn="base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sz="3200" b="1">
                      <a:solidFill>
                        <a:srgbClr val="000000"/>
                      </a:solidFill>
                    </a:rPr>
                    <a:t>~  U</a:t>
                  </a:r>
                  <a:r>
                    <a:rPr lang="en-US" b="1">
                      <a:solidFill>
                        <a:srgbClr val="000000"/>
                      </a:solidFill>
                    </a:rPr>
                    <a:t>1 </a:t>
                  </a:r>
                  <a:endParaRPr lang="ru-RU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47" name="Line 51"/>
                <p:cNvSpPr>
                  <a:spLocks noChangeShapeType="1"/>
                </p:cNvSpPr>
                <p:nvPr/>
              </p:nvSpPr>
              <p:spPr bwMode="auto">
                <a:xfrm flipH="1">
                  <a:off x="295" y="2024"/>
                  <a:ext cx="771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48" name="Line 52"/>
                <p:cNvSpPr>
                  <a:spLocks noChangeShapeType="1"/>
                </p:cNvSpPr>
                <p:nvPr/>
              </p:nvSpPr>
              <p:spPr bwMode="auto">
                <a:xfrm flipV="1">
                  <a:off x="295" y="1888"/>
                  <a:ext cx="0" cy="13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50" name="Line 54"/>
                <p:cNvSpPr>
                  <a:spLocks noChangeShapeType="1"/>
                </p:cNvSpPr>
                <p:nvPr/>
              </p:nvSpPr>
              <p:spPr bwMode="auto">
                <a:xfrm flipH="1">
                  <a:off x="793" y="1207"/>
                  <a:ext cx="273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51" name="Line 55"/>
                <p:cNvSpPr>
                  <a:spLocks noChangeShapeType="1"/>
                </p:cNvSpPr>
                <p:nvPr/>
              </p:nvSpPr>
              <p:spPr bwMode="auto">
                <a:xfrm flipV="1">
                  <a:off x="295" y="1207"/>
                  <a:ext cx="0" cy="31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52" name="Line 56"/>
                <p:cNvSpPr>
                  <a:spLocks noChangeShapeType="1"/>
                </p:cNvSpPr>
                <p:nvPr/>
              </p:nvSpPr>
              <p:spPr bwMode="auto">
                <a:xfrm>
                  <a:off x="295" y="1207"/>
                  <a:ext cx="27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4172" name="Line 76"/>
            <p:cNvSpPr>
              <a:spLocks noChangeShapeType="1"/>
            </p:cNvSpPr>
            <p:nvPr/>
          </p:nvSpPr>
          <p:spPr bwMode="auto">
            <a:xfrm>
              <a:off x="567" y="1117"/>
              <a:ext cx="0" cy="9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4173" name="Line 77"/>
            <p:cNvSpPr>
              <a:spLocks noChangeShapeType="1"/>
            </p:cNvSpPr>
            <p:nvPr/>
          </p:nvSpPr>
          <p:spPr bwMode="auto">
            <a:xfrm>
              <a:off x="793" y="1117"/>
              <a:ext cx="0" cy="9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</p:grpSp>
      <p:sp>
        <p:nvSpPr>
          <p:cNvPr id="4175" name="Line 79"/>
          <p:cNvSpPr>
            <a:spLocks noChangeShapeType="1"/>
          </p:cNvSpPr>
          <p:nvPr/>
        </p:nvSpPr>
        <p:spPr bwMode="auto">
          <a:xfrm>
            <a:off x="755650" y="1628775"/>
            <a:ext cx="7207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grpSp>
        <p:nvGrpSpPr>
          <p:cNvPr id="4178" name="Group 82"/>
          <p:cNvGrpSpPr>
            <a:grpSpLocks/>
          </p:cNvGrpSpPr>
          <p:nvPr/>
        </p:nvGrpSpPr>
        <p:grpSpPr bwMode="auto">
          <a:xfrm>
            <a:off x="1692275" y="1268413"/>
            <a:ext cx="936625" cy="503237"/>
            <a:chOff x="1292" y="2750"/>
            <a:chExt cx="590" cy="317"/>
          </a:xfrm>
        </p:grpSpPr>
        <p:sp>
          <p:nvSpPr>
            <p:cNvPr id="4176" name="Line 80"/>
            <p:cNvSpPr>
              <a:spLocks noChangeShapeType="1"/>
            </p:cNvSpPr>
            <p:nvPr/>
          </p:nvSpPr>
          <p:spPr bwMode="auto">
            <a:xfrm>
              <a:off x="1292" y="3067"/>
              <a:ext cx="499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triangle" w="lg" len="lg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4177" name="Text Box 81"/>
            <p:cNvSpPr txBox="1">
              <a:spLocks noChangeArrowheads="1"/>
            </p:cNvSpPr>
            <p:nvPr/>
          </p:nvSpPr>
          <p:spPr bwMode="auto">
            <a:xfrm>
              <a:off x="1383" y="2750"/>
              <a:ext cx="49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I</a:t>
              </a:r>
              <a:r>
                <a:rPr lang="en-US" sz="1600">
                  <a:solidFill>
                    <a:srgbClr val="000000"/>
                  </a:solidFill>
                </a:rPr>
                <a:t>1</a:t>
              </a:r>
              <a:endParaRPr lang="ru-RU" sz="1600">
                <a:solidFill>
                  <a:srgbClr val="000000"/>
                </a:solidFill>
              </a:endParaRPr>
            </a:p>
          </p:txBody>
        </p:sp>
      </p:grpSp>
      <p:sp>
        <p:nvSpPr>
          <p:cNvPr id="4180" name="Line 84"/>
          <p:cNvSpPr>
            <a:spLocks noChangeShapeType="1"/>
          </p:cNvSpPr>
          <p:nvPr/>
        </p:nvSpPr>
        <p:spPr bwMode="auto">
          <a:xfrm flipV="1">
            <a:off x="2771775" y="1628775"/>
            <a:ext cx="0" cy="2016125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 type="stealth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181" name="Line 85"/>
          <p:cNvSpPr>
            <a:spLocks noChangeShapeType="1"/>
          </p:cNvSpPr>
          <p:nvPr/>
        </p:nvSpPr>
        <p:spPr bwMode="auto">
          <a:xfrm>
            <a:off x="2771775" y="1628775"/>
            <a:ext cx="2808288" cy="0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 type="stealth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182" name="Line 86"/>
          <p:cNvSpPr>
            <a:spLocks noChangeShapeType="1"/>
          </p:cNvSpPr>
          <p:nvPr/>
        </p:nvSpPr>
        <p:spPr bwMode="auto">
          <a:xfrm>
            <a:off x="5580063" y="1628775"/>
            <a:ext cx="0" cy="2016125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183" name="Line 87"/>
          <p:cNvSpPr>
            <a:spLocks noChangeShapeType="1"/>
          </p:cNvSpPr>
          <p:nvPr/>
        </p:nvSpPr>
        <p:spPr bwMode="auto">
          <a:xfrm flipH="1">
            <a:off x="2771775" y="3644900"/>
            <a:ext cx="2808288" cy="0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184" name="Line 88"/>
          <p:cNvSpPr>
            <a:spLocks noChangeShapeType="1"/>
          </p:cNvSpPr>
          <p:nvPr/>
        </p:nvSpPr>
        <p:spPr bwMode="auto">
          <a:xfrm flipH="1" flipV="1">
            <a:off x="7164388" y="2276475"/>
            <a:ext cx="431800" cy="4333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185" name="Text Box 89"/>
          <p:cNvSpPr txBox="1">
            <a:spLocks noChangeArrowheads="1"/>
          </p:cNvSpPr>
          <p:nvPr/>
        </p:nvSpPr>
        <p:spPr bwMode="auto">
          <a:xfrm>
            <a:off x="7380288" y="1916113"/>
            <a:ext cx="8651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~U</a:t>
            </a:r>
            <a:r>
              <a:rPr lang="en-US">
                <a:solidFill>
                  <a:srgbClr val="000000"/>
                </a:solidFill>
              </a:rPr>
              <a:t>2</a:t>
            </a:r>
            <a:endParaRPr lang="ru-RU">
              <a:solidFill>
                <a:srgbClr val="000000"/>
              </a:solidFill>
            </a:endParaRPr>
          </a:p>
        </p:txBody>
      </p:sp>
      <p:grpSp>
        <p:nvGrpSpPr>
          <p:cNvPr id="4188" name="Group 92"/>
          <p:cNvGrpSpPr>
            <a:grpSpLocks/>
          </p:cNvGrpSpPr>
          <p:nvPr/>
        </p:nvGrpSpPr>
        <p:grpSpPr bwMode="auto">
          <a:xfrm rot="10800000">
            <a:off x="3422246" y="617538"/>
            <a:ext cx="936625" cy="530225"/>
            <a:chOff x="1882" y="2568"/>
            <a:chExt cx="590" cy="334"/>
          </a:xfrm>
        </p:grpSpPr>
        <p:sp>
          <p:nvSpPr>
            <p:cNvPr id="4186" name="AutoShape 90"/>
            <p:cNvSpPr>
              <a:spLocks noChangeArrowheads="1"/>
            </p:cNvSpPr>
            <p:nvPr/>
          </p:nvSpPr>
          <p:spPr bwMode="auto">
            <a:xfrm>
              <a:off x="1882" y="2568"/>
              <a:ext cx="590" cy="318"/>
            </a:xfrm>
            <a:prstGeom prst="wedgeRoundRectCallout">
              <a:avLst>
                <a:gd name="adj1" fmla="val 81185"/>
                <a:gd name="adj2" fmla="val -135847"/>
                <a:gd name="adj3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4187" name="Text Box 91"/>
            <p:cNvSpPr txBox="1">
              <a:spLocks noChangeArrowheads="1"/>
            </p:cNvSpPr>
            <p:nvPr/>
          </p:nvSpPr>
          <p:spPr bwMode="auto">
            <a:xfrm>
              <a:off x="2018" y="2614"/>
              <a:ext cx="31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ru-RU" sz="2400" b="1" dirty="0">
                  <a:solidFill>
                    <a:srgbClr val="000000"/>
                  </a:solidFill>
                </a:rPr>
                <a:t>Ф</a:t>
              </a:r>
            </a:p>
          </p:txBody>
        </p:sp>
      </p:grpSp>
      <p:grpSp>
        <p:nvGrpSpPr>
          <p:cNvPr id="4189" name="Group 93"/>
          <p:cNvGrpSpPr>
            <a:grpSpLocks/>
          </p:cNvGrpSpPr>
          <p:nvPr/>
        </p:nvGrpSpPr>
        <p:grpSpPr bwMode="auto">
          <a:xfrm>
            <a:off x="6877050" y="1268413"/>
            <a:ext cx="936625" cy="503237"/>
            <a:chOff x="1292" y="2750"/>
            <a:chExt cx="590" cy="317"/>
          </a:xfrm>
        </p:grpSpPr>
        <p:sp>
          <p:nvSpPr>
            <p:cNvPr id="4190" name="Line 94"/>
            <p:cNvSpPr>
              <a:spLocks noChangeShapeType="1"/>
            </p:cNvSpPr>
            <p:nvPr/>
          </p:nvSpPr>
          <p:spPr bwMode="auto">
            <a:xfrm>
              <a:off x="1292" y="3067"/>
              <a:ext cx="499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triangle" w="lg" len="lg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4191" name="Text Box 95"/>
            <p:cNvSpPr txBox="1">
              <a:spLocks noChangeArrowheads="1"/>
            </p:cNvSpPr>
            <p:nvPr/>
          </p:nvSpPr>
          <p:spPr bwMode="auto">
            <a:xfrm>
              <a:off x="1383" y="2750"/>
              <a:ext cx="49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I</a:t>
              </a:r>
              <a:r>
                <a:rPr lang="ru-RU" sz="1600">
                  <a:solidFill>
                    <a:srgbClr val="000000"/>
                  </a:solidFill>
                </a:rPr>
                <a:t>2</a:t>
              </a:r>
            </a:p>
          </p:txBody>
        </p:sp>
      </p:grpSp>
      <p:sp>
        <p:nvSpPr>
          <p:cNvPr id="4192" name="AutoShape 96"/>
          <p:cNvSpPr>
            <a:spLocks noChangeArrowheads="1"/>
          </p:cNvSpPr>
          <p:nvPr/>
        </p:nvSpPr>
        <p:spPr bwMode="auto">
          <a:xfrm>
            <a:off x="8172450" y="2276475"/>
            <a:ext cx="431800" cy="431800"/>
          </a:xfrm>
          <a:prstGeom prst="flowChartSummingJunction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193" name="Text Box 97"/>
          <p:cNvSpPr txBox="1">
            <a:spLocks noChangeArrowheads="1"/>
          </p:cNvSpPr>
          <p:nvPr/>
        </p:nvSpPr>
        <p:spPr bwMode="auto">
          <a:xfrm>
            <a:off x="211137" y="4070350"/>
            <a:ext cx="1152525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0000"/>
                </a:solidFill>
              </a:rPr>
              <a:t>~</a:t>
            </a:r>
            <a:r>
              <a:rPr lang="en-US" sz="2400" b="1" dirty="0">
                <a:solidFill>
                  <a:srgbClr val="000000"/>
                </a:solidFill>
              </a:rPr>
              <a:t>U</a:t>
            </a:r>
            <a:r>
              <a:rPr lang="ru-RU" sz="1600" b="1" dirty="0">
                <a:solidFill>
                  <a:srgbClr val="000000"/>
                </a:solidFill>
              </a:rPr>
              <a:t>1</a:t>
            </a:r>
            <a:r>
              <a:rPr lang="ru-RU" sz="2400" b="1" dirty="0">
                <a:solidFill>
                  <a:srgbClr val="000000"/>
                </a:solidFill>
              </a:rPr>
              <a:t>→</a:t>
            </a:r>
            <a:r>
              <a:rPr lang="ru-RU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194" name="Text Box 98"/>
          <p:cNvSpPr txBox="1">
            <a:spLocks noChangeArrowheads="1"/>
          </p:cNvSpPr>
          <p:nvPr/>
        </p:nvSpPr>
        <p:spPr bwMode="auto">
          <a:xfrm>
            <a:off x="1428917" y="4081165"/>
            <a:ext cx="1944687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0000"/>
                </a:solidFill>
              </a:rPr>
              <a:t>~</a:t>
            </a:r>
            <a:r>
              <a:rPr lang="en-US" sz="2400" b="1" dirty="0">
                <a:solidFill>
                  <a:srgbClr val="000000"/>
                </a:solidFill>
              </a:rPr>
              <a:t>I</a:t>
            </a:r>
            <a:r>
              <a:rPr lang="ru-RU" sz="1600" b="1" dirty="0">
                <a:solidFill>
                  <a:srgbClr val="000000"/>
                </a:solidFill>
              </a:rPr>
              <a:t>1</a:t>
            </a:r>
            <a:r>
              <a:rPr lang="ru-RU" sz="2400" b="1" dirty="0">
                <a:solidFill>
                  <a:srgbClr val="000000"/>
                </a:solidFill>
              </a:rPr>
              <a:t>=</a:t>
            </a:r>
            <a:r>
              <a:rPr lang="en-US" sz="2400" b="1" dirty="0">
                <a:solidFill>
                  <a:srgbClr val="000000"/>
                </a:solidFill>
              </a:rPr>
              <a:t>U</a:t>
            </a:r>
            <a:r>
              <a:rPr lang="ru-RU" sz="1600" b="1" dirty="0">
                <a:solidFill>
                  <a:srgbClr val="000000"/>
                </a:solidFill>
              </a:rPr>
              <a:t>1</a:t>
            </a:r>
            <a:r>
              <a:rPr lang="ru-RU" sz="2400" b="1" dirty="0">
                <a:solidFill>
                  <a:srgbClr val="000000"/>
                </a:solidFill>
              </a:rPr>
              <a:t>/</a:t>
            </a:r>
            <a:r>
              <a:rPr lang="en-US" sz="2400" b="1" dirty="0">
                <a:solidFill>
                  <a:srgbClr val="000000"/>
                </a:solidFill>
              </a:rPr>
              <a:t>Z</a:t>
            </a:r>
            <a:r>
              <a:rPr lang="en-US" sz="1600" b="1" dirty="0">
                <a:solidFill>
                  <a:srgbClr val="000000"/>
                </a:solidFill>
              </a:rPr>
              <a:t>1</a:t>
            </a:r>
            <a:r>
              <a:rPr lang="ru-RU" sz="2400" b="1" dirty="0">
                <a:solidFill>
                  <a:srgbClr val="000000"/>
                </a:solidFill>
              </a:rPr>
              <a:t>→</a:t>
            </a:r>
          </a:p>
        </p:txBody>
      </p:sp>
      <p:sp>
        <p:nvSpPr>
          <p:cNvPr id="4195" name="Text Box 99"/>
          <p:cNvSpPr txBox="1">
            <a:spLocks noChangeArrowheads="1"/>
          </p:cNvSpPr>
          <p:nvPr/>
        </p:nvSpPr>
        <p:spPr bwMode="auto">
          <a:xfrm>
            <a:off x="3490912" y="4081165"/>
            <a:ext cx="1081088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0000"/>
                </a:solidFill>
              </a:rPr>
              <a:t>~Ф→</a:t>
            </a:r>
            <a:r>
              <a:rPr lang="ru-RU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196" name="Text Box 100"/>
          <p:cNvSpPr txBox="1">
            <a:spLocks noChangeArrowheads="1"/>
          </p:cNvSpPr>
          <p:nvPr/>
        </p:nvSpPr>
        <p:spPr bwMode="auto">
          <a:xfrm>
            <a:off x="179388" y="4724400"/>
            <a:ext cx="4283075" cy="46166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</a:rPr>
              <a:t>~</a:t>
            </a:r>
            <a:r>
              <a:rPr lang="ru-RU" sz="2400" b="1" dirty="0">
                <a:solidFill>
                  <a:srgbClr val="000000"/>
                </a:solidFill>
              </a:rPr>
              <a:t>Е</a:t>
            </a:r>
            <a:r>
              <a:rPr lang="ru-RU" sz="1600" b="1" dirty="0">
                <a:solidFill>
                  <a:srgbClr val="000000"/>
                </a:solidFill>
              </a:rPr>
              <a:t>2</a:t>
            </a:r>
            <a:r>
              <a:rPr lang="ru-RU" sz="2400" b="1" dirty="0">
                <a:solidFill>
                  <a:srgbClr val="000000"/>
                </a:solidFill>
              </a:rPr>
              <a:t>=-</a:t>
            </a:r>
            <a:r>
              <a:rPr lang="en-US" sz="2400" b="1" dirty="0">
                <a:solidFill>
                  <a:srgbClr val="000000"/>
                </a:solidFill>
              </a:rPr>
              <a:t>d</a:t>
            </a:r>
            <a:r>
              <a:rPr lang="ru-RU" sz="2400" b="1" dirty="0">
                <a:solidFill>
                  <a:srgbClr val="000000"/>
                </a:solidFill>
              </a:rPr>
              <a:t>Ф/</a:t>
            </a:r>
            <a:r>
              <a:rPr lang="en-US" sz="2400" b="1" dirty="0" err="1">
                <a:solidFill>
                  <a:srgbClr val="000000"/>
                </a:solidFill>
              </a:rPr>
              <a:t>dt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ru-RU" sz="2400" b="1" dirty="0">
                <a:solidFill>
                  <a:srgbClr val="000000"/>
                </a:solidFill>
              </a:rPr>
              <a:t>=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ru-RU" sz="2400" b="1" dirty="0">
                <a:solidFill>
                  <a:srgbClr val="000000"/>
                </a:solidFill>
              </a:rPr>
              <a:t>4,44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ru-RU" sz="2400" b="1" dirty="0">
                <a:solidFill>
                  <a:srgbClr val="000000"/>
                </a:solidFill>
              </a:rPr>
              <a:t>Ф</a:t>
            </a:r>
            <a:r>
              <a:rPr lang="en-US" sz="2400" b="1" dirty="0">
                <a:solidFill>
                  <a:srgbClr val="000000"/>
                </a:solidFill>
              </a:rPr>
              <a:t> f</a:t>
            </a:r>
            <a:r>
              <a:rPr lang="ru-RU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>
                <a:solidFill>
                  <a:srgbClr val="000000"/>
                </a:solidFill>
              </a:rPr>
              <a:t>W</a:t>
            </a:r>
            <a:r>
              <a:rPr lang="ru-RU" sz="1600" b="1" dirty="0">
                <a:solidFill>
                  <a:srgbClr val="000000"/>
                </a:solidFill>
              </a:rPr>
              <a:t>2</a:t>
            </a:r>
            <a:r>
              <a:rPr lang="ru-RU" sz="2400" b="1" dirty="0">
                <a:solidFill>
                  <a:srgbClr val="000000"/>
                </a:solidFill>
              </a:rPr>
              <a:t>→ </a:t>
            </a:r>
          </a:p>
        </p:txBody>
      </p:sp>
      <p:sp>
        <p:nvSpPr>
          <p:cNvPr id="4197" name="Text Box 101"/>
          <p:cNvSpPr txBox="1">
            <a:spLocks noChangeArrowheads="1"/>
          </p:cNvSpPr>
          <p:nvPr/>
        </p:nvSpPr>
        <p:spPr bwMode="auto">
          <a:xfrm>
            <a:off x="4643438" y="4724400"/>
            <a:ext cx="3024187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</a:rPr>
              <a:t>~I</a:t>
            </a:r>
            <a:r>
              <a:rPr lang="ru-RU" sz="1600" b="1" dirty="0">
                <a:solidFill>
                  <a:srgbClr val="000000"/>
                </a:solidFill>
              </a:rPr>
              <a:t>2</a:t>
            </a:r>
            <a:r>
              <a:rPr lang="ru-RU" sz="2400" b="1" dirty="0">
                <a:solidFill>
                  <a:srgbClr val="000000"/>
                </a:solidFill>
              </a:rPr>
              <a:t>=</a:t>
            </a:r>
            <a:r>
              <a:rPr lang="en-US" sz="2400" b="1" dirty="0">
                <a:solidFill>
                  <a:srgbClr val="000000"/>
                </a:solidFill>
              </a:rPr>
              <a:t>E</a:t>
            </a:r>
            <a:r>
              <a:rPr lang="ru-RU" b="1" dirty="0">
                <a:solidFill>
                  <a:srgbClr val="000000"/>
                </a:solidFill>
              </a:rPr>
              <a:t>2</a:t>
            </a:r>
            <a:r>
              <a:rPr lang="ru-RU" sz="2400" b="1" dirty="0">
                <a:solidFill>
                  <a:srgbClr val="000000"/>
                </a:solidFill>
              </a:rPr>
              <a:t>/(</a:t>
            </a:r>
            <a:r>
              <a:rPr lang="en-US" sz="2400" b="1" dirty="0">
                <a:solidFill>
                  <a:srgbClr val="000000"/>
                </a:solidFill>
              </a:rPr>
              <a:t>Z</a:t>
            </a:r>
            <a:r>
              <a:rPr lang="ru-RU" b="1" dirty="0">
                <a:solidFill>
                  <a:srgbClr val="000000"/>
                </a:solidFill>
              </a:rPr>
              <a:t>н</a:t>
            </a:r>
            <a:r>
              <a:rPr lang="ru-RU" sz="2400" b="1" dirty="0">
                <a:solidFill>
                  <a:srgbClr val="000000"/>
                </a:solidFill>
              </a:rPr>
              <a:t>+</a:t>
            </a:r>
            <a:r>
              <a:rPr lang="en-US" sz="2400" b="1" dirty="0">
                <a:solidFill>
                  <a:srgbClr val="000000"/>
                </a:solidFill>
              </a:rPr>
              <a:t>Z</a:t>
            </a:r>
            <a:r>
              <a:rPr lang="ru-RU" b="1" dirty="0">
                <a:solidFill>
                  <a:srgbClr val="000000"/>
                </a:solidFill>
              </a:rPr>
              <a:t>2</a:t>
            </a:r>
            <a:r>
              <a:rPr lang="ru-RU" sz="2400" b="1" dirty="0">
                <a:solidFill>
                  <a:srgbClr val="000000"/>
                </a:solidFill>
              </a:rPr>
              <a:t>)</a:t>
            </a:r>
            <a:r>
              <a:rPr lang="ru-RU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198" name="Text Box 102"/>
          <p:cNvSpPr txBox="1">
            <a:spLocks noChangeArrowheads="1"/>
          </p:cNvSpPr>
          <p:nvPr/>
        </p:nvSpPr>
        <p:spPr bwMode="auto">
          <a:xfrm>
            <a:off x="4716016" y="4076700"/>
            <a:ext cx="4320480" cy="46166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</a:rPr>
              <a:t>~</a:t>
            </a:r>
            <a:r>
              <a:rPr lang="ru-RU" sz="2400" b="1" dirty="0">
                <a:solidFill>
                  <a:srgbClr val="000000"/>
                </a:solidFill>
              </a:rPr>
              <a:t>Е</a:t>
            </a:r>
            <a:r>
              <a:rPr lang="en-US" sz="1600" b="1" dirty="0">
                <a:solidFill>
                  <a:srgbClr val="000000"/>
                </a:solidFill>
              </a:rPr>
              <a:t>1</a:t>
            </a:r>
            <a:r>
              <a:rPr lang="ru-RU" sz="2400" b="1" dirty="0">
                <a:solidFill>
                  <a:srgbClr val="000000"/>
                </a:solidFill>
              </a:rPr>
              <a:t>=-</a:t>
            </a:r>
            <a:r>
              <a:rPr lang="en-US" sz="2400" b="1" dirty="0">
                <a:solidFill>
                  <a:srgbClr val="000000"/>
                </a:solidFill>
              </a:rPr>
              <a:t>d</a:t>
            </a:r>
            <a:r>
              <a:rPr lang="ru-RU" sz="2400" b="1" dirty="0">
                <a:solidFill>
                  <a:srgbClr val="000000"/>
                </a:solidFill>
              </a:rPr>
              <a:t>Ф/</a:t>
            </a:r>
            <a:r>
              <a:rPr lang="en-US" sz="2400" b="1" dirty="0" err="1">
                <a:solidFill>
                  <a:srgbClr val="000000"/>
                </a:solidFill>
              </a:rPr>
              <a:t>dt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ru-RU" sz="2400" b="1" dirty="0">
                <a:solidFill>
                  <a:srgbClr val="000000"/>
                </a:solidFill>
              </a:rPr>
              <a:t>=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ru-RU" sz="2400" b="1" dirty="0">
                <a:solidFill>
                  <a:srgbClr val="000000"/>
                </a:solidFill>
              </a:rPr>
              <a:t>4,44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ru-RU" sz="2400" b="1" dirty="0">
                <a:solidFill>
                  <a:srgbClr val="000000"/>
                </a:solidFill>
              </a:rPr>
              <a:t>Ф</a:t>
            </a:r>
            <a:r>
              <a:rPr lang="en-US" sz="2400" b="1" dirty="0">
                <a:solidFill>
                  <a:srgbClr val="000000"/>
                </a:solidFill>
              </a:rPr>
              <a:t> f W1</a:t>
            </a:r>
            <a:r>
              <a:rPr lang="ru-RU" sz="2400" b="1" dirty="0">
                <a:solidFill>
                  <a:srgbClr val="000000"/>
                </a:solidFill>
              </a:rPr>
              <a:t>→ </a:t>
            </a:r>
          </a:p>
        </p:txBody>
      </p:sp>
      <p:sp>
        <p:nvSpPr>
          <p:cNvPr id="4199" name="Text Box 103"/>
          <p:cNvSpPr txBox="1">
            <a:spLocks noChangeArrowheads="1"/>
          </p:cNvSpPr>
          <p:nvPr/>
        </p:nvSpPr>
        <p:spPr bwMode="auto">
          <a:xfrm>
            <a:off x="267494" y="5517232"/>
            <a:ext cx="3024188" cy="8223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0000"/>
                </a:solidFill>
              </a:rPr>
              <a:t>Коэффициент трансформации:</a:t>
            </a:r>
            <a:r>
              <a:rPr lang="ru-RU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201" name="Rectangle 10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graphicFrame>
        <p:nvGraphicFramePr>
          <p:cNvPr id="4200" name="Object 10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1505726"/>
              </p:ext>
            </p:extLst>
          </p:nvPr>
        </p:nvGraphicFramePr>
        <p:xfrm>
          <a:off x="3348038" y="5300663"/>
          <a:ext cx="1530350" cy="1235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2" imgW="698400" imgH="558720" progId="Equation.3">
                  <p:embed/>
                </p:oleObj>
              </mc:Choice>
              <mc:Fallback>
                <p:oleObj name="Формула" r:id="rId2" imgW="698400" imgH="558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8038" y="5300663"/>
                        <a:ext cx="1530350" cy="1235075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02" name="Object 10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6789171"/>
              </p:ext>
            </p:extLst>
          </p:nvPr>
        </p:nvGraphicFramePr>
        <p:xfrm>
          <a:off x="4859338" y="5300663"/>
          <a:ext cx="2587625" cy="1235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4" imgW="1180800" imgH="558720" progId="Equation.3">
                  <p:embed/>
                </p:oleObj>
              </mc:Choice>
              <mc:Fallback>
                <p:oleObj name="Формула" r:id="rId4" imgW="1180800" imgH="558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9338" y="5300663"/>
                        <a:ext cx="2587625" cy="1235075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03" name="Object 10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465321"/>
              </p:ext>
            </p:extLst>
          </p:nvPr>
        </p:nvGraphicFramePr>
        <p:xfrm>
          <a:off x="7308850" y="5300663"/>
          <a:ext cx="1139825" cy="1235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6" imgW="520560" imgH="558720" progId="Equation.3">
                  <p:embed/>
                </p:oleObj>
              </mc:Choice>
              <mc:Fallback>
                <p:oleObj name="Формула" r:id="rId6" imgW="520560" imgH="558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8850" y="5300663"/>
                        <a:ext cx="1139825" cy="1235075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08" name="Line 112"/>
          <p:cNvSpPr>
            <a:spLocks noChangeShapeType="1"/>
          </p:cNvSpPr>
          <p:nvPr/>
        </p:nvSpPr>
        <p:spPr bwMode="auto">
          <a:xfrm>
            <a:off x="4235450" y="1636713"/>
            <a:ext cx="11113" cy="1985962"/>
          </a:xfrm>
          <a:prstGeom prst="line">
            <a:avLst/>
          </a:prstGeom>
          <a:noFill/>
          <a:ln w="57150">
            <a:solidFill>
              <a:srgbClr val="0000FF"/>
            </a:solidFill>
            <a:prstDash val="dash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212" name="AutoShape 116"/>
          <p:cNvSpPr>
            <a:spLocks noChangeArrowheads="1"/>
          </p:cNvSpPr>
          <p:nvPr/>
        </p:nvSpPr>
        <p:spPr bwMode="auto">
          <a:xfrm>
            <a:off x="4354513" y="2382838"/>
            <a:ext cx="915987" cy="373062"/>
          </a:xfrm>
          <a:prstGeom prst="wedgeRoundRectCallout">
            <a:avLst>
              <a:gd name="adj1" fmla="val -59014"/>
              <a:gd name="adj2" fmla="val 126597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>
                <a:solidFill>
                  <a:srgbClr val="000000"/>
                </a:solidFill>
              </a:rPr>
              <a:t>Ф</a:t>
            </a:r>
            <a:r>
              <a:rPr lang="ru-RU" sz="1400" b="1">
                <a:solidFill>
                  <a:srgbClr val="000000"/>
                </a:solidFill>
              </a:rPr>
              <a:t>рас</a:t>
            </a:r>
          </a:p>
        </p:txBody>
      </p:sp>
    </p:spTree>
    <p:extLst>
      <p:ext uri="{BB962C8B-B14F-4D97-AF65-F5344CB8AC3E}">
        <p14:creationId xmlns:p14="http://schemas.microsoft.com/office/powerpoint/2010/main" val="58638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2000"/>
                                        <p:tgtEl>
                                          <p:spTgt spid="4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4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000"/>
                                        <p:tgtEl>
                                          <p:spTgt spid="4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000"/>
                                        <p:tgtEl>
                                          <p:spTgt spid="4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2000"/>
                                        <p:tgtEl>
                                          <p:spTgt spid="4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2000"/>
                                        <p:tgtEl>
                                          <p:spTgt spid="4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2000"/>
                                        <p:tgtEl>
                                          <p:spTgt spid="4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2000"/>
                                        <p:tgtEl>
                                          <p:spTgt spid="4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20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2000"/>
                                        <p:tgtEl>
                                          <p:spTgt spid="4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2000"/>
                                        <p:tgtEl>
                                          <p:spTgt spid="4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2000"/>
                                        <p:tgtEl>
                                          <p:spTgt spid="4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2000"/>
                                        <p:tgtEl>
                                          <p:spTgt spid="4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4" dur="2000"/>
                                        <p:tgtEl>
                                          <p:spTgt spid="4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4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4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96022E-7 L 1.38889E-6 0.04186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4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2000"/>
                                        <p:tgtEl>
                                          <p:spTgt spid="4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2000"/>
                                        <p:tgtEl>
                                          <p:spTgt spid="4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2000"/>
                                        <p:tgtEl>
                                          <p:spTgt spid="4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0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9" dur="2000"/>
                                        <p:tgtEl>
                                          <p:spTgt spid="4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6" dur="3000" fill="hold"/>
                                        <p:tgtEl>
                                          <p:spTgt spid="4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1" dur="500"/>
                                        <p:tgtEl>
                                          <p:spTgt spid="4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4" dur="500"/>
                                        <p:tgtEl>
                                          <p:spTgt spid="4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4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4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7" dur="500"/>
                                        <p:tgtEl>
                                          <p:spTgt spid="4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 nodeType="clickPar">
                      <p:stCondLst>
                        <p:cond delay="indefinite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2000"/>
                                        <p:tgtEl>
                                          <p:spTgt spid="4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2000"/>
                                        <p:tgtEl>
                                          <p:spTgt spid="4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 nodeType="clickPar">
                      <p:stCondLst>
                        <p:cond delay="indefinite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2000"/>
                                        <p:tgtEl>
                                          <p:spTgt spid="4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2000"/>
                                        <p:tgtEl>
                                          <p:spTgt spid="4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2000"/>
                                        <p:tgtEl>
                                          <p:spTgt spid="4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 nodeType="clickPar">
                      <p:stCondLst>
                        <p:cond delay="indefinite"/>
                      </p:stCondLst>
                      <p:childTnLst>
                        <p:par>
                          <p:cTn id="1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2000"/>
                                        <p:tgtEl>
                                          <p:spTgt spid="4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 nodeType="clickPar">
                      <p:stCondLst>
                        <p:cond delay="indefinite"/>
                      </p:stCondLst>
                      <p:childTnLst>
                        <p:par>
                          <p:cTn id="1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2000"/>
                                        <p:tgtEl>
                                          <p:spTgt spid="4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 nodeType="clickPar">
                      <p:stCondLst>
                        <p:cond delay="indefinite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5" dur="500"/>
                                        <p:tgtEl>
                                          <p:spTgt spid="4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 nodeType="clickPar">
                      <p:stCondLst>
                        <p:cond delay="indefinite"/>
                      </p:stCondLst>
                      <p:childTnLst>
                        <p:par>
                          <p:cTn id="1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0" dur="500"/>
                                        <p:tgtEl>
                                          <p:spTgt spid="4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 nodeType="clickPar">
                      <p:stCondLst>
                        <p:cond delay="indefinite"/>
                      </p:stCondLst>
                      <p:childTnLst>
                        <p:par>
                          <p:cTn id="1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5" dur="500"/>
                                        <p:tgtEl>
                                          <p:spTgt spid="4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0" grpId="0" animBg="1"/>
      <p:bldP spid="4111" grpId="0" animBg="1"/>
      <p:bldP spid="4131" grpId="0" animBg="1"/>
      <p:bldP spid="4132" grpId="0" animBg="1"/>
      <p:bldP spid="4133" grpId="0" animBg="1"/>
      <p:bldP spid="4135" grpId="0" animBg="1"/>
      <p:bldP spid="4136" grpId="0" animBg="1"/>
      <p:bldP spid="4137" grpId="0" animBg="1"/>
      <p:bldP spid="4138" grpId="0" animBg="1"/>
      <p:bldP spid="4139" grpId="0" animBg="1"/>
      <p:bldP spid="4114" grpId="0" animBg="1"/>
      <p:bldP spid="4140" grpId="0" animBg="1"/>
      <p:bldP spid="4141" grpId="0" animBg="1"/>
      <p:bldP spid="4142" grpId="0" animBg="1"/>
      <p:bldP spid="4143" grpId="0" animBg="1"/>
      <p:bldP spid="4175" grpId="0" animBg="1"/>
      <p:bldP spid="4175" grpId="1" animBg="1"/>
      <p:bldP spid="4180" grpId="0" animBg="1"/>
      <p:bldP spid="4181" grpId="0" animBg="1"/>
      <p:bldP spid="4182" grpId="0" animBg="1"/>
      <p:bldP spid="4183" grpId="0" animBg="1"/>
      <p:bldP spid="4184" grpId="0" animBg="1"/>
      <p:bldP spid="4184" grpId="1" animBg="1"/>
      <p:bldP spid="4192" grpId="0" animBg="1"/>
      <p:bldP spid="4193" grpId="0" animBg="1"/>
      <p:bldP spid="4194" grpId="0" animBg="1"/>
      <p:bldP spid="4195" grpId="0" animBg="1"/>
      <p:bldP spid="4196" grpId="0" animBg="1"/>
      <p:bldP spid="4197" grpId="0" animBg="1"/>
      <p:bldP spid="4198" grpId="0" animBg="1"/>
      <p:bldP spid="4199" grpId="0" animBg="1"/>
      <p:bldP spid="420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16690" y="1772816"/>
            <a:ext cx="4464496" cy="914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ГЕНЕРАТОР</a:t>
            </a:r>
          </a:p>
        </p:txBody>
      </p:sp>
      <p:sp>
        <p:nvSpPr>
          <p:cNvPr id="4" name="Стрелка вправо 3"/>
          <p:cNvSpPr/>
          <p:nvPr/>
        </p:nvSpPr>
        <p:spPr>
          <a:xfrm>
            <a:off x="179512" y="1987700"/>
            <a:ext cx="1750721" cy="484632"/>
          </a:xfrm>
          <a:prstGeom prst="right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6948264" y="1953867"/>
            <a:ext cx="1785348" cy="484632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04061" y="173336"/>
            <a:ext cx="5889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Закон электромагнитной индукции</a:t>
            </a:r>
          </a:p>
        </p:txBody>
      </p:sp>
      <p:sp>
        <p:nvSpPr>
          <p:cNvPr id="8" name="Стрелка вниз 7"/>
          <p:cNvSpPr/>
          <p:nvPr/>
        </p:nvSpPr>
        <p:spPr>
          <a:xfrm>
            <a:off x="3583312" y="716007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0789" y="1543256"/>
            <a:ext cx="1556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F1</a:t>
            </a:r>
            <a:r>
              <a:rPr lang="ru-RU" sz="2400" b="1" dirty="0">
                <a:solidFill>
                  <a:srgbClr val="FF0000"/>
                </a:solidFill>
              </a:rPr>
              <a:t>,</a:t>
            </a:r>
            <a:r>
              <a:rPr lang="en-US" sz="2400" b="1" dirty="0">
                <a:solidFill>
                  <a:srgbClr val="FF0000"/>
                </a:solidFill>
              </a:rPr>
              <a:t>n1</a:t>
            </a:r>
            <a:r>
              <a:rPr lang="ru-RU" sz="2400" b="1" dirty="0">
                <a:solidFill>
                  <a:srgbClr val="FF0000"/>
                </a:solidFill>
              </a:rPr>
              <a:t>,</a:t>
            </a:r>
            <a:r>
              <a:rPr lang="el-GR" sz="2400" b="1" dirty="0">
                <a:solidFill>
                  <a:srgbClr val="FF0000"/>
                </a:solidFill>
              </a:rPr>
              <a:t>ω</a:t>
            </a:r>
            <a:r>
              <a:rPr lang="ru-RU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8976" y="2564904"/>
            <a:ext cx="18582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Механическая </a:t>
            </a:r>
          </a:p>
          <a:p>
            <a:pPr algn="ctr"/>
            <a:r>
              <a:rPr lang="ru-RU" b="1" dirty="0">
                <a:solidFill>
                  <a:prstClr val="black"/>
                </a:solidFill>
              </a:rPr>
              <a:t>энергия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48264" y="1541983"/>
            <a:ext cx="1423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E</a:t>
            </a:r>
            <a:r>
              <a:rPr lang="ru-RU" sz="2400" b="1" dirty="0">
                <a:solidFill>
                  <a:srgbClr val="FF0000"/>
                </a:solidFill>
              </a:rPr>
              <a:t>1,</a:t>
            </a:r>
            <a:r>
              <a:rPr lang="en-US" sz="2400" b="1" dirty="0">
                <a:solidFill>
                  <a:srgbClr val="FF0000"/>
                </a:solidFill>
              </a:rPr>
              <a:t>U</a:t>
            </a:r>
            <a:r>
              <a:rPr lang="ru-RU" sz="2400" b="1" dirty="0">
                <a:solidFill>
                  <a:srgbClr val="FF0000"/>
                </a:solidFill>
              </a:rPr>
              <a:t>1,</a:t>
            </a:r>
            <a:r>
              <a:rPr lang="en-US" sz="2400" b="1" dirty="0">
                <a:solidFill>
                  <a:srgbClr val="FF0000"/>
                </a:solidFill>
              </a:rPr>
              <a:t>I</a:t>
            </a:r>
            <a:r>
              <a:rPr lang="ru-RU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2" name="AutoShape 4" descr="U_{{1}}=-N_{{1}}{\frac  {d\Phi }{dt}}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878492" y="2564903"/>
            <a:ext cx="1924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Электрическая</a:t>
            </a:r>
          </a:p>
          <a:p>
            <a:pPr algn="ctr"/>
            <a:r>
              <a:rPr lang="ru-RU" b="1" dirty="0">
                <a:solidFill>
                  <a:prstClr val="black"/>
                </a:solidFill>
              </a:rPr>
              <a:t>энергия</a:t>
            </a:r>
          </a:p>
        </p:txBody>
      </p:sp>
      <p:pic>
        <p:nvPicPr>
          <p:cNvPr id="9222" name="Picture 6" descr="https://www.electromechanics.ru/images/stories/635-determining-the-direction-of-induced-em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55" y="3310202"/>
            <a:ext cx="3056243" cy="331093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moodle.hitsa.ee/pluginfile.php/438052/mod_resource/content/2/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266" y="3312722"/>
            <a:ext cx="3305890" cy="330589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4215500" y="764704"/>
                <a:ext cx="2707984" cy="523220"/>
              </a:xfrm>
              <a:prstGeom prst="rect">
                <a:avLst/>
              </a:prstGeom>
              <a:solidFill>
                <a:srgbClr val="FFFF00"/>
              </a:solidFill>
              <a:ln w="1905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/>
                        </a:rPr>
                        <m:t>𝑬</m:t>
                      </m:r>
                      <m:r>
                        <a:rPr lang="en-US" sz="2800" b="1" i="1" smtClean="0">
                          <a:latin typeface="Cambria Math"/>
                        </a:rPr>
                        <m:t>=</m:t>
                      </m:r>
                      <m:r>
                        <a:rPr lang="en-US" sz="2800" b="1" i="1" smtClean="0">
                          <a:latin typeface="Cambria Math"/>
                        </a:rPr>
                        <m:t>𝑩</m:t>
                      </m:r>
                      <m:r>
                        <a:rPr lang="en-US" sz="2800" b="1" i="1" smtClean="0">
                          <a:latin typeface="Cambria Math"/>
                        </a:rPr>
                        <m:t> </m:t>
                      </m:r>
                      <m:r>
                        <a:rPr lang="en-US" sz="2800" b="1" i="1" smtClean="0">
                          <a:latin typeface="Cambria Math"/>
                        </a:rPr>
                        <m:t>𝒗</m:t>
                      </m:r>
                      <m:r>
                        <a:rPr lang="en-US" sz="2800" b="1" i="1" smtClean="0">
                          <a:latin typeface="Cambria Math"/>
                        </a:rPr>
                        <m:t> </m:t>
                      </m:r>
                      <m:r>
                        <a:rPr lang="en-US" sz="2800" b="1" i="1" smtClean="0">
                          <a:latin typeface="Cambria Math"/>
                        </a:rPr>
                        <m:t>𝒍</m:t>
                      </m:r>
                      <m:r>
                        <a:rPr lang="en-US" sz="2800" b="1" i="1" smtClean="0">
                          <a:latin typeface="Cambria Math"/>
                        </a:rPr>
                        <m:t> </m:t>
                      </m:r>
                      <m:func>
                        <m:func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800" b="1" i="0" smtClean="0">
                              <a:latin typeface="Cambria Math"/>
                            </a:rPr>
                            <m:t>𝐬𝐢𝐧</m:t>
                          </m:r>
                        </m:fName>
                        <m:e>
                          <m:r>
                            <a:rPr lang="en-US" sz="2800" b="1" i="1" smtClean="0">
                              <a:latin typeface="Cambria Math"/>
                              <a:ea typeface="Cambria Math"/>
                            </a:rPr>
                            <m:t>𝜶</m:t>
                          </m:r>
                        </m:e>
                      </m:func>
                    </m:oMath>
                  </m:oMathPara>
                </a14:m>
                <a:endParaRPr lang="ru-RU" sz="2800" b="1" dirty="0"/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5500" y="764704"/>
                <a:ext cx="2707984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C4FED779-2E78-4B73-B705-557E76874424}"/>
              </a:ext>
            </a:extLst>
          </p:cNvPr>
          <p:cNvSpPr/>
          <p:nvPr/>
        </p:nvSpPr>
        <p:spPr>
          <a:xfrm>
            <a:off x="4067944" y="4365104"/>
            <a:ext cx="978408" cy="108012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40216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Oval 4"/>
          <p:cNvSpPr>
            <a:spLocks noChangeArrowheads="1"/>
          </p:cNvSpPr>
          <p:nvPr/>
        </p:nvSpPr>
        <p:spPr bwMode="auto">
          <a:xfrm>
            <a:off x="611188" y="1196975"/>
            <a:ext cx="5256212" cy="5186363"/>
          </a:xfrm>
          <a:prstGeom prst="ellipse">
            <a:avLst/>
          </a:prstGeom>
          <a:noFill/>
          <a:ln w="304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468313" y="0"/>
            <a:ext cx="8229600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>
                <a:solidFill>
                  <a:srgbClr val="000000"/>
                </a:solidFill>
              </a:rPr>
              <a:t>Принцип действия эл. генератора</a:t>
            </a:r>
          </a:p>
        </p:txBody>
      </p:sp>
      <p:grpSp>
        <p:nvGrpSpPr>
          <p:cNvPr id="11270" name="Group 6"/>
          <p:cNvGrpSpPr>
            <a:grpSpLocks/>
          </p:cNvGrpSpPr>
          <p:nvPr/>
        </p:nvGrpSpPr>
        <p:grpSpPr bwMode="auto">
          <a:xfrm>
            <a:off x="2339975" y="1485900"/>
            <a:ext cx="1728788" cy="4608513"/>
            <a:chOff x="2290" y="981"/>
            <a:chExt cx="1089" cy="2903"/>
          </a:xfrm>
        </p:grpSpPr>
        <p:sp>
          <p:nvSpPr>
            <p:cNvPr id="11271" name="Rectangle 7"/>
            <p:cNvSpPr>
              <a:spLocks noChangeArrowheads="1"/>
            </p:cNvSpPr>
            <p:nvPr/>
          </p:nvSpPr>
          <p:spPr bwMode="auto">
            <a:xfrm>
              <a:off x="2290" y="981"/>
              <a:ext cx="1089" cy="454"/>
            </a:xfrm>
            <a:prstGeom prst="rect">
              <a:avLst/>
            </a:prstGeom>
            <a:solidFill>
              <a:srgbClr val="FF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272" name="Rectangle 8"/>
            <p:cNvSpPr>
              <a:spLocks noChangeArrowheads="1"/>
            </p:cNvSpPr>
            <p:nvPr/>
          </p:nvSpPr>
          <p:spPr bwMode="auto">
            <a:xfrm>
              <a:off x="2290" y="3430"/>
              <a:ext cx="1089" cy="454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273" name="Text Box 9"/>
            <p:cNvSpPr txBox="1">
              <a:spLocks noChangeArrowheads="1"/>
            </p:cNvSpPr>
            <p:nvPr/>
          </p:nvSpPr>
          <p:spPr bwMode="auto">
            <a:xfrm>
              <a:off x="2494" y="1027"/>
              <a:ext cx="68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 dirty="0">
                  <a:solidFill>
                    <a:srgbClr val="000000"/>
                  </a:solidFill>
                </a:rPr>
                <a:t>S</a:t>
              </a:r>
              <a:endParaRPr lang="ru-RU" sz="2800" dirty="0">
                <a:solidFill>
                  <a:srgbClr val="000000"/>
                </a:solidFill>
              </a:endParaRPr>
            </a:p>
          </p:txBody>
        </p:sp>
        <p:sp>
          <p:nvSpPr>
            <p:cNvPr id="11274" name="Text Box 10"/>
            <p:cNvSpPr txBox="1">
              <a:spLocks noChangeArrowheads="1"/>
            </p:cNvSpPr>
            <p:nvPr/>
          </p:nvSpPr>
          <p:spPr bwMode="auto">
            <a:xfrm>
              <a:off x="2531" y="3475"/>
              <a:ext cx="68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 dirty="0">
                  <a:solidFill>
                    <a:srgbClr val="000000"/>
                  </a:solidFill>
                </a:rPr>
                <a:t>N</a:t>
              </a:r>
              <a:endParaRPr lang="ru-RU" sz="28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1275" name="Group 11"/>
          <p:cNvGrpSpPr>
            <a:grpSpLocks/>
          </p:cNvGrpSpPr>
          <p:nvPr/>
        </p:nvGrpSpPr>
        <p:grpSpPr bwMode="auto">
          <a:xfrm>
            <a:off x="1981200" y="2493963"/>
            <a:ext cx="2520950" cy="2447925"/>
            <a:chOff x="2064" y="1616"/>
            <a:chExt cx="1588" cy="1542"/>
          </a:xfrm>
        </p:grpSpPr>
        <p:sp>
          <p:nvSpPr>
            <p:cNvPr id="11276" name="Oval 12"/>
            <p:cNvSpPr>
              <a:spLocks noChangeArrowheads="1"/>
            </p:cNvSpPr>
            <p:nvPr/>
          </p:nvSpPr>
          <p:spPr bwMode="auto">
            <a:xfrm>
              <a:off x="2064" y="1616"/>
              <a:ext cx="1588" cy="1542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277" name="Oval 13"/>
            <p:cNvSpPr>
              <a:spLocks noChangeArrowheads="1"/>
            </p:cNvSpPr>
            <p:nvPr/>
          </p:nvSpPr>
          <p:spPr bwMode="auto">
            <a:xfrm>
              <a:off x="2245" y="1797"/>
              <a:ext cx="1224" cy="117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</p:grpSp>
      <p:sp>
        <p:nvSpPr>
          <p:cNvPr id="11278" name="Oval 14"/>
          <p:cNvSpPr>
            <a:spLocks noChangeArrowheads="1"/>
          </p:cNvSpPr>
          <p:nvPr/>
        </p:nvSpPr>
        <p:spPr bwMode="auto">
          <a:xfrm>
            <a:off x="3852863" y="2493963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1279" name="Oval 15"/>
          <p:cNvSpPr>
            <a:spLocks noChangeArrowheads="1"/>
          </p:cNvSpPr>
          <p:nvPr/>
        </p:nvSpPr>
        <p:spPr bwMode="auto">
          <a:xfrm>
            <a:off x="3421063" y="2781300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grpSp>
        <p:nvGrpSpPr>
          <p:cNvPr id="11280" name="Group 16"/>
          <p:cNvGrpSpPr>
            <a:grpSpLocks/>
          </p:cNvGrpSpPr>
          <p:nvPr/>
        </p:nvGrpSpPr>
        <p:grpSpPr bwMode="auto">
          <a:xfrm>
            <a:off x="1763713" y="2278063"/>
            <a:ext cx="2952750" cy="2879725"/>
            <a:chOff x="1927" y="1480"/>
            <a:chExt cx="1860" cy="1814"/>
          </a:xfrm>
        </p:grpSpPr>
        <p:sp>
          <p:nvSpPr>
            <p:cNvPr id="11281" name="Oval 17"/>
            <p:cNvSpPr>
              <a:spLocks noChangeArrowheads="1"/>
            </p:cNvSpPr>
            <p:nvPr/>
          </p:nvSpPr>
          <p:spPr bwMode="auto">
            <a:xfrm>
              <a:off x="3470" y="1797"/>
              <a:ext cx="136" cy="136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282" name="Oval 18"/>
            <p:cNvSpPr>
              <a:spLocks noChangeArrowheads="1"/>
            </p:cNvSpPr>
            <p:nvPr/>
          </p:nvSpPr>
          <p:spPr bwMode="auto">
            <a:xfrm>
              <a:off x="2200" y="1706"/>
              <a:ext cx="136" cy="136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283" name="Oval 19"/>
            <p:cNvSpPr>
              <a:spLocks noChangeArrowheads="1"/>
            </p:cNvSpPr>
            <p:nvPr/>
          </p:nvSpPr>
          <p:spPr bwMode="auto">
            <a:xfrm>
              <a:off x="2517" y="1525"/>
              <a:ext cx="136" cy="136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284" name="Oval 20"/>
            <p:cNvSpPr>
              <a:spLocks noChangeArrowheads="1"/>
            </p:cNvSpPr>
            <p:nvPr/>
          </p:nvSpPr>
          <p:spPr bwMode="auto">
            <a:xfrm>
              <a:off x="3651" y="2432"/>
              <a:ext cx="136" cy="136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285" name="Oval 21"/>
            <p:cNvSpPr>
              <a:spLocks noChangeArrowheads="1"/>
            </p:cNvSpPr>
            <p:nvPr/>
          </p:nvSpPr>
          <p:spPr bwMode="auto">
            <a:xfrm>
              <a:off x="3606" y="2069"/>
              <a:ext cx="136" cy="136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286" name="Oval 22"/>
            <p:cNvSpPr>
              <a:spLocks noChangeArrowheads="1"/>
            </p:cNvSpPr>
            <p:nvPr/>
          </p:nvSpPr>
          <p:spPr bwMode="auto">
            <a:xfrm>
              <a:off x="2880" y="1480"/>
              <a:ext cx="136" cy="136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287" name="Oval 23"/>
            <p:cNvSpPr>
              <a:spLocks noChangeArrowheads="1"/>
            </p:cNvSpPr>
            <p:nvPr/>
          </p:nvSpPr>
          <p:spPr bwMode="auto">
            <a:xfrm>
              <a:off x="3560" y="2704"/>
              <a:ext cx="136" cy="136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288" name="Oval 24"/>
            <p:cNvSpPr>
              <a:spLocks noChangeArrowheads="1"/>
            </p:cNvSpPr>
            <p:nvPr/>
          </p:nvSpPr>
          <p:spPr bwMode="auto">
            <a:xfrm>
              <a:off x="3379" y="2931"/>
              <a:ext cx="136" cy="136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289" name="Oval 25"/>
            <p:cNvSpPr>
              <a:spLocks noChangeArrowheads="1"/>
            </p:cNvSpPr>
            <p:nvPr/>
          </p:nvSpPr>
          <p:spPr bwMode="auto">
            <a:xfrm>
              <a:off x="3107" y="3113"/>
              <a:ext cx="136" cy="136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290" name="Oval 26"/>
            <p:cNvSpPr>
              <a:spLocks noChangeArrowheads="1"/>
            </p:cNvSpPr>
            <p:nvPr/>
          </p:nvSpPr>
          <p:spPr bwMode="auto">
            <a:xfrm>
              <a:off x="2744" y="3158"/>
              <a:ext cx="136" cy="136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291" name="Oval 27"/>
            <p:cNvSpPr>
              <a:spLocks noChangeArrowheads="1"/>
            </p:cNvSpPr>
            <p:nvPr/>
          </p:nvSpPr>
          <p:spPr bwMode="auto">
            <a:xfrm>
              <a:off x="2426" y="3067"/>
              <a:ext cx="136" cy="136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292" name="Oval 28"/>
            <p:cNvSpPr>
              <a:spLocks noChangeArrowheads="1"/>
            </p:cNvSpPr>
            <p:nvPr/>
          </p:nvSpPr>
          <p:spPr bwMode="auto">
            <a:xfrm>
              <a:off x="2154" y="2886"/>
              <a:ext cx="136" cy="136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293" name="Oval 29"/>
            <p:cNvSpPr>
              <a:spLocks noChangeArrowheads="1"/>
            </p:cNvSpPr>
            <p:nvPr/>
          </p:nvSpPr>
          <p:spPr bwMode="auto">
            <a:xfrm>
              <a:off x="1973" y="2614"/>
              <a:ext cx="136" cy="136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294" name="Oval 30"/>
            <p:cNvSpPr>
              <a:spLocks noChangeArrowheads="1"/>
            </p:cNvSpPr>
            <p:nvPr/>
          </p:nvSpPr>
          <p:spPr bwMode="auto">
            <a:xfrm>
              <a:off x="1927" y="2251"/>
              <a:ext cx="136" cy="136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295" name="Oval 31"/>
            <p:cNvSpPr>
              <a:spLocks noChangeArrowheads="1"/>
            </p:cNvSpPr>
            <p:nvPr/>
          </p:nvSpPr>
          <p:spPr bwMode="auto">
            <a:xfrm>
              <a:off x="2018" y="1933"/>
              <a:ext cx="136" cy="136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296" name="Oval 32"/>
            <p:cNvSpPr>
              <a:spLocks noChangeArrowheads="1"/>
            </p:cNvSpPr>
            <p:nvPr/>
          </p:nvSpPr>
          <p:spPr bwMode="auto">
            <a:xfrm>
              <a:off x="2744" y="1797"/>
              <a:ext cx="136" cy="136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297" name="Oval 33"/>
            <p:cNvSpPr>
              <a:spLocks noChangeArrowheads="1"/>
            </p:cNvSpPr>
            <p:nvPr/>
          </p:nvSpPr>
          <p:spPr bwMode="auto">
            <a:xfrm>
              <a:off x="3243" y="1616"/>
              <a:ext cx="136" cy="136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298" name="Oval 34"/>
            <p:cNvSpPr>
              <a:spLocks noChangeArrowheads="1"/>
            </p:cNvSpPr>
            <p:nvPr/>
          </p:nvSpPr>
          <p:spPr bwMode="auto">
            <a:xfrm>
              <a:off x="2971" y="1797"/>
              <a:ext cx="136" cy="136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299" name="Oval 35"/>
            <p:cNvSpPr>
              <a:spLocks noChangeArrowheads="1"/>
            </p:cNvSpPr>
            <p:nvPr/>
          </p:nvSpPr>
          <p:spPr bwMode="auto">
            <a:xfrm>
              <a:off x="3152" y="1933"/>
              <a:ext cx="136" cy="136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300" name="Oval 36"/>
            <p:cNvSpPr>
              <a:spLocks noChangeArrowheads="1"/>
            </p:cNvSpPr>
            <p:nvPr/>
          </p:nvSpPr>
          <p:spPr bwMode="auto">
            <a:xfrm>
              <a:off x="3288" y="2115"/>
              <a:ext cx="136" cy="136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301" name="Oval 37"/>
            <p:cNvSpPr>
              <a:spLocks noChangeArrowheads="1"/>
            </p:cNvSpPr>
            <p:nvPr/>
          </p:nvSpPr>
          <p:spPr bwMode="auto">
            <a:xfrm>
              <a:off x="3334" y="2296"/>
              <a:ext cx="136" cy="136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302" name="Oval 38"/>
            <p:cNvSpPr>
              <a:spLocks noChangeArrowheads="1"/>
            </p:cNvSpPr>
            <p:nvPr/>
          </p:nvSpPr>
          <p:spPr bwMode="auto">
            <a:xfrm>
              <a:off x="3334" y="2478"/>
              <a:ext cx="136" cy="136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303" name="Oval 39"/>
            <p:cNvSpPr>
              <a:spLocks noChangeArrowheads="1"/>
            </p:cNvSpPr>
            <p:nvPr/>
          </p:nvSpPr>
          <p:spPr bwMode="auto">
            <a:xfrm>
              <a:off x="3243" y="2614"/>
              <a:ext cx="136" cy="136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304" name="Oval 40"/>
            <p:cNvSpPr>
              <a:spLocks noChangeArrowheads="1"/>
            </p:cNvSpPr>
            <p:nvPr/>
          </p:nvSpPr>
          <p:spPr bwMode="auto">
            <a:xfrm>
              <a:off x="3107" y="2750"/>
              <a:ext cx="136" cy="136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305" name="Oval 41"/>
            <p:cNvSpPr>
              <a:spLocks noChangeArrowheads="1"/>
            </p:cNvSpPr>
            <p:nvPr/>
          </p:nvSpPr>
          <p:spPr bwMode="auto">
            <a:xfrm>
              <a:off x="2880" y="2840"/>
              <a:ext cx="136" cy="136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306" name="Oval 42"/>
            <p:cNvSpPr>
              <a:spLocks noChangeArrowheads="1"/>
            </p:cNvSpPr>
            <p:nvPr/>
          </p:nvSpPr>
          <p:spPr bwMode="auto">
            <a:xfrm>
              <a:off x="2653" y="2795"/>
              <a:ext cx="136" cy="136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307" name="Oval 43"/>
            <p:cNvSpPr>
              <a:spLocks noChangeArrowheads="1"/>
            </p:cNvSpPr>
            <p:nvPr/>
          </p:nvSpPr>
          <p:spPr bwMode="auto">
            <a:xfrm>
              <a:off x="2472" y="2750"/>
              <a:ext cx="136" cy="136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308" name="Oval 44"/>
            <p:cNvSpPr>
              <a:spLocks noChangeArrowheads="1"/>
            </p:cNvSpPr>
            <p:nvPr/>
          </p:nvSpPr>
          <p:spPr bwMode="auto">
            <a:xfrm>
              <a:off x="2290" y="2568"/>
              <a:ext cx="136" cy="136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309" name="Oval 45"/>
            <p:cNvSpPr>
              <a:spLocks noChangeArrowheads="1"/>
            </p:cNvSpPr>
            <p:nvPr/>
          </p:nvSpPr>
          <p:spPr bwMode="auto">
            <a:xfrm>
              <a:off x="2245" y="2341"/>
              <a:ext cx="136" cy="136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310" name="Oval 46"/>
            <p:cNvSpPr>
              <a:spLocks noChangeArrowheads="1"/>
            </p:cNvSpPr>
            <p:nvPr/>
          </p:nvSpPr>
          <p:spPr bwMode="auto">
            <a:xfrm>
              <a:off x="2290" y="2115"/>
              <a:ext cx="136" cy="136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311" name="Oval 47"/>
            <p:cNvSpPr>
              <a:spLocks noChangeArrowheads="1"/>
            </p:cNvSpPr>
            <p:nvPr/>
          </p:nvSpPr>
          <p:spPr bwMode="auto">
            <a:xfrm>
              <a:off x="2517" y="1842"/>
              <a:ext cx="136" cy="136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312" name="Oval 48"/>
            <p:cNvSpPr>
              <a:spLocks noChangeArrowheads="1"/>
            </p:cNvSpPr>
            <p:nvPr/>
          </p:nvSpPr>
          <p:spPr bwMode="auto">
            <a:xfrm>
              <a:off x="2381" y="1979"/>
              <a:ext cx="136" cy="136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313" name="Line 49"/>
            <p:cNvSpPr>
              <a:spLocks noChangeShapeType="1"/>
            </p:cNvSpPr>
            <p:nvPr/>
          </p:nvSpPr>
          <p:spPr bwMode="auto">
            <a:xfrm>
              <a:off x="2608" y="1616"/>
              <a:ext cx="181" cy="18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314" name="Line 50"/>
            <p:cNvSpPr>
              <a:spLocks noChangeShapeType="1"/>
            </p:cNvSpPr>
            <p:nvPr/>
          </p:nvSpPr>
          <p:spPr bwMode="auto">
            <a:xfrm flipH="1">
              <a:off x="3243" y="1706"/>
              <a:ext cx="45" cy="22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315" name="Line 51"/>
            <p:cNvSpPr>
              <a:spLocks noChangeShapeType="1"/>
            </p:cNvSpPr>
            <p:nvPr/>
          </p:nvSpPr>
          <p:spPr bwMode="auto">
            <a:xfrm>
              <a:off x="2971" y="1616"/>
              <a:ext cx="45" cy="22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316" name="Line 52"/>
            <p:cNvSpPr>
              <a:spLocks noChangeShapeType="1"/>
            </p:cNvSpPr>
            <p:nvPr/>
          </p:nvSpPr>
          <p:spPr bwMode="auto">
            <a:xfrm flipH="1">
              <a:off x="3379" y="1888"/>
              <a:ext cx="91" cy="22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317" name="Line 53"/>
            <p:cNvSpPr>
              <a:spLocks noChangeShapeType="1"/>
            </p:cNvSpPr>
            <p:nvPr/>
          </p:nvSpPr>
          <p:spPr bwMode="auto">
            <a:xfrm flipH="1">
              <a:off x="3470" y="2160"/>
              <a:ext cx="136" cy="18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318" name="Line 54"/>
            <p:cNvSpPr>
              <a:spLocks noChangeShapeType="1"/>
            </p:cNvSpPr>
            <p:nvPr/>
          </p:nvSpPr>
          <p:spPr bwMode="auto">
            <a:xfrm flipH="1">
              <a:off x="3470" y="2432"/>
              <a:ext cx="181" cy="13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319" name="Line 55"/>
            <p:cNvSpPr>
              <a:spLocks noChangeShapeType="1"/>
            </p:cNvSpPr>
            <p:nvPr/>
          </p:nvSpPr>
          <p:spPr bwMode="auto">
            <a:xfrm flipH="1" flipV="1">
              <a:off x="3379" y="2705"/>
              <a:ext cx="227" cy="4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320" name="Line 56"/>
            <p:cNvSpPr>
              <a:spLocks noChangeShapeType="1"/>
            </p:cNvSpPr>
            <p:nvPr/>
          </p:nvSpPr>
          <p:spPr bwMode="auto">
            <a:xfrm flipH="1" flipV="1">
              <a:off x="3198" y="2840"/>
              <a:ext cx="226" cy="13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321" name="Line 57"/>
            <p:cNvSpPr>
              <a:spLocks noChangeShapeType="1"/>
            </p:cNvSpPr>
            <p:nvPr/>
          </p:nvSpPr>
          <p:spPr bwMode="auto">
            <a:xfrm flipH="1" flipV="1">
              <a:off x="2971" y="2931"/>
              <a:ext cx="181" cy="18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322" name="Line 58"/>
            <p:cNvSpPr>
              <a:spLocks noChangeShapeType="1"/>
            </p:cNvSpPr>
            <p:nvPr/>
          </p:nvSpPr>
          <p:spPr bwMode="auto">
            <a:xfrm flipH="1" flipV="1">
              <a:off x="2744" y="2931"/>
              <a:ext cx="91" cy="22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323" name="Line 59"/>
            <p:cNvSpPr>
              <a:spLocks noChangeShapeType="1"/>
            </p:cNvSpPr>
            <p:nvPr/>
          </p:nvSpPr>
          <p:spPr bwMode="auto">
            <a:xfrm flipH="1" flipV="1">
              <a:off x="2517" y="2886"/>
              <a:ext cx="0" cy="18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324" name="Line 60"/>
            <p:cNvSpPr>
              <a:spLocks noChangeShapeType="1"/>
            </p:cNvSpPr>
            <p:nvPr/>
          </p:nvSpPr>
          <p:spPr bwMode="auto">
            <a:xfrm flipV="1">
              <a:off x="2245" y="2659"/>
              <a:ext cx="91" cy="22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325" name="Line 61"/>
            <p:cNvSpPr>
              <a:spLocks noChangeShapeType="1"/>
            </p:cNvSpPr>
            <p:nvPr/>
          </p:nvSpPr>
          <p:spPr bwMode="auto">
            <a:xfrm flipV="1">
              <a:off x="2109" y="2432"/>
              <a:ext cx="136" cy="18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326" name="Line 62"/>
            <p:cNvSpPr>
              <a:spLocks noChangeShapeType="1"/>
            </p:cNvSpPr>
            <p:nvPr/>
          </p:nvSpPr>
          <p:spPr bwMode="auto">
            <a:xfrm flipV="1">
              <a:off x="2064" y="2205"/>
              <a:ext cx="226" cy="9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327" name="Line 63"/>
            <p:cNvSpPr>
              <a:spLocks noChangeShapeType="1"/>
            </p:cNvSpPr>
            <p:nvPr/>
          </p:nvSpPr>
          <p:spPr bwMode="auto">
            <a:xfrm flipV="1">
              <a:off x="2109" y="2024"/>
              <a:ext cx="317" cy="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328" name="Line 64"/>
            <p:cNvSpPr>
              <a:spLocks noChangeShapeType="1"/>
            </p:cNvSpPr>
            <p:nvPr/>
          </p:nvSpPr>
          <p:spPr bwMode="auto">
            <a:xfrm>
              <a:off x="2290" y="1798"/>
              <a:ext cx="272" cy="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</p:grpSp>
      <p:grpSp>
        <p:nvGrpSpPr>
          <p:cNvPr id="11329" name="Group 65"/>
          <p:cNvGrpSpPr>
            <a:grpSpLocks/>
          </p:cNvGrpSpPr>
          <p:nvPr/>
        </p:nvGrpSpPr>
        <p:grpSpPr bwMode="auto">
          <a:xfrm>
            <a:off x="611188" y="3429000"/>
            <a:ext cx="7777162" cy="3095625"/>
            <a:chOff x="385" y="2160"/>
            <a:chExt cx="4899" cy="1950"/>
          </a:xfrm>
        </p:grpSpPr>
        <p:sp>
          <p:nvSpPr>
            <p:cNvPr id="11330" name="Rectangle 66"/>
            <p:cNvSpPr>
              <a:spLocks noChangeArrowheads="1"/>
            </p:cNvSpPr>
            <p:nvPr/>
          </p:nvSpPr>
          <p:spPr bwMode="auto">
            <a:xfrm>
              <a:off x="749" y="2160"/>
              <a:ext cx="363" cy="40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331" name="Rectangle 67"/>
            <p:cNvSpPr>
              <a:spLocks noChangeArrowheads="1"/>
            </p:cNvSpPr>
            <p:nvPr/>
          </p:nvSpPr>
          <p:spPr bwMode="auto">
            <a:xfrm>
              <a:off x="2971" y="2160"/>
              <a:ext cx="363" cy="40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332" name="Line 68"/>
            <p:cNvSpPr>
              <a:spLocks noChangeShapeType="1"/>
            </p:cNvSpPr>
            <p:nvPr/>
          </p:nvSpPr>
          <p:spPr bwMode="auto">
            <a:xfrm flipH="1">
              <a:off x="385" y="2341"/>
              <a:ext cx="36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333" name="Line 69"/>
            <p:cNvSpPr>
              <a:spLocks noChangeShapeType="1"/>
            </p:cNvSpPr>
            <p:nvPr/>
          </p:nvSpPr>
          <p:spPr bwMode="auto">
            <a:xfrm>
              <a:off x="385" y="2341"/>
              <a:ext cx="0" cy="176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334" name="Line 70"/>
            <p:cNvSpPr>
              <a:spLocks noChangeShapeType="1"/>
            </p:cNvSpPr>
            <p:nvPr/>
          </p:nvSpPr>
          <p:spPr bwMode="auto">
            <a:xfrm>
              <a:off x="385" y="4110"/>
              <a:ext cx="449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335" name="Line 71"/>
            <p:cNvSpPr>
              <a:spLocks noChangeShapeType="1"/>
            </p:cNvSpPr>
            <p:nvPr/>
          </p:nvSpPr>
          <p:spPr bwMode="auto">
            <a:xfrm>
              <a:off x="3334" y="2341"/>
              <a:ext cx="154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336" name="Oval 72"/>
            <p:cNvSpPr>
              <a:spLocks noChangeArrowheads="1"/>
            </p:cNvSpPr>
            <p:nvPr/>
          </p:nvSpPr>
          <p:spPr bwMode="auto">
            <a:xfrm>
              <a:off x="4422" y="2659"/>
              <a:ext cx="862" cy="81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337" name="Line 73"/>
            <p:cNvSpPr>
              <a:spLocks noChangeShapeType="1"/>
            </p:cNvSpPr>
            <p:nvPr/>
          </p:nvSpPr>
          <p:spPr bwMode="auto">
            <a:xfrm>
              <a:off x="4876" y="2341"/>
              <a:ext cx="0" cy="31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338" name="Line 74"/>
            <p:cNvSpPr>
              <a:spLocks noChangeShapeType="1"/>
            </p:cNvSpPr>
            <p:nvPr/>
          </p:nvSpPr>
          <p:spPr bwMode="auto">
            <a:xfrm flipV="1">
              <a:off x="4876" y="3475"/>
              <a:ext cx="0" cy="63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</p:grpSp>
      <p:sp>
        <p:nvSpPr>
          <p:cNvPr id="11339" name="Line 75"/>
          <p:cNvSpPr>
            <a:spLocks noChangeShapeType="1"/>
          </p:cNvSpPr>
          <p:nvPr/>
        </p:nvSpPr>
        <p:spPr bwMode="auto">
          <a:xfrm flipH="1" flipV="1">
            <a:off x="7308850" y="4581525"/>
            <a:ext cx="720725" cy="5762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grpSp>
        <p:nvGrpSpPr>
          <p:cNvPr id="11340" name="Group 76"/>
          <p:cNvGrpSpPr>
            <a:grpSpLocks/>
          </p:cNvGrpSpPr>
          <p:nvPr/>
        </p:nvGrpSpPr>
        <p:grpSpPr bwMode="auto">
          <a:xfrm>
            <a:off x="5478463" y="890996"/>
            <a:ext cx="3414017" cy="1604561"/>
            <a:chOff x="3285" y="943"/>
            <a:chExt cx="2028" cy="780"/>
          </a:xfrm>
        </p:grpSpPr>
        <p:sp>
          <p:nvSpPr>
            <p:cNvPr id="11341" name="Rectangle 77"/>
            <p:cNvSpPr>
              <a:spLocks noChangeArrowheads="1"/>
            </p:cNvSpPr>
            <p:nvPr/>
          </p:nvSpPr>
          <p:spPr bwMode="auto">
            <a:xfrm>
              <a:off x="3285" y="943"/>
              <a:ext cx="2028" cy="288"/>
            </a:xfrm>
            <a:prstGeom prst="rect">
              <a:avLst/>
            </a:prstGeom>
            <a:solidFill>
              <a:srgbClr val="FF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2400" dirty="0">
                  <a:solidFill>
                    <a:srgbClr val="000000"/>
                  </a:solidFill>
                  <a:cs typeface="Times New Roman" pitchFamily="18" charset="0"/>
                </a:rPr>
                <a:t>ЭДС якорной обмотки:</a:t>
              </a:r>
              <a:endParaRPr lang="ru-RU" sz="2400" dirty="0">
                <a:solidFill>
                  <a:srgbClr val="000000"/>
                </a:solidFill>
              </a:endParaRPr>
            </a:p>
          </p:txBody>
        </p:sp>
        <p:graphicFrame>
          <p:nvGraphicFramePr>
            <p:cNvPr id="11342" name="Object 7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90109973"/>
                </p:ext>
              </p:extLst>
            </p:nvPr>
          </p:nvGraphicFramePr>
          <p:xfrm>
            <a:off x="3514" y="1322"/>
            <a:ext cx="1682" cy="4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Формула" r:id="rId2" imgW="1015920" imgH="241200" progId="Equation.3">
                    <p:embed/>
                  </p:oleObj>
                </mc:Choice>
                <mc:Fallback>
                  <p:oleObj name="Формула" r:id="rId2" imgW="101592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14" y="1322"/>
                          <a:ext cx="1682" cy="401"/>
                        </a:xfrm>
                        <a:prstGeom prst="rect">
                          <a:avLst/>
                        </a:prstGeom>
                        <a:solidFill>
                          <a:srgbClr val="FFCCFF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08174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11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35" dur="50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7" dur="5000" fill="hold"/>
                                        <p:tgtEl>
                                          <p:spTgt spid="113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animBg="1"/>
      <p:bldP spid="11339" grpId="0" animBg="1"/>
      <p:bldP spid="1133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16690" y="1772816"/>
            <a:ext cx="4464496" cy="914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ДВИГАТЕЛЬ</a:t>
            </a:r>
          </a:p>
        </p:txBody>
      </p:sp>
      <p:sp>
        <p:nvSpPr>
          <p:cNvPr id="4" name="Стрелка вправо 3"/>
          <p:cNvSpPr/>
          <p:nvPr/>
        </p:nvSpPr>
        <p:spPr>
          <a:xfrm>
            <a:off x="179512" y="1987700"/>
            <a:ext cx="1750721" cy="48463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6948264" y="1953867"/>
            <a:ext cx="1785348" cy="484632"/>
          </a:xfrm>
          <a:prstGeom prst="right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08788" y="158750"/>
            <a:ext cx="24336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Закон Ампера</a:t>
            </a:r>
          </a:p>
        </p:txBody>
      </p:sp>
      <p:sp>
        <p:nvSpPr>
          <p:cNvPr id="8" name="Стрелка вниз 7"/>
          <p:cNvSpPr/>
          <p:nvPr/>
        </p:nvSpPr>
        <p:spPr>
          <a:xfrm>
            <a:off x="3583312" y="716007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90557" y="1526035"/>
            <a:ext cx="1556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F1</a:t>
            </a:r>
            <a:r>
              <a:rPr lang="ru-RU" sz="2400" b="1" dirty="0">
                <a:solidFill>
                  <a:srgbClr val="FF0000"/>
                </a:solidFill>
              </a:rPr>
              <a:t>,</a:t>
            </a:r>
            <a:r>
              <a:rPr lang="en-US" sz="2400" b="1" dirty="0">
                <a:solidFill>
                  <a:srgbClr val="FF0000"/>
                </a:solidFill>
              </a:rPr>
              <a:t>n1</a:t>
            </a:r>
            <a:r>
              <a:rPr lang="ru-RU" sz="2400" b="1" dirty="0">
                <a:solidFill>
                  <a:srgbClr val="FF0000"/>
                </a:solidFill>
              </a:rPr>
              <a:t>,</a:t>
            </a:r>
            <a:r>
              <a:rPr lang="el-GR" sz="2400" b="1" dirty="0">
                <a:solidFill>
                  <a:srgbClr val="FF0000"/>
                </a:solidFill>
              </a:rPr>
              <a:t>ω</a:t>
            </a:r>
            <a:r>
              <a:rPr lang="ru-RU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90557" y="2564904"/>
            <a:ext cx="18582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Механическая </a:t>
            </a:r>
          </a:p>
          <a:p>
            <a:pPr algn="ctr"/>
            <a:r>
              <a:rPr lang="ru-RU" b="1" dirty="0">
                <a:solidFill>
                  <a:prstClr val="black"/>
                </a:solidFill>
              </a:rPr>
              <a:t>энергия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5575" y="1510185"/>
            <a:ext cx="1423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E</a:t>
            </a:r>
            <a:r>
              <a:rPr lang="ru-RU" sz="2400" b="1" dirty="0">
                <a:solidFill>
                  <a:srgbClr val="FF0000"/>
                </a:solidFill>
              </a:rPr>
              <a:t>1,</a:t>
            </a:r>
            <a:r>
              <a:rPr lang="en-US" sz="2400" b="1" dirty="0">
                <a:solidFill>
                  <a:srgbClr val="FF0000"/>
                </a:solidFill>
              </a:rPr>
              <a:t>U</a:t>
            </a:r>
            <a:r>
              <a:rPr lang="ru-RU" sz="2400" b="1" dirty="0">
                <a:solidFill>
                  <a:srgbClr val="FF0000"/>
                </a:solidFill>
              </a:rPr>
              <a:t>1,</a:t>
            </a:r>
            <a:r>
              <a:rPr lang="en-US" sz="2400" b="1" dirty="0">
                <a:solidFill>
                  <a:srgbClr val="FF0000"/>
                </a:solidFill>
              </a:rPr>
              <a:t>I</a:t>
            </a:r>
            <a:r>
              <a:rPr lang="ru-RU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2" name="AutoShape 4" descr="U_{{1}}=-N_{{1}}{\frac  {d\Phi }{dt}}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0202" y="2564904"/>
            <a:ext cx="1924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Электрическая</a:t>
            </a:r>
          </a:p>
          <a:p>
            <a:pPr algn="ctr"/>
            <a:r>
              <a:rPr lang="ru-RU" b="1" dirty="0">
                <a:solidFill>
                  <a:prstClr val="black"/>
                </a:solidFill>
              </a:rPr>
              <a:t>энергия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4240280" y="836712"/>
                <a:ext cx="2650277" cy="523220"/>
              </a:xfrm>
              <a:prstGeom prst="rect">
                <a:avLst/>
              </a:prstGeom>
              <a:solidFill>
                <a:srgbClr val="FFFF00"/>
              </a:solidFill>
              <a:ln w="1905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𝑬</m:t>
                      </m:r>
                      <m:r>
                        <a:rPr lang="en-US" sz="2800" b="1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800" b="1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𝑩</m:t>
                      </m:r>
                      <m:r>
                        <a:rPr lang="en-US" sz="2800" b="1" i="1" smtClean="0">
                          <a:solidFill>
                            <a:prstClr val="black"/>
                          </a:solidFill>
                          <a:latin typeface="Cambria Math"/>
                        </a:rPr>
                        <m:t> </m:t>
                      </m:r>
                      <m:r>
                        <a:rPr lang="en-US" sz="2800" b="1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𝑰</m:t>
                      </m:r>
                      <m:r>
                        <a:rPr lang="en-US" sz="2800" b="1" i="1" smtClean="0">
                          <a:solidFill>
                            <a:prstClr val="black"/>
                          </a:solidFill>
                          <a:latin typeface="Cambria Math"/>
                        </a:rPr>
                        <m:t> </m:t>
                      </m:r>
                      <m:r>
                        <a:rPr lang="en-US" sz="2800" b="1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𝒍</m:t>
                      </m:r>
                      <m:r>
                        <a:rPr lang="en-US" sz="2800" b="1" i="1" smtClean="0">
                          <a:solidFill>
                            <a:prstClr val="black"/>
                          </a:solidFill>
                          <a:latin typeface="Cambria Math"/>
                        </a:rPr>
                        <m:t> </m:t>
                      </m:r>
                      <m:func>
                        <m:funcPr>
                          <m:ctrlPr>
                            <a:rPr lang="en-US" sz="28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800" b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𝐬𝐢𝐧</m:t>
                          </m:r>
                        </m:fName>
                        <m:e>
                          <m:r>
                            <a:rPr lang="en-US" sz="2800" b="1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𝜶</m:t>
                          </m:r>
                        </m:e>
                      </m:func>
                    </m:oMath>
                  </m:oMathPara>
                </a14:m>
                <a:endParaRPr lang="ru-RU" sz="2800" b="1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0280" y="836712"/>
                <a:ext cx="2650277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AutoShape 2" descr="http://900igr.net/up/datai/132105/0011-007-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4" descr="http://900igr.net/up/datai/132105/0011-007-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4" name="Picture 6" descr="https://slide-share.ru/image/3269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322798"/>
            <a:ext cx="3486965" cy="338179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el-mashin.narod.ru/pic/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264420"/>
            <a:ext cx="3714656" cy="334319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трелка: вправо 14">
            <a:extLst>
              <a:ext uri="{FF2B5EF4-FFF2-40B4-BE49-F238E27FC236}">
                <a16:creationId xmlns:a16="http://schemas.microsoft.com/office/drawing/2014/main" id="{A99AE7C9-DD4C-4B96-8B6B-E6B2615F3824}"/>
              </a:ext>
            </a:extLst>
          </p:cNvPr>
          <p:cNvSpPr/>
          <p:nvPr/>
        </p:nvSpPr>
        <p:spPr>
          <a:xfrm>
            <a:off x="4082796" y="4399048"/>
            <a:ext cx="978408" cy="1229289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69521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Oval 4"/>
          <p:cNvSpPr>
            <a:spLocks noChangeArrowheads="1"/>
          </p:cNvSpPr>
          <p:nvPr/>
        </p:nvSpPr>
        <p:spPr bwMode="auto">
          <a:xfrm>
            <a:off x="1908175" y="1268413"/>
            <a:ext cx="5256213" cy="5186362"/>
          </a:xfrm>
          <a:prstGeom prst="ellipse">
            <a:avLst/>
          </a:prstGeom>
          <a:noFill/>
          <a:ln w="304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457200" y="0"/>
            <a:ext cx="8229601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dirty="0">
                <a:solidFill>
                  <a:srgbClr val="000000"/>
                </a:solidFill>
              </a:rPr>
              <a:t>Принцип действия эл. двигателя</a:t>
            </a:r>
          </a:p>
        </p:txBody>
      </p:sp>
      <p:grpSp>
        <p:nvGrpSpPr>
          <p:cNvPr id="12294" name="Group 6"/>
          <p:cNvGrpSpPr>
            <a:grpSpLocks/>
          </p:cNvGrpSpPr>
          <p:nvPr/>
        </p:nvGrpSpPr>
        <p:grpSpPr bwMode="auto">
          <a:xfrm>
            <a:off x="3635375" y="1557338"/>
            <a:ext cx="1728788" cy="4608512"/>
            <a:chOff x="2290" y="981"/>
            <a:chExt cx="1089" cy="2903"/>
          </a:xfrm>
        </p:grpSpPr>
        <p:sp>
          <p:nvSpPr>
            <p:cNvPr id="12295" name="Rectangle 7"/>
            <p:cNvSpPr>
              <a:spLocks noChangeArrowheads="1"/>
            </p:cNvSpPr>
            <p:nvPr/>
          </p:nvSpPr>
          <p:spPr bwMode="auto">
            <a:xfrm>
              <a:off x="2290" y="981"/>
              <a:ext cx="1089" cy="454"/>
            </a:xfrm>
            <a:prstGeom prst="rect">
              <a:avLst/>
            </a:prstGeom>
            <a:solidFill>
              <a:srgbClr val="FF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2296" name="Rectangle 8"/>
            <p:cNvSpPr>
              <a:spLocks noChangeArrowheads="1"/>
            </p:cNvSpPr>
            <p:nvPr/>
          </p:nvSpPr>
          <p:spPr bwMode="auto">
            <a:xfrm>
              <a:off x="2290" y="3430"/>
              <a:ext cx="1089" cy="454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2297" name="Text Box 9"/>
            <p:cNvSpPr txBox="1">
              <a:spLocks noChangeArrowheads="1"/>
            </p:cNvSpPr>
            <p:nvPr/>
          </p:nvSpPr>
          <p:spPr bwMode="auto">
            <a:xfrm>
              <a:off x="2676" y="1027"/>
              <a:ext cx="68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 dirty="0">
                  <a:solidFill>
                    <a:srgbClr val="000000"/>
                  </a:solidFill>
                </a:rPr>
                <a:t>S</a:t>
              </a:r>
              <a:endParaRPr lang="ru-RU" sz="2800" dirty="0">
                <a:solidFill>
                  <a:srgbClr val="000000"/>
                </a:solidFill>
              </a:endParaRPr>
            </a:p>
          </p:txBody>
        </p:sp>
        <p:sp>
          <p:nvSpPr>
            <p:cNvPr id="12298" name="Text Box 10"/>
            <p:cNvSpPr txBox="1">
              <a:spLocks noChangeArrowheads="1"/>
            </p:cNvSpPr>
            <p:nvPr/>
          </p:nvSpPr>
          <p:spPr bwMode="auto">
            <a:xfrm>
              <a:off x="2653" y="3475"/>
              <a:ext cx="68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>
                  <a:solidFill>
                    <a:srgbClr val="000000"/>
                  </a:solidFill>
                </a:rPr>
                <a:t>N</a:t>
              </a:r>
              <a:endParaRPr lang="ru-RU" sz="2800">
                <a:solidFill>
                  <a:srgbClr val="000000"/>
                </a:solidFill>
              </a:endParaRPr>
            </a:p>
          </p:txBody>
        </p:sp>
      </p:grpSp>
      <p:grpSp>
        <p:nvGrpSpPr>
          <p:cNvPr id="12299" name="Group 11"/>
          <p:cNvGrpSpPr>
            <a:grpSpLocks/>
          </p:cNvGrpSpPr>
          <p:nvPr/>
        </p:nvGrpSpPr>
        <p:grpSpPr bwMode="auto">
          <a:xfrm>
            <a:off x="3276600" y="2565400"/>
            <a:ext cx="2520950" cy="2447925"/>
            <a:chOff x="2064" y="1616"/>
            <a:chExt cx="1588" cy="1542"/>
          </a:xfrm>
        </p:grpSpPr>
        <p:sp>
          <p:nvSpPr>
            <p:cNvPr id="12300" name="Oval 12"/>
            <p:cNvSpPr>
              <a:spLocks noChangeArrowheads="1"/>
            </p:cNvSpPr>
            <p:nvPr/>
          </p:nvSpPr>
          <p:spPr bwMode="auto">
            <a:xfrm>
              <a:off x="2064" y="1616"/>
              <a:ext cx="1588" cy="1542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2301" name="Oval 13"/>
            <p:cNvSpPr>
              <a:spLocks noChangeArrowheads="1"/>
            </p:cNvSpPr>
            <p:nvPr/>
          </p:nvSpPr>
          <p:spPr bwMode="auto">
            <a:xfrm>
              <a:off x="2245" y="1797"/>
              <a:ext cx="1224" cy="117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</p:grpSp>
      <p:sp>
        <p:nvSpPr>
          <p:cNvPr id="12302" name="Oval 14"/>
          <p:cNvSpPr>
            <a:spLocks noChangeArrowheads="1"/>
          </p:cNvSpPr>
          <p:nvPr/>
        </p:nvSpPr>
        <p:spPr bwMode="auto">
          <a:xfrm>
            <a:off x="5148263" y="2565400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2303" name="Oval 15"/>
          <p:cNvSpPr>
            <a:spLocks noChangeArrowheads="1"/>
          </p:cNvSpPr>
          <p:nvPr/>
        </p:nvSpPr>
        <p:spPr bwMode="auto">
          <a:xfrm>
            <a:off x="4716463" y="2852738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grpSp>
        <p:nvGrpSpPr>
          <p:cNvPr id="12304" name="Group 16"/>
          <p:cNvGrpSpPr>
            <a:grpSpLocks/>
          </p:cNvGrpSpPr>
          <p:nvPr/>
        </p:nvGrpSpPr>
        <p:grpSpPr bwMode="auto">
          <a:xfrm>
            <a:off x="3059113" y="2349500"/>
            <a:ext cx="2952750" cy="2879725"/>
            <a:chOff x="1927" y="1480"/>
            <a:chExt cx="1860" cy="1814"/>
          </a:xfrm>
        </p:grpSpPr>
        <p:sp>
          <p:nvSpPr>
            <p:cNvPr id="12305" name="Oval 17"/>
            <p:cNvSpPr>
              <a:spLocks noChangeArrowheads="1"/>
            </p:cNvSpPr>
            <p:nvPr/>
          </p:nvSpPr>
          <p:spPr bwMode="auto">
            <a:xfrm>
              <a:off x="3470" y="1797"/>
              <a:ext cx="136" cy="136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2306" name="Oval 18"/>
            <p:cNvSpPr>
              <a:spLocks noChangeArrowheads="1"/>
            </p:cNvSpPr>
            <p:nvPr/>
          </p:nvSpPr>
          <p:spPr bwMode="auto">
            <a:xfrm>
              <a:off x="2200" y="1706"/>
              <a:ext cx="136" cy="136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2307" name="Oval 19"/>
            <p:cNvSpPr>
              <a:spLocks noChangeArrowheads="1"/>
            </p:cNvSpPr>
            <p:nvPr/>
          </p:nvSpPr>
          <p:spPr bwMode="auto">
            <a:xfrm>
              <a:off x="2517" y="1525"/>
              <a:ext cx="136" cy="136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2308" name="Oval 20"/>
            <p:cNvSpPr>
              <a:spLocks noChangeArrowheads="1"/>
            </p:cNvSpPr>
            <p:nvPr/>
          </p:nvSpPr>
          <p:spPr bwMode="auto">
            <a:xfrm>
              <a:off x="3651" y="2432"/>
              <a:ext cx="136" cy="136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2309" name="Oval 21"/>
            <p:cNvSpPr>
              <a:spLocks noChangeArrowheads="1"/>
            </p:cNvSpPr>
            <p:nvPr/>
          </p:nvSpPr>
          <p:spPr bwMode="auto">
            <a:xfrm>
              <a:off x="3606" y="2069"/>
              <a:ext cx="136" cy="136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2310" name="Oval 22"/>
            <p:cNvSpPr>
              <a:spLocks noChangeArrowheads="1"/>
            </p:cNvSpPr>
            <p:nvPr/>
          </p:nvSpPr>
          <p:spPr bwMode="auto">
            <a:xfrm>
              <a:off x="2880" y="1480"/>
              <a:ext cx="136" cy="136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2311" name="Oval 23"/>
            <p:cNvSpPr>
              <a:spLocks noChangeArrowheads="1"/>
            </p:cNvSpPr>
            <p:nvPr/>
          </p:nvSpPr>
          <p:spPr bwMode="auto">
            <a:xfrm>
              <a:off x="3560" y="2704"/>
              <a:ext cx="136" cy="136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2312" name="Oval 24"/>
            <p:cNvSpPr>
              <a:spLocks noChangeArrowheads="1"/>
            </p:cNvSpPr>
            <p:nvPr/>
          </p:nvSpPr>
          <p:spPr bwMode="auto">
            <a:xfrm>
              <a:off x="3379" y="2931"/>
              <a:ext cx="136" cy="136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2313" name="Oval 25"/>
            <p:cNvSpPr>
              <a:spLocks noChangeArrowheads="1"/>
            </p:cNvSpPr>
            <p:nvPr/>
          </p:nvSpPr>
          <p:spPr bwMode="auto">
            <a:xfrm>
              <a:off x="3107" y="3113"/>
              <a:ext cx="136" cy="136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2314" name="Oval 26"/>
            <p:cNvSpPr>
              <a:spLocks noChangeArrowheads="1"/>
            </p:cNvSpPr>
            <p:nvPr/>
          </p:nvSpPr>
          <p:spPr bwMode="auto">
            <a:xfrm>
              <a:off x="2744" y="3158"/>
              <a:ext cx="136" cy="136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2315" name="Oval 27"/>
            <p:cNvSpPr>
              <a:spLocks noChangeArrowheads="1"/>
            </p:cNvSpPr>
            <p:nvPr/>
          </p:nvSpPr>
          <p:spPr bwMode="auto">
            <a:xfrm>
              <a:off x="2426" y="3067"/>
              <a:ext cx="136" cy="136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2316" name="Oval 28"/>
            <p:cNvSpPr>
              <a:spLocks noChangeArrowheads="1"/>
            </p:cNvSpPr>
            <p:nvPr/>
          </p:nvSpPr>
          <p:spPr bwMode="auto">
            <a:xfrm>
              <a:off x="2154" y="2886"/>
              <a:ext cx="136" cy="136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2317" name="Oval 29"/>
            <p:cNvSpPr>
              <a:spLocks noChangeArrowheads="1"/>
            </p:cNvSpPr>
            <p:nvPr/>
          </p:nvSpPr>
          <p:spPr bwMode="auto">
            <a:xfrm>
              <a:off x="1973" y="2614"/>
              <a:ext cx="136" cy="136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2318" name="Oval 30"/>
            <p:cNvSpPr>
              <a:spLocks noChangeArrowheads="1"/>
            </p:cNvSpPr>
            <p:nvPr/>
          </p:nvSpPr>
          <p:spPr bwMode="auto">
            <a:xfrm>
              <a:off x="1927" y="2251"/>
              <a:ext cx="136" cy="136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2319" name="Oval 31"/>
            <p:cNvSpPr>
              <a:spLocks noChangeArrowheads="1"/>
            </p:cNvSpPr>
            <p:nvPr/>
          </p:nvSpPr>
          <p:spPr bwMode="auto">
            <a:xfrm>
              <a:off x="2018" y="1933"/>
              <a:ext cx="136" cy="136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2320" name="Oval 32"/>
            <p:cNvSpPr>
              <a:spLocks noChangeArrowheads="1"/>
            </p:cNvSpPr>
            <p:nvPr/>
          </p:nvSpPr>
          <p:spPr bwMode="auto">
            <a:xfrm>
              <a:off x="2744" y="1797"/>
              <a:ext cx="136" cy="136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2321" name="Oval 33"/>
            <p:cNvSpPr>
              <a:spLocks noChangeArrowheads="1"/>
            </p:cNvSpPr>
            <p:nvPr/>
          </p:nvSpPr>
          <p:spPr bwMode="auto">
            <a:xfrm>
              <a:off x="3243" y="1616"/>
              <a:ext cx="136" cy="136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2322" name="Oval 34"/>
            <p:cNvSpPr>
              <a:spLocks noChangeArrowheads="1"/>
            </p:cNvSpPr>
            <p:nvPr/>
          </p:nvSpPr>
          <p:spPr bwMode="auto">
            <a:xfrm>
              <a:off x="2971" y="1797"/>
              <a:ext cx="136" cy="136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2323" name="Oval 35"/>
            <p:cNvSpPr>
              <a:spLocks noChangeArrowheads="1"/>
            </p:cNvSpPr>
            <p:nvPr/>
          </p:nvSpPr>
          <p:spPr bwMode="auto">
            <a:xfrm>
              <a:off x="3152" y="1933"/>
              <a:ext cx="136" cy="136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2324" name="Oval 36"/>
            <p:cNvSpPr>
              <a:spLocks noChangeArrowheads="1"/>
            </p:cNvSpPr>
            <p:nvPr/>
          </p:nvSpPr>
          <p:spPr bwMode="auto">
            <a:xfrm>
              <a:off x="3288" y="2115"/>
              <a:ext cx="136" cy="136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2325" name="Oval 37"/>
            <p:cNvSpPr>
              <a:spLocks noChangeArrowheads="1"/>
            </p:cNvSpPr>
            <p:nvPr/>
          </p:nvSpPr>
          <p:spPr bwMode="auto">
            <a:xfrm>
              <a:off x="3334" y="2296"/>
              <a:ext cx="136" cy="136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2326" name="Oval 38"/>
            <p:cNvSpPr>
              <a:spLocks noChangeArrowheads="1"/>
            </p:cNvSpPr>
            <p:nvPr/>
          </p:nvSpPr>
          <p:spPr bwMode="auto">
            <a:xfrm>
              <a:off x="3334" y="2478"/>
              <a:ext cx="136" cy="136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2327" name="Oval 39"/>
            <p:cNvSpPr>
              <a:spLocks noChangeArrowheads="1"/>
            </p:cNvSpPr>
            <p:nvPr/>
          </p:nvSpPr>
          <p:spPr bwMode="auto">
            <a:xfrm>
              <a:off x="3243" y="2614"/>
              <a:ext cx="136" cy="136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2328" name="Oval 40"/>
            <p:cNvSpPr>
              <a:spLocks noChangeArrowheads="1"/>
            </p:cNvSpPr>
            <p:nvPr/>
          </p:nvSpPr>
          <p:spPr bwMode="auto">
            <a:xfrm>
              <a:off x="3107" y="2750"/>
              <a:ext cx="136" cy="136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2329" name="Oval 41"/>
            <p:cNvSpPr>
              <a:spLocks noChangeArrowheads="1"/>
            </p:cNvSpPr>
            <p:nvPr/>
          </p:nvSpPr>
          <p:spPr bwMode="auto">
            <a:xfrm>
              <a:off x="2880" y="2840"/>
              <a:ext cx="136" cy="136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2330" name="Oval 42"/>
            <p:cNvSpPr>
              <a:spLocks noChangeArrowheads="1"/>
            </p:cNvSpPr>
            <p:nvPr/>
          </p:nvSpPr>
          <p:spPr bwMode="auto">
            <a:xfrm>
              <a:off x="2653" y="2795"/>
              <a:ext cx="136" cy="136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2331" name="Oval 43"/>
            <p:cNvSpPr>
              <a:spLocks noChangeArrowheads="1"/>
            </p:cNvSpPr>
            <p:nvPr/>
          </p:nvSpPr>
          <p:spPr bwMode="auto">
            <a:xfrm>
              <a:off x="2472" y="2750"/>
              <a:ext cx="136" cy="136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2332" name="Oval 44"/>
            <p:cNvSpPr>
              <a:spLocks noChangeArrowheads="1"/>
            </p:cNvSpPr>
            <p:nvPr/>
          </p:nvSpPr>
          <p:spPr bwMode="auto">
            <a:xfrm>
              <a:off x="2290" y="2568"/>
              <a:ext cx="136" cy="136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2333" name="Oval 45"/>
            <p:cNvSpPr>
              <a:spLocks noChangeArrowheads="1"/>
            </p:cNvSpPr>
            <p:nvPr/>
          </p:nvSpPr>
          <p:spPr bwMode="auto">
            <a:xfrm>
              <a:off x="2245" y="2341"/>
              <a:ext cx="136" cy="136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2334" name="Oval 46"/>
            <p:cNvSpPr>
              <a:spLocks noChangeArrowheads="1"/>
            </p:cNvSpPr>
            <p:nvPr/>
          </p:nvSpPr>
          <p:spPr bwMode="auto">
            <a:xfrm>
              <a:off x="2290" y="2115"/>
              <a:ext cx="136" cy="136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2335" name="Oval 47"/>
            <p:cNvSpPr>
              <a:spLocks noChangeArrowheads="1"/>
            </p:cNvSpPr>
            <p:nvPr/>
          </p:nvSpPr>
          <p:spPr bwMode="auto">
            <a:xfrm>
              <a:off x="2517" y="1842"/>
              <a:ext cx="136" cy="136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2336" name="Oval 48"/>
            <p:cNvSpPr>
              <a:spLocks noChangeArrowheads="1"/>
            </p:cNvSpPr>
            <p:nvPr/>
          </p:nvSpPr>
          <p:spPr bwMode="auto">
            <a:xfrm>
              <a:off x="2381" y="1979"/>
              <a:ext cx="136" cy="136"/>
            </a:xfrm>
            <a:prstGeom prst="ellipse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2337" name="Line 49"/>
            <p:cNvSpPr>
              <a:spLocks noChangeShapeType="1"/>
            </p:cNvSpPr>
            <p:nvPr/>
          </p:nvSpPr>
          <p:spPr bwMode="auto">
            <a:xfrm>
              <a:off x="2608" y="1616"/>
              <a:ext cx="181" cy="18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2338" name="Line 50"/>
            <p:cNvSpPr>
              <a:spLocks noChangeShapeType="1"/>
            </p:cNvSpPr>
            <p:nvPr/>
          </p:nvSpPr>
          <p:spPr bwMode="auto">
            <a:xfrm flipH="1">
              <a:off x="3243" y="1706"/>
              <a:ext cx="45" cy="22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2339" name="Line 51"/>
            <p:cNvSpPr>
              <a:spLocks noChangeShapeType="1"/>
            </p:cNvSpPr>
            <p:nvPr/>
          </p:nvSpPr>
          <p:spPr bwMode="auto">
            <a:xfrm>
              <a:off x="2971" y="1616"/>
              <a:ext cx="45" cy="22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2340" name="Line 52"/>
            <p:cNvSpPr>
              <a:spLocks noChangeShapeType="1"/>
            </p:cNvSpPr>
            <p:nvPr/>
          </p:nvSpPr>
          <p:spPr bwMode="auto">
            <a:xfrm flipH="1">
              <a:off x="3379" y="1888"/>
              <a:ext cx="91" cy="22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2341" name="Line 53"/>
            <p:cNvSpPr>
              <a:spLocks noChangeShapeType="1"/>
            </p:cNvSpPr>
            <p:nvPr/>
          </p:nvSpPr>
          <p:spPr bwMode="auto">
            <a:xfrm flipH="1">
              <a:off x="3470" y="2160"/>
              <a:ext cx="136" cy="18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2342" name="Line 54"/>
            <p:cNvSpPr>
              <a:spLocks noChangeShapeType="1"/>
            </p:cNvSpPr>
            <p:nvPr/>
          </p:nvSpPr>
          <p:spPr bwMode="auto">
            <a:xfrm flipH="1">
              <a:off x="3470" y="2432"/>
              <a:ext cx="181" cy="13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2343" name="Line 55"/>
            <p:cNvSpPr>
              <a:spLocks noChangeShapeType="1"/>
            </p:cNvSpPr>
            <p:nvPr/>
          </p:nvSpPr>
          <p:spPr bwMode="auto">
            <a:xfrm flipH="1" flipV="1">
              <a:off x="3379" y="2705"/>
              <a:ext cx="227" cy="4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2344" name="Line 56"/>
            <p:cNvSpPr>
              <a:spLocks noChangeShapeType="1"/>
            </p:cNvSpPr>
            <p:nvPr/>
          </p:nvSpPr>
          <p:spPr bwMode="auto">
            <a:xfrm flipH="1" flipV="1">
              <a:off x="3198" y="2840"/>
              <a:ext cx="226" cy="13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2345" name="Line 57"/>
            <p:cNvSpPr>
              <a:spLocks noChangeShapeType="1"/>
            </p:cNvSpPr>
            <p:nvPr/>
          </p:nvSpPr>
          <p:spPr bwMode="auto">
            <a:xfrm flipH="1" flipV="1">
              <a:off x="2971" y="2931"/>
              <a:ext cx="181" cy="18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2346" name="Line 58"/>
            <p:cNvSpPr>
              <a:spLocks noChangeShapeType="1"/>
            </p:cNvSpPr>
            <p:nvPr/>
          </p:nvSpPr>
          <p:spPr bwMode="auto">
            <a:xfrm flipH="1" flipV="1">
              <a:off x="2744" y="2931"/>
              <a:ext cx="91" cy="22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2347" name="Line 59"/>
            <p:cNvSpPr>
              <a:spLocks noChangeShapeType="1"/>
            </p:cNvSpPr>
            <p:nvPr/>
          </p:nvSpPr>
          <p:spPr bwMode="auto">
            <a:xfrm flipH="1" flipV="1">
              <a:off x="2517" y="2886"/>
              <a:ext cx="0" cy="18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2348" name="Line 60"/>
            <p:cNvSpPr>
              <a:spLocks noChangeShapeType="1"/>
            </p:cNvSpPr>
            <p:nvPr/>
          </p:nvSpPr>
          <p:spPr bwMode="auto">
            <a:xfrm flipV="1">
              <a:off x="2245" y="2659"/>
              <a:ext cx="91" cy="22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2349" name="Line 61"/>
            <p:cNvSpPr>
              <a:spLocks noChangeShapeType="1"/>
            </p:cNvSpPr>
            <p:nvPr/>
          </p:nvSpPr>
          <p:spPr bwMode="auto">
            <a:xfrm flipV="1">
              <a:off x="2109" y="2432"/>
              <a:ext cx="136" cy="18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2350" name="Line 62"/>
            <p:cNvSpPr>
              <a:spLocks noChangeShapeType="1"/>
            </p:cNvSpPr>
            <p:nvPr/>
          </p:nvSpPr>
          <p:spPr bwMode="auto">
            <a:xfrm flipV="1">
              <a:off x="2064" y="2205"/>
              <a:ext cx="226" cy="9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2351" name="Line 63"/>
            <p:cNvSpPr>
              <a:spLocks noChangeShapeType="1"/>
            </p:cNvSpPr>
            <p:nvPr/>
          </p:nvSpPr>
          <p:spPr bwMode="auto">
            <a:xfrm flipV="1">
              <a:off x="2109" y="2024"/>
              <a:ext cx="317" cy="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2352" name="Line 64"/>
            <p:cNvSpPr>
              <a:spLocks noChangeShapeType="1"/>
            </p:cNvSpPr>
            <p:nvPr/>
          </p:nvSpPr>
          <p:spPr bwMode="auto">
            <a:xfrm>
              <a:off x="2290" y="1798"/>
              <a:ext cx="272" cy="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</p:grpSp>
      <p:grpSp>
        <p:nvGrpSpPr>
          <p:cNvPr id="12353" name="Group 65"/>
          <p:cNvGrpSpPr>
            <a:grpSpLocks/>
          </p:cNvGrpSpPr>
          <p:nvPr/>
        </p:nvGrpSpPr>
        <p:grpSpPr bwMode="auto">
          <a:xfrm>
            <a:off x="684213" y="3429000"/>
            <a:ext cx="6983412" cy="3024188"/>
            <a:chOff x="431" y="2160"/>
            <a:chExt cx="4399" cy="1905"/>
          </a:xfrm>
        </p:grpSpPr>
        <p:sp>
          <p:nvSpPr>
            <p:cNvPr id="12354" name="Rectangle 66"/>
            <p:cNvSpPr>
              <a:spLocks noChangeArrowheads="1"/>
            </p:cNvSpPr>
            <p:nvPr/>
          </p:nvSpPr>
          <p:spPr bwMode="auto">
            <a:xfrm>
              <a:off x="1565" y="2160"/>
              <a:ext cx="362" cy="272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2355" name="Rectangle 67"/>
            <p:cNvSpPr>
              <a:spLocks noChangeArrowheads="1"/>
            </p:cNvSpPr>
            <p:nvPr/>
          </p:nvSpPr>
          <p:spPr bwMode="auto">
            <a:xfrm>
              <a:off x="3787" y="2205"/>
              <a:ext cx="362" cy="272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2356" name="Line 68"/>
            <p:cNvSpPr>
              <a:spLocks noChangeShapeType="1"/>
            </p:cNvSpPr>
            <p:nvPr/>
          </p:nvSpPr>
          <p:spPr bwMode="auto">
            <a:xfrm flipH="1">
              <a:off x="748" y="2296"/>
              <a:ext cx="81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2357" name="Line 69"/>
            <p:cNvSpPr>
              <a:spLocks noChangeShapeType="1"/>
            </p:cNvSpPr>
            <p:nvPr/>
          </p:nvSpPr>
          <p:spPr bwMode="auto">
            <a:xfrm>
              <a:off x="4150" y="2341"/>
              <a:ext cx="68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2358" name="Line 70"/>
            <p:cNvSpPr>
              <a:spLocks noChangeShapeType="1"/>
            </p:cNvSpPr>
            <p:nvPr/>
          </p:nvSpPr>
          <p:spPr bwMode="auto">
            <a:xfrm>
              <a:off x="4830" y="2341"/>
              <a:ext cx="0" cy="172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2359" name="Line 71"/>
            <p:cNvSpPr>
              <a:spLocks noChangeShapeType="1"/>
            </p:cNvSpPr>
            <p:nvPr/>
          </p:nvSpPr>
          <p:spPr bwMode="auto">
            <a:xfrm flipH="1">
              <a:off x="748" y="4065"/>
              <a:ext cx="408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2360" name="Line 72"/>
            <p:cNvSpPr>
              <a:spLocks noChangeShapeType="1"/>
            </p:cNvSpPr>
            <p:nvPr/>
          </p:nvSpPr>
          <p:spPr bwMode="auto">
            <a:xfrm>
              <a:off x="431" y="2840"/>
              <a:ext cx="725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2361" name="Line 73"/>
            <p:cNvSpPr>
              <a:spLocks noChangeShapeType="1"/>
            </p:cNvSpPr>
            <p:nvPr/>
          </p:nvSpPr>
          <p:spPr bwMode="auto">
            <a:xfrm>
              <a:off x="567" y="2976"/>
              <a:ext cx="453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2362" name="Line 74"/>
            <p:cNvSpPr>
              <a:spLocks noChangeShapeType="1"/>
            </p:cNvSpPr>
            <p:nvPr/>
          </p:nvSpPr>
          <p:spPr bwMode="auto">
            <a:xfrm>
              <a:off x="431" y="3113"/>
              <a:ext cx="725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2363" name="Line 75"/>
            <p:cNvSpPr>
              <a:spLocks noChangeShapeType="1"/>
            </p:cNvSpPr>
            <p:nvPr/>
          </p:nvSpPr>
          <p:spPr bwMode="auto">
            <a:xfrm>
              <a:off x="567" y="3249"/>
              <a:ext cx="453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2364" name="Line 76"/>
            <p:cNvSpPr>
              <a:spLocks noChangeShapeType="1"/>
            </p:cNvSpPr>
            <p:nvPr/>
          </p:nvSpPr>
          <p:spPr bwMode="auto">
            <a:xfrm>
              <a:off x="431" y="3385"/>
              <a:ext cx="725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2365" name="Line 77"/>
            <p:cNvSpPr>
              <a:spLocks noChangeShapeType="1"/>
            </p:cNvSpPr>
            <p:nvPr/>
          </p:nvSpPr>
          <p:spPr bwMode="auto">
            <a:xfrm>
              <a:off x="567" y="3521"/>
              <a:ext cx="453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2366" name="Line 78"/>
            <p:cNvSpPr>
              <a:spLocks noChangeShapeType="1"/>
            </p:cNvSpPr>
            <p:nvPr/>
          </p:nvSpPr>
          <p:spPr bwMode="auto">
            <a:xfrm>
              <a:off x="748" y="2296"/>
              <a:ext cx="0" cy="5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2367" name="Line 79"/>
            <p:cNvSpPr>
              <a:spLocks noChangeShapeType="1"/>
            </p:cNvSpPr>
            <p:nvPr/>
          </p:nvSpPr>
          <p:spPr bwMode="auto">
            <a:xfrm flipV="1">
              <a:off x="748" y="3521"/>
              <a:ext cx="0" cy="5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</p:grpSp>
      <p:grpSp>
        <p:nvGrpSpPr>
          <p:cNvPr id="12368" name="Group 80"/>
          <p:cNvGrpSpPr>
            <a:grpSpLocks/>
          </p:cNvGrpSpPr>
          <p:nvPr/>
        </p:nvGrpSpPr>
        <p:grpSpPr bwMode="auto">
          <a:xfrm>
            <a:off x="2484438" y="2349500"/>
            <a:ext cx="4175125" cy="2951163"/>
            <a:chOff x="1565" y="1480"/>
            <a:chExt cx="2630" cy="1859"/>
          </a:xfrm>
        </p:grpSpPr>
        <p:sp>
          <p:nvSpPr>
            <p:cNvPr id="12369" name="AutoShape 81"/>
            <p:cNvSpPr>
              <a:spLocks noChangeArrowheads="1"/>
            </p:cNvSpPr>
            <p:nvPr/>
          </p:nvSpPr>
          <p:spPr bwMode="auto">
            <a:xfrm>
              <a:off x="2880" y="3158"/>
              <a:ext cx="1315" cy="181"/>
            </a:xfrm>
            <a:prstGeom prst="rightArrow">
              <a:avLst>
                <a:gd name="adj1" fmla="val 50000"/>
                <a:gd name="adj2" fmla="val 181630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2370" name="AutoShape 82"/>
            <p:cNvSpPr>
              <a:spLocks noChangeArrowheads="1"/>
            </p:cNvSpPr>
            <p:nvPr/>
          </p:nvSpPr>
          <p:spPr bwMode="auto">
            <a:xfrm flipH="1">
              <a:off x="1565" y="1480"/>
              <a:ext cx="1315" cy="181"/>
            </a:xfrm>
            <a:prstGeom prst="rightArrow">
              <a:avLst>
                <a:gd name="adj1" fmla="val 50000"/>
                <a:gd name="adj2" fmla="val 181630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</p:grpSp>
      <p:grpSp>
        <p:nvGrpSpPr>
          <p:cNvPr id="12371" name="Group 83"/>
          <p:cNvGrpSpPr>
            <a:grpSpLocks/>
          </p:cNvGrpSpPr>
          <p:nvPr/>
        </p:nvGrpSpPr>
        <p:grpSpPr bwMode="auto">
          <a:xfrm>
            <a:off x="5435600" y="1412875"/>
            <a:ext cx="2447925" cy="4608513"/>
            <a:chOff x="3379" y="890"/>
            <a:chExt cx="1542" cy="2903"/>
          </a:xfrm>
        </p:grpSpPr>
        <p:sp>
          <p:nvSpPr>
            <p:cNvPr id="12372" name="Line 84"/>
            <p:cNvSpPr>
              <a:spLocks noChangeShapeType="1"/>
            </p:cNvSpPr>
            <p:nvPr/>
          </p:nvSpPr>
          <p:spPr bwMode="auto">
            <a:xfrm flipV="1">
              <a:off x="3379" y="1071"/>
              <a:ext cx="363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2373" name="Line 85"/>
            <p:cNvSpPr>
              <a:spLocks noChangeShapeType="1"/>
            </p:cNvSpPr>
            <p:nvPr/>
          </p:nvSpPr>
          <p:spPr bwMode="auto">
            <a:xfrm flipV="1">
              <a:off x="3379" y="1434"/>
              <a:ext cx="454" cy="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2374" name="Line 86"/>
            <p:cNvSpPr>
              <a:spLocks noChangeShapeType="1"/>
            </p:cNvSpPr>
            <p:nvPr/>
          </p:nvSpPr>
          <p:spPr bwMode="auto">
            <a:xfrm>
              <a:off x="3560" y="1888"/>
              <a:ext cx="3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2375" name="Line 87"/>
            <p:cNvSpPr>
              <a:spLocks noChangeShapeType="1"/>
            </p:cNvSpPr>
            <p:nvPr/>
          </p:nvSpPr>
          <p:spPr bwMode="auto">
            <a:xfrm flipV="1">
              <a:off x="4105" y="1888"/>
              <a:ext cx="453" cy="3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2376" name="Text Box 88"/>
            <p:cNvSpPr txBox="1">
              <a:spLocks noChangeArrowheads="1"/>
            </p:cNvSpPr>
            <p:nvPr/>
          </p:nvSpPr>
          <p:spPr bwMode="auto">
            <a:xfrm>
              <a:off x="3651" y="890"/>
              <a:ext cx="45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</a:rPr>
                <a:t>1</a:t>
              </a:r>
              <a:endParaRPr lang="ru-RU" sz="2400" b="1">
                <a:solidFill>
                  <a:srgbClr val="000000"/>
                </a:solidFill>
              </a:endParaRPr>
            </a:p>
          </p:txBody>
        </p:sp>
        <p:sp>
          <p:nvSpPr>
            <p:cNvPr id="12377" name="Text Box 89"/>
            <p:cNvSpPr txBox="1">
              <a:spLocks noChangeArrowheads="1"/>
            </p:cNvSpPr>
            <p:nvPr/>
          </p:nvSpPr>
          <p:spPr bwMode="auto">
            <a:xfrm>
              <a:off x="3787" y="1253"/>
              <a:ext cx="45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</a:rPr>
                <a:t>2</a:t>
              </a:r>
              <a:endParaRPr lang="ru-RU" sz="2400" b="1">
                <a:solidFill>
                  <a:srgbClr val="000000"/>
                </a:solidFill>
              </a:endParaRPr>
            </a:p>
          </p:txBody>
        </p:sp>
        <p:sp>
          <p:nvSpPr>
            <p:cNvPr id="12378" name="Text Box 90"/>
            <p:cNvSpPr txBox="1">
              <a:spLocks noChangeArrowheads="1"/>
            </p:cNvSpPr>
            <p:nvPr/>
          </p:nvSpPr>
          <p:spPr bwMode="auto">
            <a:xfrm>
              <a:off x="3833" y="1661"/>
              <a:ext cx="45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</a:rPr>
                <a:t>3</a:t>
              </a:r>
              <a:endParaRPr lang="ru-RU" sz="2400" b="1">
                <a:solidFill>
                  <a:srgbClr val="000000"/>
                </a:solidFill>
              </a:endParaRPr>
            </a:p>
          </p:txBody>
        </p:sp>
        <p:sp>
          <p:nvSpPr>
            <p:cNvPr id="12379" name="Text Box 91"/>
            <p:cNvSpPr txBox="1">
              <a:spLocks noChangeArrowheads="1"/>
            </p:cNvSpPr>
            <p:nvPr/>
          </p:nvSpPr>
          <p:spPr bwMode="auto">
            <a:xfrm>
              <a:off x="4468" y="1661"/>
              <a:ext cx="45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</a:rPr>
                <a:t>4</a:t>
              </a:r>
              <a:endParaRPr lang="ru-RU" sz="2400" b="1">
                <a:solidFill>
                  <a:srgbClr val="000000"/>
                </a:solidFill>
              </a:endParaRPr>
            </a:p>
          </p:txBody>
        </p:sp>
        <p:sp>
          <p:nvSpPr>
            <p:cNvPr id="12380" name="Line 92"/>
            <p:cNvSpPr>
              <a:spLocks noChangeShapeType="1"/>
            </p:cNvSpPr>
            <p:nvPr/>
          </p:nvSpPr>
          <p:spPr bwMode="auto">
            <a:xfrm flipV="1">
              <a:off x="3379" y="3611"/>
              <a:ext cx="363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2381" name="Text Box 93"/>
            <p:cNvSpPr txBox="1">
              <a:spLocks noChangeArrowheads="1"/>
            </p:cNvSpPr>
            <p:nvPr/>
          </p:nvSpPr>
          <p:spPr bwMode="auto">
            <a:xfrm>
              <a:off x="3651" y="3430"/>
              <a:ext cx="45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</a:rPr>
                <a:t>1</a:t>
              </a:r>
              <a:endParaRPr lang="ru-RU" sz="2400" b="1">
                <a:solidFill>
                  <a:srgbClr val="000000"/>
                </a:solidFill>
              </a:endParaRPr>
            </a:p>
          </p:txBody>
        </p:sp>
      </p:grpSp>
      <p:sp>
        <p:nvSpPr>
          <p:cNvPr id="12382" name="Text Box 94"/>
          <p:cNvSpPr txBox="1">
            <a:spLocks noChangeArrowheads="1"/>
          </p:cNvSpPr>
          <p:nvPr/>
        </p:nvSpPr>
        <p:spPr bwMode="auto">
          <a:xfrm>
            <a:off x="323850" y="4221163"/>
            <a:ext cx="4643438" cy="212365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1 – c</a:t>
            </a:r>
            <a:r>
              <a:rPr lang="ru-RU" sz="2400" dirty="0" err="1">
                <a:solidFill>
                  <a:srgbClr val="000000"/>
                </a:solidFill>
              </a:rPr>
              <a:t>татор</a:t>
            </a:r>
            <a:r>
              <a:rPr lang="ru-RU" sz="2400" dirty="0">
                <a:solidFill>
                  <a:srgbClr val="000000"/>
                </a:solidFill>
              </a:rPr>
              <a:t> (индуктор);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sz="2400" dirty="0">
                <a:solidFill>
                  <a:srgbClr val="000000"/>
                </a:solidFill>
              </a:rPr>
              <a:t>2</a:t>
            </a:r>
            <a:r>
              <a:rPr lang="en-US" sz="2400" dirty="0">
                <a:solidFill>
                  <a:srgbClr val="000000"/>
                </a:solidFill>
              </a:rPr>
              <a:t> –</a:t>
            </a:r>
            <a:r>
              <a:rPr lang="ru-RU" sz="2400" dirty="0">
                <a:solidFill>
                  <a:srgbClr val="000000"/>
                </a:solidFill>
              </a:rPr>
              <a:t> сердечник ротора;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sz="2400" dirty="0">
                <a:solidFill>
                  <a:srgbClr val="000000"/>
                </a:solidFill>
              </a:rPr>
              <a:t>3</a:t>
            </a:r>
            <a:r>
              <a:rPr lang="en-US" sz="2400" dirty="0">
                <a:solidFill>
                  <a:srgbClr val="000000"/>
                </a:solidFill>
              </a:rPr>
              <a:t> –</a:t>
            </a:r>
            <a:r>
              <a:rPr lang="ru-RU" sz="2400" dirty="0">
                <a:solidFill>
                  <a:srgbClr val="000000"/>
                </a:solidFill>
              </a:rPr>
              <a:t> обмотка ротора;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sz="2400" dirty="0">
                <a:solidFill>
                  <a:srgbClr val="000000"/>
                </a:solidFill>
              </a:rPr>
              <a:t>4 – токосъёмное устройство.</a:t>
            </a:r>
          </a:p>
        </p:txBody>
      </p:sp>
      <p:grpSp>
        <p:nvGrpSpPr>
          <p:cNvPr id="12383" name="Group 95"/>
          <p:cNvGrpSpPr>
            <a:grpSpLocks/>
          </p:cNvGrpSpPr>
          <p:nvPr/>
        </p:nvGrpSpPr>
        <p:grpSpPr bwMode="auto">
          <a:xfrm>
            <a:off x="120948" y="981298"/>
            <a:ext cx="3157538" cy="928688"/>
            <a:chOff x="158" y="754"/>
            <a:chExt cx="1989" cy="585"/>
          </a:xfrm>
        </p:grpSpPr>
        <p:sp>
          <p:nvSpPr>
            <p:cNvPr id="12384" name="Rectangle 96"/>
            <p:cNvSpPr>
              <a:spLocks noChangeArrowheads="1"/>
            </p:cNvSpPr>
            <p:nvPr/>
          </p:nvSpPr>
          <p:spPr bwMode="auto">
            <a:xfrm>
              <a:off x="158" y="754"/>
              <a:ext cx="1989" cy="231"/>
            </a:xfrm>
            <a:prstGeom prst="rect">
              <a:avLst/>
            </a:prstGeom>
            <a:solidFill>
              <a:srgbClr val="99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b="1" dirty="0">
                  <a:solidFill>
                    <a:srgbClr val="000000"/>
                  </a:solidFill>
                  <a:cs typeface="Times New Roman" pitchFamily="18" charset="0"/>
                </a:rPr>
                <a:t>Электромагнитный момент:</a:t>
              </a:r>
              <a:endParaRPr lang="ru-RU" b="1" dirty="0">
                <a:solidFill>
                  <a:srgbClr val="000000"/>
                </a:solidFill>
              </a:endParaRPr>
            </a:p>
          </p:txBody>
        </p:sp>
        <p:graphicFrame>
          <p:nvGraphicFramePr>
            <p:cNvPr id="12385" name="Object 9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24704110"/>
                </p:ext>
              </p:extLst>
            </p:nvPr>
          </p:nvGraphicFramePr>
          <p:xfrm>
            <a:off x="182" y="972"/>
            <a:ext cx="1586" cy="3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Формула" r:id="rId2" imgW="1041120" imgH="241200" progId="Equation.3">
                    <p:embed/>
                  </p:oleObj>
                </mc:Choice>
                <mc:Fallback>
                  <p:oleObj name="Формула" r:id="rId2" imgW="104112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2" y="972"/>
                          <a:ext cx="1586" cy="367"/>
                        </a:xfrm>
                        <a:prstGeom prst="rect">
                          <a:avLst/>
                        </a:prstGeom>
                        <a:solidFill>
                          <a:srgbClr val="99FF99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56053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12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42" dur="20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2000"/>
                                        <p:tgtEl>
                                          <p:spTgt spid="12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2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 animBg="1"/>
      <p:bldP spid="1238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64613" cy="765175"/>
          </a:xfrm>
        </p:spPr>
        <p:txBody>
          <a:bodyPr/>
          <a:lstStyle/>
          <a:p>
            <a:pPr algn="l"/>
            <a:r>
              <a:rPr lang="ru-RU" sz="3200" dirty="0">
                <a:solidFill>
                  <a:srgbClr val="C00000"/>
                </a:solidFill>
              </a:rPr>
              <a:t>Основные части ЭМ и их назначение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323850" y="908050"/>
            <a:ext cx="82804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0000"/>
                </a:solidFill>
              </a:rPr>
              <a:t>ротор и статор</a:t>
            </a:r>
            <a:r>
              <a:rPr lang="ru-RU" b="1" dirty="0">
                <a:solidFill>
                  <a:srgbClr val="000000"/>
                </a:solidFill>
              </a:rPr>
              <a:t> – подвижная и неподвижная части машины</a:t>
            </a: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342106" y="2421731"/>
            <a:ext cx="8280400" cy="14620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0000"/>
                </a:solidFill>
              </a:rPr>
              <a:t>Сердечники ротора и статора</a:t>
            </a:r>
            <a:r>
              <a:rPr lang="ru-RU" dirty="0">
                <a:solidFill>
                  <a:srgbClr val="000000"/>
                </a:solidFill>
              </a:rPr>
              <a:t> – </a:t>
            </a:r>
            <a:r>
              <a:rPr lang="ru-RU" sz="2400" b="1" dirty="0">
                <a:solidFill>
                  <a:srgbClr val="0000CC"/>
                </a:solidFill>
              </a:rPr>
              <a:t>магнитная система машины</a:t>
            </a:r>
            <a:r>
              <a:rPr lang="ru-RU" dirty="0">
                <a:solidFill>
                  <a:srgbClr val="000000"/>
                </a:solidFill>
              </a:rPr>
              <a:t>, предназначена для проведения (пропускания) </a:t>
            </a:r>
            <a:r>
              <a:rPr lang="ru-RU" sz="2400" b="1" dirty="0">
                <a:solidFill>
                  <a:srgbClr val="CC3300"/>
                </a:solidFill>
              </a:rPr>
              <a:t>основного магнитного поля</a:t>
            </a:r>
            <a:r>
              <a:rPr lang="ru-RU" dirty="0">
                <a:solidFill>
                  <a:srgbClr val="000000"/>
                </a:solidFill>
              </a:rPr>
              <a:t> (потока) машины и придания ему необходимой конфигурации.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323850" y="4076700"/>
            <a:ext cx="8280400" cy="10969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1"/>
            </a:solidFill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0000"/>
                </a:solidFill>
              </a:rPr>
              <a:t>Обмотки ротора и статора</a:t>
            </a:r>
            <a:r>
              <a:rPr lang="ru-RU" dirty="0">
                <a:solidFill>
                  <a:srgbClr val="000000"/>
                </a:solidFill>
              </a:rPr>
              <a:t> –</a:t>
            </a:r>
            <a:r>
              <a:rPr lang="ru-RU" sz="2400" b="1" dirty="0">
                <a:solidFill>
                  <a:srgbClr val="009900"/>
                </a:solidFill>
              </a:rPr>
              <a:t>токоведущая часть машины</a:t>
            </a:r>
            <a:r>
              <a:rPr lang="ru-RU" dirty="0">
                <a:solidFill>
                  <a:srgbClr val="000000"/>
                </a:solidFill>
              </a:rPr>
              <a:t>, предназначена для проведения (пропускания) электрического тока.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323850" y="5300663"/>
            <a:ext cx="8280400" cy="1096962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0000"/>
                </a:solidFill>
              </a:rPr>
              <a:t>Якорь</a:t>
            </a:r>
            <a:r>
              <a:rPr lang="ru-RU" b="1" dirty="0">
                <a:solidFill>
                  <a:srgbClr val="000000"/>
                </a:solidFill>
              </a:rPr>
              <a:t> – </a:t>
            </a:r>
            <a:r>
              <a:rPr lang="ru-RU" dirty="0">
                <a:solidFill>
                  <a:srgbClr val="000000"/>
                </a:solidFill>
              </a:rPr>
              <a:t>часть машины, где происходит </a:t>
            </a:r>
            <a:r>
              <a:rPr lang="ru-RU" sz="2400" b="1" dirty="0">
                <a:solidFill>
                  <a:srgbClr val="000000"/>
                </a:solidFill>
              </a:rPr>
              <a:t>преобразование энергии</a:t>
            </a:r>
            <a:r>
              <a:rPr lang="ru-RU" dirty="0">
                <a:solidFill>
                  <a:srgbClr val="000000"/>
                </a:solidFill>
              </a:rPr>
              <a:t> из одной формы в другую за счёт </a:t>
            </a:r>
            <a:r>
              <a:rPr lang="ru-RU" b="1" dirty="0">
                <a:solidFill>
                  <a:srgbClr val="000000"/>
                </a:solidFill>
              </a:rPr>
              <a:t>взаимодействия основного магнитного потока и тока в обмотке якоря.</a:t>
            </a:r>
          </a:p>
        </p:txBody>
      </p:sp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323850" y="1557338"/>
            <a:ext cx="8280400" cy="731837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0000"/>
                </a:solidFill>
              </a:rPr>
              <a:t>Индуктор</a:t>
            </a:r>
            <a:r>
              <a:rPr lang="ru-RU" b="1" dirty="0">
                <a:solidFill>
                  <a:srgbClr val="000000"/>
                </a:solidFill>
              </a:rPr>
              <a:t> </a:t>
            </a:r>
            <a:r>
              <a:rPr lang="ru-RU" dirty="0">
                <a:solidFill>
                  <a:srgbClr val="000000"/>
                </a:solidFill>
              </a:rPr>
              <a:t>(обмотка возбуждения либо постоянные магниты) – служит для создания</a:t>
            </a:r>
            <a:r>
              <a:rPr lang="ru-RU" b="1" dirty="0">
                <a:solidFill>
                  <a:srgbClr val="000000"/>
                </a:solidFill>
              </a:rPr>
              <a:t> основного магнитного потока.</a:t>
            </a:r>
          </a:p>
        </p:txBody>
      </p:sp>
    </p:spTree>
    <p:extLst>
      <p:ext uri="{BB962C8B-B14F-4D97-AF65-F5344CB8AC3E}">
        <p14:creationId xmlns:p14="http://schemas.microsoft.com/office/powerpoint/2010/main" val="410176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 animBg="1"/>
      <p:bldP spid="15367" grpId="0" animBg="1"/>
      <p:bldP spid="15368" grpId="0" animBg="1"/>
      <p:bldP spid="15369" grpId="0" animBg="1"/>
      <p:bldP spid="1537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721688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2. Основные типы элементов автоматики </a:t>
            </a:r>
            <a:br>
              <a:rPr lang="ru-RU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800" dirty="0"/>
              <a:t> </a:t>
            </a:r>
          </a:p>
        </p:txBody>
      </p:sp>
      <p:pic>
        <p:nvPicPr>
          <p:cNvPr id="11266" name="Picture 2" descr="http://mosenergomash.ru/wp-content/uploads/2018/04/Nizkovoltnoe-oborudovan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18" y="2276872"/>
            <a:ext cx="4344417" cy="4344418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lh3.googleusercontent.com/p/AF1QipOBf_deYEhpS4ghOQlbTzypFSHaGgE_fMSPzY-j=s1600-w8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431" y="2132856"/>
            <a:ext cx="4163616" cy="3122712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76916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116632"/>
            <a:ext cx="6512511" cy="1143000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Предохранители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052736"/>
            <a:ext cx="660648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fontAlgn="base"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itchFamily="2" charset="2"/>
              <a:buChar char="Ø"/>
              <a:defRPr/>
            </a:pPr>
            <a:r>
              <a:rPr lang="ru-RU" sz="3000" b="1" i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Предохранители</a:t>
            </a:r>
            <a:r>
              <a:rPr lang="ru-RU" sz="30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ru-RU" sz="3000" kern="0" dirty="0">
                <a:latin typeface="Arial"/>
              </a:rPr>
              <a:t>– это электроаппараты, предназначенные для защиты электрических цепей от аварийных токовых перегрузок и токов короткого замыкания (К.З.) в силовых цепях, цепях сигнализации, управления и защиты.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984" y="1268760"/>
            <a:ext cx="2286000" cy="2286000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264" y="4216426"/>
            <a:ext cx="2225720" cy="2167254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797152"/>
            <a:ext cx="2304256" cy="2056548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1633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5445224"/>
            <a:ext cx="6512511" cy="1143000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ВВЕДЕНИЕ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188640"/>
            <a:ext cx="8424936" cy="3096344"/>
          </a:xfrm>
        </p:spPr>
        <p:txBody>
          <a:bodyPr>
            <a:normAutofit/>
          </a:bodyPr>
          <a:lstStyle/>
          <a:p>
            <a:pPr algn="just"/>
            <a:r>
              <a:rPr lang="ru-RU" sz="2800" b="1" dirty="0">
                <a:solidFill>
                  <a:srgbClr val="000000"/>
                </a:solidFill>
                <a:latin typeface="Arial"/>
              </a:rPr>
              <a:t>Автоматизация технологических процессов</a:t>
            </a:r>
            <a:r>
              <a:rPr lang="ru-RU" sz="2800" dirty="0">
                <a:solidFill>
                  <a:srgbClr val="000000"/>
                </a:solidFill>
                <a:latin typeface="Arial"/>
              </a:rPr>
              <a:t> – замена физического труда человека, затрачиваемого на управление механизмами и машинами, работой специальных устройств, обеспечивающих это управление.</a:t>
            </a:r>
            <a:endParaRPr lang="ru-RU" sz="28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6" name="Picture 2" descr="https://content-7.foto.my.mail.ru/community/joie-de-vivre/_groupsphoto/h-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62" y="3933056"/>
            <a:ext cx="4267038" cy="2808245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tmunch.com/wp-content/uploads/2017/11/Feature-image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168" y="2996953"/>
            <a:ext cx="3676238" cy="2440498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96409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914400" y="304800"/>
            <a:ext cx="8229600" cy="452596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3600" dirty="0"/>
              <a:t>Основными элементами предохранителя является плавкая вставка, включаемая последовательно с защищаемой цепью, и </a:t>
            </a:r>
            <a:r>
              <a:rPr lang="ru-RU" sz="3600" dirty="0" err="1"/>
              <a:t>дугогасительное</a:t>
            </a:r>
            <a:r>
              <a:rPr lang="ru-RU" sz="3600" dirty="0"/>
              <a:t> устройство.</a:t>
            </a:r>
          </a:p>
        </p:txBody>
      </p:sp>
      <p:pic>
        <p:nvPicPr>
          <p:cNvPr id="1126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850" y="3863975"/>
            <a:ext cx="4721225" cy="2832100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63975"/>
            <a:ext cx="3886200" cy="2832100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7066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355" y="561975"/>
            <a:ext cx="3449721" cy="3781425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1"/>
            <a:ext cx="5142329" cy="3856747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2" name="Rectangle 7"/>
          <p:cNvSpPr>
            <a:spLocks noChangeArrowheads="1"/>
          </p:cNvSpPr>
          <p:nvPr/>
        </p:nvSpPr>
        <p:spPr bwMode="auto">
          <a:xfrm>
            <a:off x="0" y="4495800"/>
            <a:ext cx="50228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/>
              <a:t>Плавкие вставки для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/>
              <a:t> предохранителя ПР-2 (ЗР-2)</a:t>
            </a:r>
          </a:p>
        </p:txBody>
      </p:sp>
      <p:sp>
        <p:nvSpPr>
          <p:cNvPr id="12293" name="Rectangle 8"/>
          <p:cNvSpPr>
            <a:spLocks noChangeArrowheads="1"/>
          </p:cNvSpPr>
          <p:nvPr/>
        </p:nvSpPr>
        <p:spPr bwMode="auto">
          <a:xfrm>
            <a:off x="5181600" y="4495800"/>
            <a:ext cx="43211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/>
              <a:t>Предохранители плавкие ППН с индикатором работоспособности</a:t>
            </a:r>
            <a:r>
              <a:rPr lang="ru-RU" sz="2800" dirty="0">
                <a:solidFill>
                  <a:srgbClr val="FFFF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56455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93232" cy="4613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89713"/>
            <a:ext cx="3671801" cy="6479648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89040"/>
            <a:ext cx="4985728" cy="3020186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6564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2910" y="18864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b="1" dirty="0">
                <a:solidFill>
                  <a:srgbClr val="C00000"/>
                </a:solidFill>
              </a:rPr>
              <a:t> </a:t>
            </a:r>
            <a:r>
              <a:rPr lang="ru-RU" sz="4000" dirty="0">
                <a:solidFill>
                  <a:srgbClr val="C00000"/>
                </a:solidFill>
              </a:rPr>
              <a:t>А</a:t>
            </a:r>
            <a:r>
              <a:rPr lang="ru-RU" sz="4000" b="1" dirty="0">
                <a:solidFill>
                  <a:srgbClr val="C00000"/>
                </a:solidFill>
              </a:rPr>
              <a:t>втоматические выключатели.</a:t>
            </a:r>
          </a:p>
        </p:txBody>
      </p:sp>
      <p:pic>
        <p:nvPicPr>
          <p:cNvPr id="3891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76" y="1772815"/>
            <a:ext cx="4800033" cy="3888433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s://avatars.mds.yandex.net/get-mpic/1673800/img_id5497797819097338328.jpeg/or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406" y="2060848"/>
            <a:ext cx="3514205" cy="4674492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77320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188640"/>
            <a:ext cx="6872551" cy="1143000"/>
          </a:xfrm>
        </p:spPr>
        <p:txBody>
          <a:bodyPr/>
          <a:lstStyle/>
          <a:p>
            <a:pPr>
              <a:defRPr/>
            </a:pPr>
            <a:r>
              <a:rPr lang="ru-RU" sz="3600" b="1" dirty="0">
                <a:solidFill>
                  <a:srgbClr val="C00000"/>
                </a:solidFill>
              </a:rPr>
              <a:t>Назначение автоматического выключателя</a:t>
            </a:r>
            <a:br>
              <a:rPr lang="ru-RU" sz="3600" dirty="0">
                <a:solidFill>
                  <a:srgbClr val="FFFF00"/>
                </a:solidFill>
              </a:rPr>
            </a:br>
            <a:endParaRPr lang="ru-RU" sz="3600" dirty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4294967295"/>
          </p:nvPr>
        </p:nvSpPr>
        <p:spPr>
          <a:xfrm>
            <a:off x="3052207" y="2492896"/>
            <a:ext cx="5832648" cy="1440160"/>
          </a:xfrm>
          <a:solidFill>
            <a:schemeClr val="accent4">
              <a:lumMod val="40000"/>
              <a:lumOff val="60000"/>
            </a:schemeClr>
          </a:solidFill>
          <a:ln w="28575">
            <a:solidFill>
              <a:srgbClr val="C00000"/>
            </a:solidFill>
          </a:ln>
        </p:spPr>
        <p:txBody>
          <a:bodyPr>
            <a:normAutofit fontScale="40000" lnSpcReduction="20000"/>
          </a:bodyPr>
          <a:lstStyle/>
          <a:p>
            <a:pPr lvl="0" algn="just">
              <a:buClr>
                <a:srgbClr val="F14124">
                  <a:lumMod val="75000"/>
                </a:srgbClr>
              </a:buClr>
              <a:defRPr/>
            </a:pPr>
            <a:r>
              <a:rPr lang="ru-RU" sz="6000" b="1" dirty="0"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Автоматический выключатель</a:t>
            </a:r>
            <a:r>
              <a:rPr lang="ru-RU" sz="6000" dirty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 – это устройство, которое защищает электрическую сеть от перегрузок и токов короткого замыкания.</a:t>
            </a:r>
          </a:p>
          <a:p>
            <a:pPr algn="just">
              <a:defRPr/>
            </a:pPr>
            <a:endParaRPr lang="ru-RU" dirty="0"/>
          </a:p>
        </p:txBody>
      </p:sp>
      <p:pic>
        <p:nvPicPr>
          <p:cNvPr id="39941" name="Picture 2" descr="http://current-systems.ru/wp-content/uploads/2014/04/%D0%92%D1%8B%D0%B1%D0%BE%D1%80-%D0%B0%D0%B2%D1%82%D0%BE%D0%BC%D0%B0%D1%82%D0%B8%D1%87%D0%B5%D1%81%D0%BA%D0%BE%D0%B3%D0%BE-%D0%B2%D1%8B%D0%BA%D0%BB%D1%8E%D1%87%D0%B0%D1%82%D0%B5%D0%BB%D1%8F.-%D0%A0%D0%B8%D1%81.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9" y="354909"/>
            <a:ext cx="2764457" cy="3794171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4437112"/>
            <a:ext cx="8744759" cy="19389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342900" lvl="0" indent="-3429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defRPr/>
            </a:pPr>
            <a:r>
              <a:rPr lang="ru-RU" sz="20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		</a:t>
            </a:r>
            <a:r>
              <a:rPr lang="ru-RU" sz="2000" b="1" kern="0" dirty="0"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Перегрузки по току</a:t>
            </a:r>
            <a:r>
              <a:rPr lang="ru-RU" sz="2000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 </a:t>
            </a:r>
            <a:r>
              <a:rPr lang="ru-RU" sz="2000" kern="0" dirty="0">
                <a:latin typeface="Tahoma" pitchFamily="34" charset="0"/>
                <a:ea typeface="Tahoma" pitchFamily="34" charset="0"/>
                <a:cs typeface="Tahoma" pitchFamily="34" charset="0"/>
              </a:rPr>
              <a:t>возникают тогда, когда к электросети подключено оборудование, суммарная мощность которого превышает номинальную для проводки.</a:t>
            </a:r>
            <a:br>
              <a:rPr lang="ru-RU" sz="2000" kern="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000" b="1" kern="0" dirty="0"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За отключение потребителей </a:t>
            </a:r>
            <a:r>
              <a:rPr lang="ru-RU" sz="2000" kern="0" dirty="0">
                <a:latin typeface="Tahoma" pitchFamily="34" charset="0"/>
                <a:ea typeface="Tahoma" pitchFamily="34" charset="0"/>
                <a:cs typeface="Tahoma" pitchFamily="34" charset="0"/>
              </a:rPr>
              <a:t>от электросети из-за перегрузки по току </a:t>
            </a:r>
            <a:r>
              <a:rPr lang="ru-RU" sz="2000" b="1" kern="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отвечает</a:t>
            </a:r>
            <a:r>
              <a:rPr lang="ru-RU" sz="2000" kern="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b="1" kern="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тепловой </a:t>
            </a:r>
            <a:r>
              <a:rPr lang="ru-RU" sz="2000" b="1" kern="0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расцепитель</a:t>
            </a:r>
            <a:r>
              <a:rPr lang="ru-RU" sz="2000" b="1" kern="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(биметаллическая пластина),</a:t>
            </a:r>
            <a:r>
              <a:rPr lang="ru-RU" sz="2000" kern="0" dirty="0">
                <a:latin typeface="Tahoma" pitchFamily="34" charset="0"/>
                <a:ea typeface="Tahoma" pitchFamily="34" charset="0"/>
                <a:cs typeface="Tahoma" pitchFamily="34" charset="0"/>
              </a:rPr>
              <a:t> который находится в автоматическом выключателе.</a:t>
            </a:r>
          </a:p>
        </p:txBody>
      </p:sp>
    </p:spTree>
    <p:extLst>
      <p:ext uri="{BB962C8B-B14F-4D97-AF65-F5344CB8AC3E}">
        <p14:creationId xmlns:p14="http://schemas.microsoft.com/office/powerpoint/2010/main" val="34253758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744923"/>
            <a:ext cx="3924437" cy="3924437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electriktop.ru/wp-content/uploads/2017/12/2_500x5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03" y="2744922"/>
            <a:ext cx="3600400" cy="3924437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9050" y="188640"/>
            <a:ext cx="8727069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just"/>
            <a:r>
              <a:rPr lang="ru-RU" dirty="0"/>
              <a:t>	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Биметаллическая пластинка состоит из двух пластин, одна из которых</a:t>
            </a:r>
          </a:p>
          <a:p>
            <a:pPr algn="just"/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имеет больший температурный  коэффициент  расширения, другая – меньший.</a:t>
            </a:r>
          </a:p>
          <a:p>
            <a:pPr algn="just"/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В месте прилегания  друг к  другу  пластины  жестко  скреплены  либо за счет </a:t>
            </a:r>
          </a:p>
          <a:p>
            <a:pPr algn="just"/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проката в горячем состоянии, либо за счет сварки.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5536" y="1573822"/>
            <a:ext cx="8109912" cy="9233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pPr algn="just"/>
            <a:r>
              <a:rPr lang="ru-RU" dirty="0"/>
              <a:t>	Если закрепить такую пластину и нагреть, то произойдет изгиб </a:t>
            </a:r>
          </a:p>
          <a:p>
            <a:pPr algn="just"/>
            <a:r>
              <a:rPr lang="ru-RU" dirty="0"/>
              <a:t>пластины в сторону материала с меньшим коэффициентом расширения. </a:t>
            </a:r>
          </a:p>
          <a:p>
            <a:pPr algn="just"/>
            <a:r>
              <a:rPr lang="ru-RU" dirty="0"/>
              <a:t>             Это явление и используется в тепловых расцепителях.</a:t>
            </a:r>
          </a:p>
        </p:txBody>
      </p:sp>
    </p:spTree>
    <p:extLst>
      <p:ext uri="{BB962C8B-B14F-4D97-AF65-F5344CB8AC3E}">
        <p14:creationId xmlns:p14="http://schemas.microsoft.com/office/powerpoint/2010/main" val="6580584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27584" y="188640"/>
            <a:ext cx="8139558" cy="31824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marL="342900" indent="-3429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defRPr/>
            </a:pPr>
            <a:r>
              <a:rPr lang="ru-RU" sz="2800" kern="0" dirty="0">
                <a:solidFill>
                  <a:prstClr val="black"/>
                </a:solidFill>
                <a:latin typeface="Arial"/>
              </a:rPr>
              <a:t> </a:t>
            </a:r>
            <a:r>
              <a:rPr lang="ru-RU" sz="2400" b="1" kern="0" dirty="0"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При коротком замыкании (КЗ)</a:t>
            </a:r>
            <a:r>
              <a:rPr lang="ru-RU" sz="2400" b="1" kern="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 </a:t>
            </a:r>
            <a:r>
              <a:rPr lang="ru-RU" sz="2400" kern="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ток, протекающий в проводке, может достигать значений от  1000 А до 10000 А. При таких силах тока никакой кабель долго не выдержит и сгорит. Автоматические выключатели также защищают и от токов короткого замыкания. Срабатывание автомата по току К.З. характеризует </a:t>
            </a:r>
            <a:r>
              <a:rPr lang="ru-RU" sz="2400" b="1" kern="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b="1" kern="0" dirty="0"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отключающая способность</a:t>
            </a:r>
            <a:endParaRPr lang="ru-RU" sz="2400" kern="0" dirty="0">
              <a:solidFill>
                <a:prstClr val="black"/>
              </a:solidFill>
              <a:latin typeface="Arial"/>
            </a:endParaRPr>
          </a:p>
          <a:p>
            <a:pPr marL="342900" indent="-3429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defRPr/>
            </a:pPr>
            <a:r>
              <a:rPr lang="ru-RU" sz="2400" b="1" kern="0" dirty="0">
                <a:solidFill>
                  <a:prstClr val="black"/>
                </a:solidFill>
                <a:latin typeface="Arial"/>
              </a:rPr>
              <a:t> </a:t>
            </a:r>
            <a:endParaRPr lang="ru-RU" sz="2400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3922" y="3519997"/>
            <a:ext cx="4669598" cy="30469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342900" lvl="0" indent="-3429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defRPr/>
            </a:pPr>
            <a:r>
              <a:rPr lang="ru-RU" sz="2400" b="1" kern="0" dirty="0">
                <a:solidFill>
                  <a:srgbClr val="FFC000"/>
                </a:solidFill>
                <a:latin typeface="Arial"/>
              </a:rPr>
              <a:t>	За отключение потребителей</a:t>
            </a:r>
            <a:r>
              <a:rPr lang="ru-RU" sz="2400" kern="0" dirty="0">
                <a:solidFill>
                  <a:prstClr val="black"/>
                </a:solidFill>
                <a:latin typeface="Arial"/>
              </a:rPr>
              <a:t> от электросети из-за короткого замыкания </a:t>
            </a:r>
            <a:r>
              <a:rPr lang="ru-RU" sz="2400" b="1" kern="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отвечает электромагнитный </a:t>
            </a:r>
            <a:r>
              <a:rPr lang="ru-RU" sz="2400" b="1" kern="0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расцепитель</a:t>
            </a:r>
            <a:r>
              <a:rPr lang="ru-RU" sz="2400" kern="0" dirty="0">
                <a:solidFill>
                  <a:prstClr val="black"/>
                </a:solidFill>
                <a:latin typeface="Arial"/>
              </a:rPr>
              <a:t>, который находится в автоматическом выключателе.</a:t>
            </a:r>
          </a:p>
        </p:txBody>
      </p:sp>
      <p:pic>
        <p:nvPicPr>
          <p:cNvPr id="69634" name="Picture 2" descr="https://pauk.top/wp-content/uploads/2019/03/rascepitel_avtomaticheskogo_vykljuchatelja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947548"/>
            <a:ext cx="3914022" cy="2505787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9940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s://strojdvor.ru/wp-content/uploads/2019/06/02-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8784976" cy="5241704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2" y="5949280"/>
            <a:ext cx="74671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Разрез автоматического выключателя</a:t>
            </a:r>
          </a:p>
        </p:txBody>
      </p:sp>
    </p:spTree>
    <p:extLst>
      <p:ext uri="{BB962C8B-B14F-4D97-AF65-F5344CB8AC3E}">
        <p14:creationId xmlns:p14="http://schemas.microsoft.com/office/powerpoint/2010/main" val="19166374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2472665" y="260648"/>
            <a:ext cx="6512511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>
                <a:solidFill>
                  <a:srgbClr val="C00000"/>
                </a:solidFill>
              </a:rPr>
              <a:t>Устройство защиты отключающее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755576" y="2636913"/>
            <a:ext cx="8229600" cy="4032447"/>
          </a:xfrm>
          <a:solidFill>
            <a:schemeClr val="accent4">
              <a:lumMod val="60000"/>
              <a:lumOff val="40000"/>
            </a:schemeClr>
          </a:solidFill>
          <a:ln w="38100"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just" eaLnBrk="1" hangingPunct="1">
              <a:lnSpc>
                <a:spcPct val="90000"/>
              </a:lnSpc>
              <a:defRPr/>
            </a:pPr>
            <a:r>
              <a:rPr lang="ru-RU" sz="26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Устройство защитного отключения (сокр. УЗО; более точное название: устройство защитного отключения, управляемое дифференциальным током, (сокр. УЗО−Д) или выключатель дифференциального тока (ВДТ) — механический коммутационный аппарат или совокупность элементов, которые при достижении (превышении) дифференциальным током заданного значения при определённых условиях эксплуатации должны вызвать размыкание контактов.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B74D239-A6F3-4FA3-A864-86D64AE48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32" y="116632"/>
            <a:ext cx="2276872" cy="227687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6435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Дифференциальный автомат 6мод. DS204 AC-C40/0.03 ABB, купить в Ростове-на-Дону - Пульс це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2"/>
            <a:ext cx="3384375" cy="3081331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059832" y="3284984"/>
            <a:ext cx="5958408" cy="34163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342900" lvl="0" indent="-342900" algn="just" fontAlgn="base"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defRPr/>
            </a:pPr>
            <a:r>
              <a:rPr lang="ru-RU" sz="2400" b="1" kern="0" dirty="0">
                <a:latin typeface="Tahoma" pitchFamily="34" charset="0"/>
                <a:ea typeface="Tahoma" pitchFamily="34" charset="0"/>
                <a:cs typeface="Tahoma" pitchFamily="34" charset="0"/>
              </a:rPr>
              <a:t>		     Основное предназначение дифференциального автомата это защита человека от поражения электрическим током в случае его соприкосновения с токоведущими частями электрического оборудования или в случае утечки электрического тока. </a:t>
            </a:r>
          </a:p>
        </p:txBody>
      </p:sp>
      <p:pic>
        <p:nvPicPr>
          <p:cNvPr id="9218" name="Picture 2" descr="http://lumos.dp.ua/images/uz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3429000"/>
            <a:ext cx="2867268" cy="3312368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www.rmnt.ru/pub2/Ie/cz/IeczkKoZ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505" y="116632"/>
            <a:ext cx="5090220" cy="2952328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017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404664"/>
            <a:ext cx="85689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Любое автоматическое устройство состоит из связанных между собой элементов, задачей которых является качественное или количественное преобразование полученного ими сигнала управления.</a:t>
            </a:r>
          </a:p>
          <a:p>
            <a:pPr algn="just"/>
            <a:endParaRPr lang="ru-RU" sz="28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5085184"/>
            <a:ext cx="8676456" cy="15696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000000"/>
                </a:solidFill>
                <a:latin typeface="Arial"/>
              </a:rPr>
              <a:t>	Элемент автоматики</a:t>
            </a:r>
            <a:r>
              <a:rPr lang="ru-RU" sz="2400" dirty="0">
                <a:solidFill>
                  <a:srgbClr val="000000"/>
                </a:solidFill>
                <a:latin typeface="Arial"/>
              </a:rPr>
              <a:t> — это часть устройства автоматической системы управления, в которой происходят качественные или количественные преобразования физических величин.</a:t>
            </a:r>
            <a:endParaRPr lang="ru-RU" sz="2400" dirty="0"/>
          </a:p>
        </p:txBody>
      </p:sp>
      <p:pic>
        <p:nvPicPr>
          <p:cNvPr id="2050" name="Picture 2" descr="http://profzapas.ru/_buran/seoModule/i/sajt_pokupki_oborudovanija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38187"/>
            <a:ext cx="3962307" cy="2274988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btech.brightindustry.ru/hosting/file/category_thumbnails/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200390"/>
            <a:ext cx="2736304" cy="2736305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25495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44500" y="111125"/>
            <a:ext cx="8229600" cy="766763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>
                <a:solidFill>
                  <a:srgbClr val="C00000"/>
                </a:solidFill>
                <a:latin typeface="Tahoma" pitchFamily="34" charset="0"/>
              </a:rPr>
              <a:t>Устройство выключателя дифференциального тока</a:t>
            </a:r>
          </a:p>
        </p:txBody>
      </p:sp>
      <p:pic>
        <p:nvPicPr>
          <p:cNvPr id="36867" name="Picture 3" descr="vigi C60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1117600"/>
            <a:ext cx="3668713" cy="5186363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8" name="AutoShape 4"/>
          <p:cNvSpPr>
            <a:spLocks noChangeArrowheads="1"/>
          </p:cNvSpPr>
          <p:nvPr/>
        </p:nvSpPr>
        <p:spPr bwMode="auto">
          <a:xfrm>
            <a:off x="4597400" y="1873250"/>
            <a:ext cx="3429000" cy="533400"/>
          </a:xfrm>
          <a:prstGeom prst="wedgeRoundRectCallout">
            <a:avLst>
              <a:gd name="adj1" fmla="val -103333"/>
              <a:gd name="adj2" fmla="val 201787"/>
              <a:gd name="adj3" fmla="val 16667"/>
            </a:avLst>
          </a:prstGeom>
          <a:solidFill>
            <a:schemeClr val="bg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err="1">
                <a:latin typeface="Times New Roman" pitchFamily="18" charset="0"/>
              </a:rPr>
              <a:t>Ферромагнитный</a:t>
            </a:r>
            <a:r>
              <a:rPr lang="ru-RU" sz="2400" dirty="0">
                <a:latin typeface="Times New Roman" pitchFamily="18" charset="0"/>
              </a:rPr>
              <a:t> тор </a:t>
            </a:r>
          </a:p>
        </p:txBody>
      </p:sp>
      <p:sp>
        <p:nvSpPr>
          <p:cNvPr id="72709" name="AutoShape 5"/>
          <p:cNvSpPr>
            <a:spLocks noChangeArrowheads="1"/>
          </p:cNvSpPr>
          <p:nvPr/>
        </p:nvSpPr>
        <p:spPr bwMode="auto">
          <a:xfrm>
            <a:off x="4597400" y="4365625"/>
            <a:ext cx="3429000" cy="533400"/>
          </a:xfrm>
          <a:prstGeom prst="wedgeRoundRectCallout">
            <a:avLst>
              <a:gd name="adj1" fmla="val -111111"/>
              <a:gd name="adj2" fmla="val -11903"/>
              <a:gd name="adj3" fmla="val 16667"/>
            </a:avLst>
          </a:prstGeom>
          <a:solidFill>
            <a:schemeClr val="bg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latin typeface="Times New Roman" pitchFamily="18" charset="0"/>
              </a:rPr>
              <a:t>Механическая система </a:t>
            </a:r>
          </a:p>
        </p:txBody>
      </p:sp>
      <p:sp>
        <p:nvSpPr>
          <p:cNvPr id="72710" name="AutoShape 6"/>
          <p:cNvSpPr>
            <a:spLocks noChangeArrowheads="1"/>
          </p:cNvSpPr>
          <p:nvPr/>
        </p:nvSpPr>
        <p:spPr bwMode="auto">
          <a:xfrm>
            <a:off x="4597400" y="3641725"/>
            <a:ext cx="3429000" cy="533400"/>
          </a:xfrm>
          <a:prstGeom prst="wedgeRoundRectCallout">
            <a:avLst>
              <a:gd name="adj1" fmla="val -90231"/>
              <a:gd name="adj2" fmla="val 89287"/>
              <a:gd name="adj3" fmla="val 16667"/>
            </a:avLst>
          </a:prstGeom>
          <a:solidFill>
            <a:schemeClr val="bg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latin typeface="Times New Roman" pitchFamily="18" charset="0"/>
              </a:rPr>
              <a:t>Обмотка</a:t>
            </a:r>
          </a:p>
        </p:txBody>
      </p:sp>
      <p:sp>
        <p:nvSpPr>
          <p:cNvPr id="72711" name="AutoShape 7"/>
          <p:cNvSpPr>
            <a:spLocks noChangeArrowheads="1"/>
          </p:cNvSpPr>
          <p:nvPr/>
        </p:nvSpPr>
        <p:spPr bwMode="auto">
          <a:xfrm>
            <a:off x="4597400" y="2870200"/>
            <a:ext cx="3429000" cy="533400"/>
          </a:xfrm>
          <a:prstGeom prst="wedgeRoundRectCallout">
            <a:avLst>
              <a:gd name="adj1" fmla="val -93565"/>
              <a:gd name="adj2" fmla="val 116963"/>
              <a:gd name="adj3" fmla="val 16667"/>
            </a:avLst>
          </a:prstGeom>
          <a:solidFill>
            <a:schemeClr val="bg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latin typeface="Times New Roman" pitchFamily="18" charset="0"/>
              </a:rPr>
              <a:t>Сигнальная цепь</a:t>
            </a:r>
          </a:p>
        </p:txBody>
      </p:sp>
      <p:sp>
        <p:nvSpPr>
          <p:cNvPr id="72712" name="AutoShape 8"/>
          <p:cNvSpPr>
            <a:spLocks noChangeArrowheads="1"/>
          </p:cNvSpPr>
          <p:nvPr/>
        </p:nvSpPr>
        <p:spPr bwMode="auto">
          <a:xfrm>
            <a:off x="4635500" y="4984750"/>
            <a:ext cx="3429000" cy="533400"/>
          </a:xfrm>
          <a:prstGeom prst="wedgeRoundRectCallout">
            <a:avLst>
              <a:gd name="adj1" fmla="val -112500"/>
              <a:gd name="adj2" fmla="val -39880"/>
              <a:gd name="adj3" fmla="val 16667"/>
            </a:avLst>
          </a:prstGeom>
          <a:solidFill>
            <a:schemeClr val="bg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latin typeface="Times New Roman" pitchFamily="18" charset="0"/>
              </a:rPr>
              <a:t>Дифференциальное реле</a:t>
            </a:r>
          </a:p>
        </p:txBody>
      </p:sp>
      <p:sp>
        <p:nvSpPr>
          <p:cNvPr id="72713" name="AutoShape 9"/>
          <p:cNvSpPr>
            <a:spLocks noChangeArrowheads="1"/>
          </p:cNvSpPr>
          <p:nvPr/>
        </p:nvSpPr>
        <p:spPr bwMode="auto">
          <a:xfrm>
            <a:off x="4635500" y="5972175"/>
            <a:ext cx="3429000" cy="533400"/>
          </a:xfrm>
          <a:prstGeom prst="wedgeRoundRectCallout">
            <a:avLst>
              <a:gd name="adj1" fmla="val -127315"/>
              <a:gd name="adj2" fmla="val -194046"/>
              <a:gd name="adj3" fmla="val 16667"/>
            </a:avLst>
          </a:prstGeom>
          <a:solidFill>
            <a:schemeClr val="bg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latin typeface="Times New Roman" pitchFamily="18" charset="0"/>
              </a:rPr>
              <a:t>Кнопка «ТЕСТ»</a:t>
            </a:r>
          </a:p>
        </p:txBody>
      </p:sp>
    </p:spTree>
    <p:extLst>
      <p:ext uri="{BB962C8B-B14F-4D97-AF65-F5344CB8AC3E}">
        <p14:creationId xmlns:p14="http://schemas.microsoft.com/office/powerpoint/2010/main" val="55017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2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2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2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2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8" grpId="0" animBg="1"/>
      <p:bldP spid="72709" grpId="0" animBg="1"/>
      <p:bldP spid="72710" grpId="0" animBg="1"/>
      <p:bldP spid="72711" grpId="0" animBg="1"/>
      <p:bldP spid="72712" grpId="0" animBg="1"/>
      <p:bldP spid="727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46050"/>
            <a:ext cx="8229600" cy="750888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>
                <a:solidFill>
                  <a:srgbClr val="C00000"/>
                </a:solidFill>
                <a:latin typeface="Tahoma" pitchFamily="34" charset="0"/>
              </a:rPr>
              <a:t>Устройства дифференциальной защиты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827088" y="1989138"/>
            <a:ext cx="3076575" cy="1136650"/>
            <a:chOff x="479" y="1267"/>
            <a:chExt cx="1938" cy="716"/>
          </a:xfrm>
        </p:grpSpPr>
        <p:graphicFrame>
          <p:nvGraphicFramePr>
            <p:cNvPr id="2052" name="Object 4"/>
            <p:cNvGraphicFramePr>
              <a:graphicFrameLocks noChangeAspect="1"/>
            </p:cNvGraphicFramePr>
            <p:nvPr/>
          </p:nvGraphicFramePr>
          <p:xfrm>
            <a:off x="2236" y="1267"/>
            <a:ext cx="181" cy="7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Visio" r:id="rId2" imgW="287731" imgH="1135990" progId="Visio.Drawing.11">
                    <p:embed/>
                  </p:oleObj>
                </mc:Choice>
                <mc:Fallback>
                  <p:oleObj name="Visio" r:id="rId2" imgW="287731" imgH="1135990" progId="Visio.Drawing.11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36" y="1267"/>
                          <a:ext cx="181" cy="71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62" name="Text Box 5"/>
            <p:cNvSpPr txBox="1">
              <a:spLocks noChangeArrowheads="1"/>
            </p:cNvSpPr>
            <p:nvPr/>
          </p:nvSpPr>
          <p:spPr bwMode="auto">
            <a:xfrm>
              <a:off x="479" y="1307"/>
              <a:ext cx="1302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ru-RU" b="1">
                  <a:solidFill>
                    <a:srgbClr val="FF0000"/>
                  </a:solidFill>
                </a:rPr>
                <a:t>АВ</a:t>
              </a:r>
              <a:br>
                <a:rPr lang="ru-RU" b="1">
                  <a:solidFill>
                    <a:srgbClr val="FF0000"/>
                  </a:solidFill>
                </a:rPr>
              </a:br>
              <a:r>
                <a:rPr lang="ru-RU">
                  <a:solidFill>
                    <a:srgbClr val="FF0000"/>
                  </a:solidFill>
                </a:rPr>
                <a:t>(автоматический выключатель)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246063" y="3786188"/>
            <a:ext cx="3824287" cy="1136650"/>
            <a:chOff x="155" y="2353"/>
            <a:chExt cx="2409" cy="716"/>
          </a:xfrm>
        </p:grpSpPr>
        <p:graphicFrame>
          <p:nvGraphicFramePr>
            <p:cNvPr id="2051" name="Object 7"/>
            <p:cNvGraphicFramePr>
              <a:graphicFrameLocks noChangeAspect="1"/>
            </p:cNvGraphicFramePr>
            <p:nvPr/>
          </p:nvGraphicFramePr>
          <p:xfrm>
            <a:off x="2235" y="2353"/>
            <a:ext cx="329" cy="7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Visio" r:id="rId4" imgW="522122" imgH="1135990" progId="Visio.Drawing.11">
                    <p:embed/>
                  </p:oleObj>
                </mc:Choice>
                <mc:Fallback>
                  <p:oleObj name="Visio" r:id="rId4" imgW="522122" imgH="1135990" progId="Visio.Drawing.11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35" y="2353"/>
                          <a:ext cx="329" cy="71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61" name="Text Box 8"/>
            <p:cNvSpPr txBox="1">
              <a:spLocks noChangeArrowheads="1"/>
            </p:cNvSpPr>
            <p:nvPr/>
          </p:nvSpPr>
          <p:spPr bwMode="auto">
            <a:xfrm>
              <a:off x="155" y="2395"/>
              <a:ext cx="1949" cy="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ru-RU" sz="2400" b="1" dirty="0">
                  <a:solidFill>
                    <a:schemeClr val="accent6">
                      <a:lumMod val="75000"/>
                    </a:schemeClr>
                  </a:solidFill>
                </a:rPr>
                <a:t>ВДТ</a:t>
              </a:r>
              <a:br>
                <a:rPr lang="ru-RU" dirty="0">
                  <a:solidFill>
                    <a:schemeClr val="accent6">
                      <a:lumMod val="75000"/>
                    </a:schemeClr>
                  </a:solidFill>
                </a:rPr>
              </a:br>
              <a:r>
                <a:rPr lang="ru-RU" dirty="0">
                  <a:solidFill>
                    <a:schemeClr val="accent6">
                      <a:lumMod val="75000"/>
                    </a:schemeClr>
                  </a:solidFill>
                </a:rPr>
                <a:t>(выключатель </a:t>
              </a:r>
              <a:br>
                <a:rPr lang="ru-RU" dirty="0">
                  <a:solidFill>
                    <a:schemeClr val="accent6">
                      <a:lumMod val="75000"/>
                    </a:schemeClr>
                  </a:solidFill>
                </a:rPr>
              </a:br>
              <a:r>
                <a:rPr lang="ru-RU" dirty="0">
                  <a:solidFill>
                    <a:schemeClr val="accent6">
                      <a:lumMod val="75000"/>
                    </a:schemeClr>
                  </a:solidFill>
                </a:rPr>
                <a:t>дифференциального тока)</a:t>
              </a:r>
            </a:p>
          </p:txBody>
        </p:sp>
      </p:grpSp>
      <p:sp>
        <p:nvSpPr>
          <p:cNvPr id="73737" name="Text Box 9"/>
          <p:cNvSpPr txBox="1">
            <a:spLocks noChangeArrowheads="1"/>
          </p:cNvSpPr>
          <p:nvPr/>
        </p:nvSpPr>
        <p:spPr bwMode="auto">
          <a:xfrm>
            <a:off x="4705350" y="3168650"/>
            <a:ext cx="457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2800" b="1">
                <a:solidFill>
                  <a:srgbClr val="FFFFFF"/>
                </a:solidFill>
              </a:rPr>
              <a:t>=</a:t>
            </a:r>
          </a:p>
        </p:txBody>
      </p:sp>
      <p:sp>
        <p:nvSpPr>
          <p:cNvPr id="73738" name="Text Box 10"/>
          <p:cNvSpPr txBox="1">
            <a:spLocks noChangeArrowheads="1"/>
          </p:cNvSpPr>
          <p:nvPr/>
        </p:nvSpPr>
        <p:spPr bwMode="auto">
          <a:xfrm>
            <a:off x="1565275" y="3201193"/>
            <a:ext cx="457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2800" b="1" dirty="0"/>
              <a:t>+</a:t>
            </a:r>
          </a:p>
        </p:txBody>
      </p: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5287963" y="2695575"/>
            <a:ext cx="3513137" cy="2292350"/>
            <a:chOff x="3331" y="1698"/>
            <a:chExt cx="2213" cy="1444"/>
          </a:xfrm>
        </p:grpSpPr>
        <p:sp>
          <p:nvSpPr>
            <p:cNvPr id="2060" name="Text Box 12"/>
            <p:cNvSpPr txBox="1">
              <a:spLocks noChangeArrowheads="1"/>
            </p:cNvSpPr>
            <p:nvPr/>
          </p:nvSpPr>
          <p:spPr bwMode="auto">
            <a:xfrm>
              <a:off x="3331" y="1698"/>
              <a:ext cx="2213" cy="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ru-RU" sz="2400" b="1" dirty="0">
                  <a:solidFill>
                    <a:schemeClr val="accent4">
                      <a:lumMod val="75000"/>
                    </a:schemeClr>
                  </a:solidFill>
                </a:rPr>
                <a:t>АВДТ</a:t>
              </a:r>
              <a:br>
                <a:rPr lang="ru-RU" dirty="0">
                  <a:solidFill>
                    <a:schemeClr val="accent4">
                      <a:lumMod val="75000"/>
                    </a:schemeClr>
                  </a:solidFill>
                </a:rPr>
              </a:br>
              <a:r>
                <a:rPr lang="ru-RU" dirty="0">
                  <a:solidFill>
                    <a:schemeClr val="accent4">
                      <a:lumMod val="75000"/>
                    </a:schemeClr>
                  </a:solidFill>
                </a:rPr>
                <a:t>(автоматический выключатель дифференциального тока)</a:t>
              </a:r>
            </a:p>
          </p:txBody>
        </p:sp>
        <p:graphicFrame>
          <p:nvGraphicFramePr>
            <p:cNvPr id="2050" name="Object 13"/>
            <p:cNvGraphicFramePr>
              <a:graphicFrameLocks noChangeAspect="1"/>
            </p:cNvGraphicFramePr>
            <p:nvPr/>
          </p:nvGraphicFramePr>
          <p:xfrm>
            <a:off x="4273" y="2426"/>
            <a:ext cx="329" cy="7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Visio" r:id="rId6" imgW="522122" imgH="1135990" progId="Visio.Drawing.11">
                    <p:embed/>
                  </p:oleObj>
                </mc:Choice>
                <mc:Fallback>
                  <p:oleObj name="Visio" r:id="rId6" imgW="522122" imgH="1135990" progId="Visio.Drawing.11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73" y="2426"/>
                          <a:ext cx="329" cy="71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3742" name="AutoShape 14"/>
          <p:cNvSpPr>
            <a:spLocks/>
          </p:cNvSpPr>
          <p:nvPr/>
        </p:nvSpPr>
        <p:spPr bwMode="auto">
          <a:xfrm>
            <a:off x="4057650" y="1943100"/>
            <a:ext cx="501650" cy="2971800"/>
          </a:xfrm>
          <a:prstGeom prst="rightBrace">
            <a:avLst>
              <a:gd name="adj1" fmla="val 49367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92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7" grpId="0"/>
      <p:bldP spid="73738" grpId="0"/>
      <p:bldP spid="7374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500"/>
            <a:ext cx="8229600" cy="857250"/>
          </a:xfrm>
        </p:spPr>
        <p:txBody>
          <a:bodyPr/>
          <a:lstStyle/>
          <a:p>
            <a:pPr>
              <a:defRPr/>
            </a:pPr>
            <a:r>
              <a:rPr lang="ru-RU" sz="3200" dirty="0">
                <a:solidFill>
                  <a:srgbClr val="FFC000"/>
                </a:solidFill>
              </a:rPr>
              <a:t>Как отличить дифференциальный автомат от УЗО?</a:t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971600" y="1700808"/>
            <a:ext cx="6688832" cy="3834760"/>
          </a:xfrm>
        </p:spPr>
        <p:txBody>
          <a:bodyPr>
            <a:normAutofit/>
          </a:bodyPr>
          <a:lstStyle/>
          <a:p>
            <a:pPr algn="just">
              <a:defRPr/>
            </a:pPr>
            <a:r>
              <a:rPr lang="ru-RU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Два в одном: УЗО + Автоматический выключатель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= </a:t>
            </a:r>
            <a:r>
              <a:rPr lang="ru-RU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дифференциальный автомат.  </a:t>
            </a:r>
          </a:p>
          <a:p>
            <a:pPr>
              <a:defRPr/>
            </a:pPr>
            <a:endParaRPr lang="ru-RU" b="1" dirty="0"/>
          </a:p>
          <a:p>
            <a:pPr>
              <a:buFont typeface="Wingdings" pitchFamily="2" charset="2"/>
              <a:buNone/>
              <a:defRPr/>
            </a:pPr>
            <a:endParaRPr lang="ru-RU" b="1" dirty="0"/>
          </a:p>
          <a:p>
            <a:pPr>
              <a:buFont typeface="Wingdings" pitchFamily="2" charset="2"/>
              <a:buNone/>
              <a:defRPr/>
            </a:pPr>
            <a:r>
              <a:rPr lang="ru-RU" b="1" dirty="0"/>
              <a:t>                      </a:t>
            </a:r>
            <a:r>
              <a:rPr lang="ru-RU" sz="6000" b="1" dirty="0"/>
              <a:t>+ </a:t>
            </a:r>
            <a:r>
              <a:rPr lang="ru-RU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= </a:t>
            </a:r>
            <a:endParaRPr lang="ru-RU" sz="6000" dirty="0"/>
          </a:p>
        </p:txBody>
      </p:sp>
      <p:pic>
        <p:nvPicPr>
          <p:cNvPr id="38916" name="Picture 2" descr="УЗО ВД1 четырехполюсное ВД1-63 4Р 40А 30мА ИЭК арт.MDV10-4-040-030 в Москве - узнать цену и купить у Элстрим - id 9679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3357563"/>
            <a:ext cx="1916113" cy="3048000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7" name="Picture 4" descr="Автоматический выключатель ВА 47-63 С Iр=40А 1п рейка ЭКФ в Челябинске от компании Энерготехснаб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3357563"/>
            <a:ext cx="1571625" cy="3073400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8" name="Picture 6" descr="Автоматические выключатели дифференциального тока АВДТ 32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3429000"/>
            <a:ext cx="2449513" cy="3000375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944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85005" y="764704"/>
            <a:ext cx="6512511" cy="1143000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Контакторы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42" y="3761656"/>
            <a:ext cx="2809478" cy="2809478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699792" y="2708920"/>
            <a:ext cx="631844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</a:pPr>
            <a:r>
              <a:rPr lang="ru-RU" sz="2800" b="1" i="1" kern="0" dirty="0">
                <a:latin typeface="Tahoma" pitchFamily="34" charset="0"/>
                <a:ea typeface="Tahoma" pitchFamily="34" charset="0"/>
                <a:cs typeface="Tahoma" pitchFamily="34" charset="0"/>
              </a:rPr>
              <a:t>			</a:t>
            </a:r>
            <a:r>
              <a:rPr lang="ru-RU" sz="2800" b="1" kern="0" dirty="0">
                <a:latin typeface="Tahoma" pitchFamily="34" charset="0"/>
                <a:ea typeface="Tahoma" pitchFamily="34" charset="0"/>
                <a:cs typeface="Tahoma" pitchFamily="34" charset="0"/>
              </a:rPr>
              <a:t>Контактор</a:t>
            </a:r>
            <a:r>
              <a:rPr lang="ru-RU" sz="2800" kern="0" dirty="0">
                <a:latin typeface="Tahoma" pitchFamily="34" charset="0"/>
                <a:ea typeface="Tahoma" pitchFamily="34" charset="0"/>
                <a:cs typeface="Tahoma" pitchFamily="34" charset="0"/>
              </a:rPr>
              <a:t> – это электромагнитный аппарат с дистанционным управлением, предназначенный для частых включений и отключений силовой электрической цепи при нормальном режиме работы, а также для редких отключений при токах перегрузки.</a:t>
            </a:r>
          </a:p>
        </p:txBody>
      </p:sp>
      <p:pic>
        <p:nvPicPr>
          <p:cNvPr id="10242" name="Picture 2" descr="https://lansel.ru/upload/iblock/331/331913889f7f7fc24ae49342cd162ae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60" y="178762"/>
            <a:ext cx="4132360" cy="2996952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00130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09" y="159182"/>
            <a:ext cx="4713251" cy="259228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1" name="Rectangle 6"/>
          <p:cNvSpPr>
            <a:spLocks noChangeArrowheads="1"/>
          </p:cNvSpPr>
          <p:nvPr/>
        </p:nvSpPr>
        <p:spPr bwMode="auto">
          <a:xfrm>
            <a:off x="4912160" y="361400"/>
            <a:ext cx="4113644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/>
              <a:t>Принципиальная схема конструкции трёхфазного контактора: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/>
              <a:t> 1 — Катушка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/>
              <a:t> 2 — Пружина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/>
              <a:t> 3 — Подвижная часть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/>
              <a:t> 4 — Замыкающиеся контакты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306" y="2906962"/>
            <a:ext cx="4427984" cy="332098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67944" y="6309320"/>
            <a:ext cx="3823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Различные варианты конструкции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10926"/>
            <a:ext cx="3366095" cy="379364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98788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935655" cy="638132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71170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23728" y="116632"/>
            <a:ext cx="6883167" cy="1143000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Магнитные пускатели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2847677" cy="4248472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059832" y="1196752"/>
            <a:ext cx="603041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kern="0" dirty="0">
                <a:latin typeface="Tahoma" pitchFamily="34" charset="0"/>
                <a:ea typeface="Tahoma" pitchFamily="34" charset="0"/>
                <a:cs typeface="Tahoma" pitchFamily="34" charset="0"/>
              </a:rPr>
              <a:t>Магнитные пускатели</a:t>
            </a:r>
            <a:r>
              <a:rPr lang="ru-RU" sz="2400" kern="0" dirty="0">
                <a:latin typeface="Tahoma" pitchFamily="34" charset="0"/>
                <a:ea typeface="Tahoma" pitchFamily="34" charset="0"/>
                <a:cs typeface="Tahoma" pitchFamily="34" charset="0"/>
              </a:rPr>
              <a:t> представляют собой специализированные комплексные электрические аппараты переменного тока, предназначенные для дистанционного управления трехфазными асинхронными электродвигателями с короткозамкнутыми роторами.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09328" y="4797152"/>
            <a:ext cx="82809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</a:pPr>
            <a:r>
              <a:rPr lang="ru-RU" sz="2400" b="1" kern="0" dirty="0">
                <a:latin typeface="Tahoma" pitchFamily="34" charset="0"/>
                <a:ea typeface="Tahoma" pitchFamily="34" charset="0"/>
                <a:cs typeface="Tahoma" pitchFamily="34" charset="0"/>
              </a:rPr>
              <a:t>			Пускатель</a:t>
            </a:r>
            <a:r>
              <a:rPr lang="ru-RU" sz="2400" kern="0" dirty="0">
                <a:latin typeface="Tahoma" pitchFamily="34" charset="0"/>
                <a:ea typeface="Tahoma" pitchFamily="34" charset="0"/>
                <a:cs typeface="Tahoma" pitchFamily="34" charset="0"/>
              </a:rPr>
              <a:t> представляет собой контактор, комплектованный дополнительным оборудованием: тепловым реле, дополнительной контактной группой или автоматом для пуска электродвигателя, плавкими предохранителями.</a:t>
            </a:r>
          </a:p>
        </p:txBody>
      </p:sp>
    </p:spTree>
    <p:extLst>
      <p:ext uri="{BB962C8B-B14F-4D97-AF65-F5344CB8AC3E}">
        <p14:creationId xmlns:p14="http://schemas.microsoft.com/office/powerpoint/2010/main" val="16011441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5457" y="135610"/>
            <a:ext cx="5731039" cy="1143000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Устройство магнитного пускателя</a:t>
            </a:r>
          </a:p>
        </p:txBody>
      </p:sp>
      <p:pic>
        <p:nvPicPr>
          <p:cNvPr id="8194" name="Picture 2" descr="https://avatars.mds.yandex.net/get-zen_doc/192582/pub_5bd1d8b9580af300ac345d0d_5bd1f7355e505200a999aba1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5179524" cy="2952328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electric-220.ru/_nw/15/807705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548" y="3429000"/>
            <a:ext cx="4482725" cy="3078138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zakatayrukava.ru/images/stories/Ustroystvo-kontaktora/ustroystvo-kontaktor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99" y="3717032"/>
            <a:ext cx="3902145" cy="2926609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7825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157192"/>
            <a:ext cx="8568952" cy="1143000"/>
          </a:xfrm>
        </p:spPr>
        <p:txBody>
          <a:bodyPr/>
          <a:lstStyle/>
          <a:p>
            <a:pPr marL="0" indent="0" algn="l">
              <a:buNone/>
            </a:pPr>
            <a:r>
              <a:rPr lang="ru-RU" dirty="0"/>
              <a:t>Без реверса,        с реверсом</a:t>
            </a:r>
          </a:p>
        </p:txBody>
      </p:sp>
      <p:pic>
        <p:nvPicPr>
          <p:cNvPr id="10242" name="Picture 2" descr="https://xn--e1ajbcdqnp9g.xn--p1ai/images/virtuemart/product/kmi25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88640"/>
            <a:ext cx="4032447" cy="4271714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elektro380.ru/content/images/10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564" y="211882"/>
            <a:ext cx="4733351" cy="4248472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трелка вверх 2"/>
          <p:cNvSpPr/>
          <p:nvPr/>
        </p:nvSpPr>
        <p:spPr>
          <a:xfrm>
            <a:off x="1701999" y="4329658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 вверх 3"/>
          <p:cNvSpPr/>
          <p:nvPr/>
        </p:nvSpPr>
        <p:spPr>
          <a:xfrm>
            <a:off x="6948264" y="4365104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27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36825" y="116632"/>
            <a:ext cx="6512511" cy="1143000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Место пускателя в схеме</a:t>
            </a:r>
          </a:p>
        </p:txBody>
      </p:sp>
      <p:pic>
        <p:nvPicPr>
          <p:cNvPr id="9218" name="Picture 2" descr="https://electric-220.ru/_nw/11/841175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59307"/>
            <a:ext cx="6375474" cy="5355399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8291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496944" cy="23083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Элементы, входящие в автоматические системы, выполняют различные функции и в зависимости от функционального назначения подразделяются на </a:t>
            </a:r>
            <a:r>
              <a:rPr lang="ru-RU" sz="24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воспринимающие</a:t>
            </a:r>
            <a:r>
              <a:rPr lang="ru-RU" sz="2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ru-RU" sz="2400" dirty="0"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преобразующие</a:t>
            </a:r>
            <a:r>
              <a:rPr lang="ru-RU" sz="2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ru-RU" sz="2400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исполнительные</a:t>
            </a:r>
            <a:r>
              <a:rPr lang="ru-RU" sz="2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ru-RU" sz="2400" dirty="0">
                <a:solidFill>
                  <a:srgbClr val="00B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задающие</a:t>
            </a:r>
            <a:r>
              <a:rPr lang="ru-RU" sz="2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и 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корректирующие</a:t>
            </a:r>
            <a:r>
              <a:rPr lang="ru-RU" sz="2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органы (элементы), а </a:t>
            </a:r>
            <a:r>
              <a:rPr lang="ru-RU" sz="2400" dirty="0">
                <a:solidFill>
                  <a:schemeClr val="accent5">
                    <a:lumMod val="60000"/>
                    <a:lumOff val="4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также на элементы сложения и вычитания сигналов</a:t>
            </a:r>
            <a:r>
              <a:rPr lang="ru-RU" sz="2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ru-RU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074" name="Picture 2" descr="http://fresh-electro.ru/images/2019/05/07/478792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35" y="2780928"/>
            <a:ext cx="3886489" cy="2592288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pbs.twimg.com/media/Chrf1RjUkAA3KFg.jpg:lar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040" y="3078973"/>
            <a:ext cx="4831448" cy="3623586"/>
          </a:xfrm>
          <a:prstGeom prst="rect">
            <a:avLst/>
          </a:prstGeom>
          <a:noFill/>
          <a:ln w="38100">
            <a:solidFill>
              <a:schemeClr val="accent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2694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avatars.mds.yandex.net/get-pdb/225396/d3c04dde-0009-4816-b68e-c9781e1e1dfb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7620000" cy="571500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3787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6512511" cy="1143000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Тепловое реле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355976" y="2204864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</a:pPr>
            <a:r>
              <a:rPr lang="ru-RU" sz="2800" kern="0" dirty="0">
                <a:latin typeface="Tahoma" pitchFamily="34" charset="0"/>
                <a:ea typeface="Tahoma" pitchFamily="34" charset="0"/>
                <a:cs typeface="Tahoma" pitchFamily="34" charset="0"/>
              </a:rPr>
              <a:t>      Основное назначение тепловых реле заключается в защите электрических двигателей от токовых перегрузок, которые по своей продолжительности превышают допустимую норму.</a:t>
            </a:r>
          </a:p>
        </p:txBody>
      </p:sp>
      <p:pic>
        <p:nvPicPr>
          <p:cNvPr id="12290" name="Picture 2" descr="http://chint.com.ru/upload/iblock/112/112c54786b683358b4def0625a3303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3822664" cy="413483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7775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332656"/>
            <a:ext cx="6512511" cy="1143000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Устройство РТ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4653136"/>
            <a:ext cx="8460432" cy="1902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</a:pPr>
            <a:r>
              <a:rPr lang="ru-RU" sz="2800" kern="0" dirty="0">
                <a:latin typeface="Tahoma" pitchFamily="34" charset="0"/>
                <a:ea typeface="Tahoma" pitchFamily="34" charset="0"/>
                <a:cs typeface="Tahoma" pitchFamily="34" charset="0"/>
              </a:rPr>
              <a:t>Следует иметь в виду, что из-за инерционности теплового процесса тепловые реле непригодны для защиты цепей от токов короткого замыкания. </a:t>
            </a:r>
          </a:p>
          <a:p>
            <a:pPr lvl="0" algn="just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</a:pPr>
            <a:r>
              <a:rPr lang="ru-RU" sz="2800" kern="0" dirty="0">
                <a:latin typeface="Tahoma" pitchFamily="34" charset="0"/>
                <a:ea typeface="Tahoma" pitchFamily="34" charset="0"/>
                <a:cs typeface="Tahoma" pitchFamily="34" charset="0"/>
              </a:rPr>
              <a:t>Нагревательные элементы в данном случае могут перегореть до срабатывания реле.</a:t>
            </a:r>
          </a:p>
        </p:txBody>
      </p:sp>
      <p:pic>
        <p:nvPicPr>
          <p:cNvPr id="14338" name="Picture 2" descr="https://autoeo.ru/wp-content/uploads/2018/11/95esmall31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268760"/>
            <a:ext cx="6429283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7923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elektroservis-rostov.ru/wp-content/uploads/2019/03/13674eb94794c3dc9fb8d9d9b308d48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44701" cy="5832648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6498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electrikexpert.ru/wp-content/uploads/2018/07/Shema-podklyucheniya-magnitnogo-puskatelya-5-1024x7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68" y="476672"/>
            <a:ext cx="8492089" cy="590465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493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>
                <a:solidFill>
                  <a:srgbClr val="00FF00"/>
                </a:solidFill>
              </a:rPr>
              <a:t>Спасибо за внимание</a:t>
            </a:r>
          </a:p>
        </p:txBody>
      </p:sp>
      <p:pic>
        <p:nvPicPr>
          <p:cNvPr id="55299" name="Picture 3" descr="image01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0338" y="1557338"/>
            <a:ext cx="3778250" cy="43830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6677208"/>
      </p:ext>
    </p:extLst>
  </p:cSld>
  <p:clrMapOvr>
    <a:masterClrMapping/>
  </p:clrMapOvr>
  <p:transition spd="med">
    <p:wheel spokes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E16C84AE-5D6E-422F-BB29-2597394B0B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1575008"/>
              </p:ext>
            </p:extLst>
          </p:nvPr>
        </p:nvGraphicFramePr>
        <p:xfrm>
          <a:off x="251520" y="188640"/>
          <a:ext cx="8640960" cy="6336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26342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трелка: вниз 3">
            <a:extLst>
              <a:ext uri="{FF2B5EF4-FFF2-40B4-BE49-F238E27FC236}">
                <a16:creationId xmlns:a16="http://schemas.microsoft.com/office/drawing/2014/main" id="{59F6D978-70AC-481F-8D1C-61F92B92252C}"/>
              </a:ext>
            </a:extLst>
          </p:cNvPr>
          <p:cNvSpPr/>
          <p:nvPr/>
        </p:nvSpPr>
        <p:spPr>
          <a:xfrm>
            <a:off x="6300192" y="2276872"/>
            <a:ext cx="1152128" cy="720080"/>
          </a:xfrm>
          <a:prstGeom prst="down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721688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1. Основные типы электрических машин </a:t>
            </a:r>
            <a:r>
              <a:rPr lang="ru-RU" sz="2800" dirty="0">
                <a:solidFill>
                  <a:schemeClr val="accent6">
                    <a:lumMod val="75000"/>
                  </a:schemeClr>
                </a:solidFill>
              </a:rPr>
              <a:t>(исполнительные элементы)</a:t>
            </a:r>
            <a:r>
              <a:rPr lang="ru-RU" sz="2800" dirty="0"/>
              <a:t> </a:t>
            </a:r>
          </a:p>
        </p:txBody>
      </p:sp>
      <p:pic>
        <p:nvPicPr>
          <p:cNvPr id="4100" name="Picture 4" descr="https://zavodst.com/wp-content/uploads/2018/07/Elektrodvigatel-odnofaznyj-220V-1-1030x8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068960"/>
            <a:ext cx="3969160" cy="3352592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vladivostok.transformator.me/upload/medialibrary/719/7190a6ffbe6202b75dea01f8d1e2f90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4" y="3419388"/>
            <a:ext cx="4682601" cy="3240360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6968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06609"/>
            <a:ext cx="7766248" cy="1143000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Что такое электрическая машина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779912" y="1690744"/>
            <a:ext cx="5238328" cy="224676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2B2B2B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Электрическая машина</a:t>
            </a:r>
            <a:r>
              <a:rPr lang="ru-RU" sz="2000" dirty="0">
                <a:solidFill>
                  <a:srgbClr val="2B2B2B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 — это электромеханическое устройство, предназначенное для преобразования либо механической энергии в электрическую </a:t>
            </a:r>
            <a:r>
              <a:rPr lang="ru-RU" sz="2000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(электрический генератор)</a:t>
            </a:r>
            <a:r>
              <a:rPr lang="ru-RU" sz="2000" dirty="0">
                <a:solidFill>
                  <a:srgbClr val="2B2B2B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либо электрической энергии в механическую </a:t>
            </a:r>
            <a:r>
              <a:rPr lang="ru-RU" sz="2000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(электрический двигатель)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  <p:pic>
        <p:nvPicPr>
          <p:cNvPr id="8194" name="Picture 2" descr="https://elektrik-a.su/wp-content/uploads/2018/03/moschnyy-dvigatel-postoyannogo-toka-1024x8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60" y="1095226"/>
            <a:ext cx="3030086" cy="2577348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326853" y="5165128"/>
            <a:ext cx="2160240" cy="914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Электрическая машина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1560" y="5125599"/>
            <a:ext cx="2544286" cy="9541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800" dirty="0"/>
              <a:t>Механическая</a:t>
            </a:r>
          </a:p>
          <a:p>
            <a:pPr algn="ctr"/>
            <a:r>
              <a:rPr lang="ru-RU" sz="2800" dirty="0"/>
              <a:t> энергия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58102" y="5105618"/>
            <a:ext cx="2672526" cy="9541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800" dirty="0"/>
              <a:t>Электрическая</a:t>
            </a:r>
          </a:p>
          <a:p>
            <a:pPr algn="ctr"/>
            <a:r>
              <a:rPr lang="ru-RU" sz="2800" dirty="0"/>
              <a:t> энергия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59438" y="4414019"/>
            <a:ext cx="18950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B050"/>
                </a:solidFill>
              </a:rPr>
              <a:t>ГЕНЕРАТОР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48046" y="6288927"/>
            <a:ext cx="1954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FFC000"/>
                </a:solidFill>
              </a:rPr>
              <a:t>ДВИГАТЕЛЬ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E58B3CEF-ACDD-429D-87F5-D0AC582F6035}"/>
              </a:ext>
            </a:extLst>
          </p:cNvPr>
          <p:cNvCxnSpPr>
            <a:cxnSpLocks/>
          </p:cNvCxnSpPr>
          <p:nvPr/>
        </p:nvCxnSpPr>
        <p:spPr>
          <a:xfrm>
            <a:off x="0" y="4149080"/>
            <a:ext cx="9144000" cy="0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3" name="Стрелка: изогнутая 12">
            <a:extLst>
              <a:ext uri="{FF2B5EF4-FFF2-40B4-BE49-F238E27FC236}">
                <a16:creationId xmlns:a16="http://schemas.microsoft.com/office/drawing/2014/main" id="{E8B77596-F9C0-4DFC-AC2F-448F70F675B3}"/>
              </a:ext>
            </a:extLst>
          </p:cNvPr>
          <p:cNvSpPr/>
          <p:nvPr/>
        </p:nvSpPr>
        <p:spPr>
          <a:xfrm>
            <a:off x="2102575" y="4449129"/>
            <a:ext cx="1179183" cy="643635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Стрелка: изогнутая 13">
            <a:extLst>
              <a:ext uri="{FF2B5EF4-FFF2-40B4-BE49-F238E27FC236}">
                <a16:creationId xmlns:a16="http://schemas.microsoft.com/office/drawing/2014/main" id="{68FFCD99-BCE5-48CE-A1C5-63E06B7BC78B}"/>
              </a:ext>
            </a:extLst>
          </p:cNvPr>
          <p:cNvSpPr/>
          <p:nvPr/>
        </p:nvSpPr>
        <p:spPr>
          <a:xfrm rot="5400000">
            <a:off x="6030982" y="4172076"/>
            <a:ext cx="630703" cy="1276346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Стрелка: изогнутая 14">
            <a:extLst>
              <a:ext uri="{FF2B5EF4-FFF2-40B4-BE49-F238E27FC236}">
                <a16:creationId xmlns:a16="http://schemas.microsoft.com/office/drawing/2014/main" id="{6AA10E13-91DA-4B2B-A884-C190EF4C7C9E}"/>
              </a:ext>
            </a:extLst>
          </p:cNvPr>
          <p:cNvSpPr/>
          <p:nvPr/>
        </p:nvSpPr>
        <p:spPr>
          <a:xfrm rot="10800000">
            <a:off x="5708162" y="6079706"/>
            <a:ext cx="1237763" cy="630704"/>
          </a:xfrm>
          <a:prstGeom prst="ben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Стрелка: изогнутая 16">
            <a:extLst>
              <a:ext uri="{FF2B5EF4-FFF2-40B4-BE49-F238E27FC236}">
                <a16:creationId xmlns:a16="http://schemas.microsoft.com/office/drawing/2014/main" id="{9BB5C868-7114-40CC-A613-8E70423E4E8F}"/>
              </a:ext>
            </a:extLst>
          </p:cNvPr>
          <p:cNvSpPr/>
          <p:nvPr/>
        </p:nvSpPr>
        <p:spPr>
          <a:xfrm rot="16200000">
            <a:off x="2415123" y="5777527"/>
            <a:ext cx="575194" cy="1237762"/>
          </a:xfrm>
          <a:prstGeom prst="ben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948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00743" cy="1368152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ru-RU" sz="4000" dirty="0">
                <a:solidFill>
                  <a:srgbClr val="C00000"/>
                </a:solidFill>
              </a:rPr>
              <a:t>Классификация по направлению преобразования энергии</a:t>
            </a:r>
          </a:p>
        </p:txBody>
      </p:sp>
      <p:graphicFrame>
        <p:nvGraphicFramePr>
          <p:cNvPr id="5" name="Схема 4"/>
          <p:cNvGraphicFramePr/>
          <p:nvPr/>
        </p:nvGraphicFramePr>
        <p:xfrm>
          <a:off x="1473709" y="1916832"/>
          <a:ext cx="7392144" cy="4856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Овал 3"/>
          <p:cNvSpPr/>
          <p:nvPr/>
        </p:nvSpPr>
        <p:spPr>
          <a:xfrm>
            <a:off x="278147" y="3140968"/>
            <a:ext cx="3096344" cy="914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Трансформатор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ы</a:t>
            </a:r>
          </a:p>
        </p:txBody>
      </p:sp>
    </p:spTree>
    <p:extLst>
      <p:ext uri="{BB962C8B-B14F-4D97-AF65-F5344CB8AC3E}">
        <p14:creationId xmlns:p14="http://schemas.microsoft.com/office/powerpoint/2010/main" val="42530296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352928" cy="1512168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Классификация электрических машин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552566557"/>
              </p:ext>
            </p:extLst>
          </p:nvPr>
        </p:nvGraphicFramePr>
        <p:xfrm>
          <a:off x="323528" y="2060848"/>
          <a:ext cx="8712968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236296" y="5877272"/>
            <a:ext cx="1612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Асинхронные</a:t>
            </a:r>
          </a:p>
        </p:txBody>
      </p:sp>
    </p:spTree>
    <p:extLst>
      <p:ext uri="{BB962C8B-B14F-4D97-AF65-F5344CB8AC3E}">
        <p14:creationId xmlns:p14="http://schemas.microsoft.com/office/powerpoint/2010/main" val="2297430462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Круги">
  <a:themeElements>
    <a:clrScheme name="Круги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Круги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руги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руги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651</TotalTime>
  <Words>1193</Words>
  <Application>Microsoft Office PowerPoint</Application>
  <PresentationFormat>Экран (4:3)</PresentationFormat>
  <Paragraphs>172</Paragraphs>
  <Slides>45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45</vt:i4>
      </vt:variant>
    </vt:vector>
  </HeadingPairs>
  <TitlesOfParts>
    <vt:vector size="58" baseType="lpstr">
      <vt:lpstr>Arial</vt:lpstr>
      <vt:lpstr>Cambria Math</vt:lpstr>
      <vt:lpstr>Georgia</vt:lpstr>
      <vt:lpstr>Tahoma</vt:lpstr>
      <vt:lpstr>Times New Roman</vt:lpstr>
      <vt:lpstr>Trebuchet MS</vt:lpstr>
      <vt:lpstr>Wingdings</vt:lpstr>
      <vt:lpstr>Воздушный поток</vt:lpstr>
      <vt:lpstr>1_Воздушный поток</vt:lpstr>
      <vt:lpstr>Круги</vt:lpstr>
      <vt:lpstr>Clip</vt:lpstr>
      <vt:lpstr>Формула</vt:lpstr>
      <vt:lpstr>Visio</vt:lpstr>
      <vt:lpstr>Электрооборудование промышленности</vt:lpstr>
      <vt:lpstr>ВВЕДЕНИЕ</vt:lpstr>
      <vt:lpstr>Презентация PowerPoint</vt:lpstr>
      <vt:lpstr>Презентация PowerPoint</vt:lpstr>
      <vt:lpstr>Презентация PowerPoint</vt:lpstr>
      <vt:lpstr>1. Основные типы электрических машин (исполнительные элементы) </vt:lpstr>
      <vt:lpstr>Что такое электрическая машина</vt:lpstr>
      <vt:lpstr>Классификация по направлению преобразования энергии</vt:lpstr>
      <vt:lpstr>Классификация электрических машин</vt:lpstr>
      <vt:lpstr>Презентация PowerPoint</vt:lpstr>
      <vt:lpstr>Назначение, место трансформатора в системе электроснабжения</vt:lpstr>
      <vt:lpstr>Принцип действия трансформатора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части ЭМ и их назначение</vt:lpstr>
      <vt:lpstr>2. Основные типы элементов автоматики   </vt:lpstr>
      <vt:lpstr>Предохранители</vt:lpstr>
      <vt:lpstr>Презентация PowerPoint</vt:lpstr>
      <vt:lpstr>Презентация PowerPoint</vt:lpstr>
      <vt:lpstr>Презентация PowerPoint</vt:lpstr>
      <vt:lpstr> Автоматические выключатели.</vt:lpstr>
      <vt:lpstr>Назначение автоматического выключателя </vt:lpstr>
      <vt:lpstr>Презентация PowerPoint</vt:lpstr>
      <vt:lpstr>Презентация PowerPoint</vt:lpstr>
      <vt:lpstr>Презентация PowerPoint</vt:lpstr>
      <vt:lpstr>Устройство защиты отключающее</vt:lpstr>
      <vt:lpstr>Презентация PowerPoint</vt:lpstr>
      <vt:lpstr>Устройство выключателя дифференциального тока</vt:lpstr>
      <vt:lpstr>Устройства дифференциальной защиты</vt:lpstr>
      <vt:lpstr>Как отличить дифференциальный автомат от УЗО? </vt:lpstr>
      <vt:lpstr>Контакторы</vt:lpstr>
      <vt:lpstr>Презентация PowerPoint</vt:lpstr>
      <vt:lpstr>Презентация PowerPoint</vt:lpstr>
      <vt:lpstr>Магнитные пускатели</vt:lpstr>
      <vt:lpstr>Устройство магнитного пускателя</vt:lpstr>
      <vt:lpstr>Без реверса,        с реверсом</vt:lpstr>
      <vt:lpstr>Место пускателя в схеме</vt:lpstr>
      <vt:lpstr>Презентация PowerPoint</vt:lpstr>
      <vt:lpstr>Тепловое реле</vt:lpstr>
      <vt:lpstr>Устройство РТ</vt:lpstr>
      <vt:lpstr>Презентация PowerPoint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Электрооборудование промышленности</dc:title>
  <dc:creator>User</dc:creator>
  <cp:lastModifiedBy>Чипа Александр</cp:lastModifiedBy>
  <cp:revision>70</cp:revision>
  <dcterms:created xsi:type="dcterms:W3CDTF">2019-09-06T03:32:39Z</dcterms:created>
  <dcterms:modified xsi:type="dcterms:W3CDTF">2021-09-08T06:28:01Z</dcterms:modified>
</cp:coreProperties>
</file>