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155BD-E70F-43A5-9593-D994C69DAC5E}" type="datetimeFigureOut">
              <a:rPr lang="ru-RU" smtClean="0"/>
              <a:t>11.10.2011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0918-9E97-4E21-B4F0-DCAB4DA74A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155BD-E70F-43A5-9593-D994C69DAC5E}" type="datetimeFigureOut">
              <a:rPr lang="ru-RU" smtClean="0"/>
              <a:t>11.10.2011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0918-9E97-4E21-B4F0-DCAB4DA74A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155BD-E70F-43A5-9593-D994C69DAC5E}" type="datetimeFigureOut">
              <a:rPr lang="ru-RU" smtClean="0"/>
              <a:t>11.10.2011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0918-9E97-4E21-B4F0-DCAB4DA74A1F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155BD-E70F-43A5-9593-D994C69DAC5E}" type="datetimeFigureOut">
              <a:rPr lang="ru-RU" smtClean="0"/>
              <a:t>11.10.2011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0918-9E97-4E21-B4F0-DCAB4DA74A1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155BD-E70F-43A5-9593-D994C69DAC5E}" type="datetimeFigureOut">
              <a:rPr lang="ru-RU" smtClean="0"/>
              <a:t>11.10.2011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0918-9E97-4E21-B4F0-DCAB4DA74A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155BD-E70F-43A5-9593-D994C69DAC5E}" type="datetimeFigureOut">
              <a:rPr lang="ru-RU" smtClean="0"/>
              <a:t>11.10.2011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0918-9E97-4E21-B4F0-DCAB4DA74A1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155BD-E70F-43A5-9593-D994C69DAC5E}" type="datetimeFigureOut">
              <a:rPr lang="ru-RU" smtClean="0"/>
              <a:t>11.10.2011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0918-9E97-4E21-B4F0-DCAB4DA74A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155BD-E70F-43A5-9593-D994C69DAC5E}" type="datetimeFigureOut">
              <a:rPr lang="ru-RU" smtClean="0"/>
              <a:t>11.10.2011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0918-9E97-4E21-B4F0-DCAB4DA74A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155BD-E70F-43A5-9593-D994C69DAC5E}" type="datetimeFigureOut">
              <a:rPr lang="ru-RU" smtClean="0"/>
              <a:t>11.10.2011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0918-9E97-4E21-B4F0-DCAB4DA74A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155BD-E70F-43A5-9593-D994C69DAC5E}" type="datetimeFigureOut">
              <a:rPr lang="ru-RU" smtClean="0"/>
              <a:t>11.10.2011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0918-9E97-4E21-B4F0-DCAB4DA74A1F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155BD-E70F-43A5-9593-D994C69DAC5E}" type="datetimeFigureOut">
              <a:rPr lang="ru-RU" smtClean="0"/>
              <a:t>11.10.2011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0918-9E97-4E21-B4F0-DCAB4DA74A1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18155BD-E70F-43A5-9593-D994C69DAC5E}" type="datetimeFigureOut">
              <a:rPr lang="ru-RU" smtClean="0"/>
              <a:t>11.10.2011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0850918-9E97-4E21-B4F0-DCAB4DA74A1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Лекция №8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3347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Элементы специальной теории относительности. </a:t>
            </a:r>
            <a:endParaRPr lang="ru-RU" dirty="0" smtClean="0"/>
          </a:p>
          <a:p>
            <a:r>
              <a:rPr lang="ru-RU" dirty="0" smtClean="0"/>
              <a:t>Преобразования Галилея. </a:t>
            </a:r>
          </a:p>
          <a:p>
            <a:r>
              <a:rPr lang="ru-RU" dirty="0" smtClean="0"/>
              <a:t>Механический принцип относительности. </a:t>
            </a:r>
          </a:p>
          <a:p>
            <a:r>
              <a:rPr lang="ru-RU" dirty="0" smtClean="0"/>
              <a:t>Постулаты специальной теории </a:t>
            </a:r>
            <a:r>
              <a:rPr lang="ru-RU" dirty="0"/>
              <a:t>относительности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Относительность </a:t>
            </a:r>
            <a:r>
              <a:rPr lang="ru-RU" dirty="0"/>
              <a:t>одновременности.</a:t>
            </a:r>
          </a:p>
          <a:p>
            <a:r>
              <a:rPr lang="ru-RU" dirty="0"/>
              <a:t>Преобразования Лоренца. Одновременность событий в разных </a:t>
            </a:r>
            <a:r>
              <a:rPr lang="ru-RU" dirty="0" smtClean="0"/>
              <a:t>системах отсчета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Длина </a:t>
            </a:r>
            <a:r>
              <a:rPr lang="ru-RU" dirty="0"/>
              <a:t>тел в разных системах отсчета (сокращение длины).</a:t>
            </a:r>
          </a:p>
          <a:p>
            <a:r>
              <a:rPr lang="ru-RU" dirty="0"/>
              <a:t>Длительность событий в разных системах отсчета (замедление времени).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Лекции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24154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𝑣𝑡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𝑦</m:t>
                    </m:r>
                  </m:oMath>
                </a14:m>
                <a:endParaRPr lang="ru-RU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𝑧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𝑧</m:t>
                    </m:r>
                  </m:oMath>
                </a14:m>
                <a:endParaRPr lang="ru-RU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𝑡</m:t>
                    </m:r>
                  </m:oMath>
                </a14:m>
                <a:endParaRPr lang="ru-RU" dirty="0"/>
              </a:p>
              <a:p>
                <a:r>
                  <a:rPr lang="ru-RU" dirty="0" smtClean="0"/>
                  <a:t>В векторном виде: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𝑟</m:t>
                            </m:r>
                          </m:e>
                        </m:acc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e>
                    </m:acc>
                    <m:r>
                      <a:rPr lang="en-US" i="1">
                        <a:latin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𝑣</m:t>
                        </m:r>
                      </m:e>
                    </m:acc>
                    <m:r>
                      <a:rPr lang="en-US" i="1">
                        <a:latin typeface="Cambria Math"/>
                      </a:rPr>
                      <m:t>𝑡</m:t>
                    </m:r>
                  </m:oMath>
                </a14:m>
                <a:endParaRPr lang="ru-RU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𝑡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35" t="-19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Преобразования Галилея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9928" y="2492896"/>
            <a:ext cx="3782521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660784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ru-RU" dirty="0" smtClean="0"/>
                  <a:t>Механические явления во всех инерциальных системах отсчета происходят совершенно одинаково. Нельзя с помощью механических экспериментов, производимых в движущейся инерциальной системе отсчета, определить скорость ее движения (если не производить наблюдений тел из системы отсчета, относительно которой мы хотим определить скорость движения).</a:t>
                </a:r>
                <a:endParaRPr lang="en-US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𝑣𝑡</m:t>
                            </m:r>
                          </m:e>
                        </m:d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𝑣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ru-RU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′2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</m:den>
                    </m:f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𝑑𝑥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𝑑𝑡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𝑣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ru-RU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′2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𝐹</m:t>
                    </m:r>
                    <m:r>
                      <a:rPr lang="ru-RU" b="0" i="1" smtClean="0">
                        <a:latin typeface="Cambria Math"/>
                      </a:rPr>
                      <m:t>;</m:t>
                    </m:r>
                    <m:r>
                      <a:rPr lang="en-US" b="0" i="1" smtClean="0">
                        <a:latin typeface="Cambria Math"/>
                      </a:rPr>
                      <m:t>𝑚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𝐹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28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Механический принцип относительности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3926800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Принцип относительности: все законы природы инвариантны по отношению к переходу от одной инерциальной системы отсчета к другой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/>
              <a:t>Принцип постоянства скорости света: скорость света в вакууме не зависит от скорости движения источника света или наблюдателя и одинакова во всех инерциальных системах отсчета.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Постулаты специальной теории относительности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3245342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3183285"/>
            <a:ext cx="7408333" cy="3450696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Здесь изображены два наблюдателя: покоящийся и движущийся со скоростью 4/5.</a:t>
            </a:r>
          </a:p>
          <a:p>
            <a:r>
              <a:rPr lang="ru-RU" dirty="0"/>
              <a:t>С точки зрения покоящегося наблюдателя, через три секунды после старта, одновременно происходят два события, допустим вспышки красного и зелёного цвета (как показано на рисунке).</a:t>
            </a:r>
          </a:p>
          <a:p>
            <a:r>
              <a:rPr lang="ru-RU" dirty="0"/>
              <a:t>С точки зрения движущегося наблюдателя вспышки происходят совсем не одновременно. Зелёная происходит действительно через три секунды, а красная — ещё через три секунды (то есть через шесть секунд после старта).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Относительность одновременности</a:t>
            </a:r>
          </a:p>
        </p:txBody>
      </p:sp>
      <p:pic>
        <p:nvPicPr>
          <p:cNvPr id="3074" name="Picture 2" descr="http://www.michurin.com.ru/img/sr-rel-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68760"/>
            <a:ext cx="3600450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599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>
              <a:xfrm>
                <a:off x="872067" y="2675467"/>
                <a:ext cx="2835837" cy="3450696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𝑣𝑡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𝑦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𝑧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𝑧</m:t>
                    </m:r>
                  </m:oMath>
                </a14:m>
                <a:endParaRPr lang="ru-RU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type m:val="skw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𝑣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2067" y="2675467"/>
                <a:ext cx="2835837" cy="3450696"/>
              </a:xfrm>
              <a:blipFill rotWithShape="1">
                <a:blip r:embed="rId2"/>
                <a:stretch>
                  <a:fillRect l="-32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1252728"/>
          </a:xfrm>
        </p:spPr>
        <p:txBody>
          <a:bodyPr>
            <a:noAutofit/>
          </a:bodyPr>
          <a:lstStyle/>
          <a:p>
            <a:r>
              <a:rPr lang="ru-RU" sz="3200" dirty="0"/>
              <a:t>Преобразования Лоренца. Одновременность событий в разных системах отсчета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1"/>
              <p:cNvSpPr txBox="1">
                <a:spLocks/>
              </p:cNvSpPr>
              <p:nvPr/>
            </p:nvSpPr>
            <p:spPr>
              <a:xfrm>
                <a:off x="4576233" y="2675467"/>
                <a:ext cx="3704167" cy="345069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274320" indent="-27432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Symbol" pitchFamily="18" charset="2"/>
                  <a:buChar char=""/>
                  <a:defRPr sz="2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576263" indent="-27432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Symbol" pitchFamily="18" charset="2"/>
                  <a:buChar char=""/>
                  <a:defRPr sz="2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855663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Symbol" pitchFamily="18" charset="2"/>
                  <a:buChar char=""/>
                  <a:defRPr sz="20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1143000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Symbol" pitchFamily="18" charset="2"/>
                  <a:buChar char=""/>
                  <a:defRPr sz="18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Symbol" pitchFamily="18" charset="2"/>
                  <a:buChar char=""/>
                  <a:defRPr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1783080" indent="-228600" algn="l" defTabSz="914400" rtl="0" eaLnBrk="1" latinLnBrk="0" hangingPunct="1">
                  <a:spcBef>
                    <a:spcPts val="384"/>
                  </a:spcBef>
                  <a:buClr>
                    <a:schemeClr val="accent1"/>
                  </a:buClr>
                  <a:buFont typeface="Symbol" pitchFamily="18" charset="2"/>
                  <a:buChar char="*"/>
                  <a:defRPr sz="1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103120" indent="-228600" algn="l" defTabSz="914400" rtl="0" eaLnBrk="1" latinLnBrk="0" hangingPunct="1">
                  <a:spcBef>
                    <a:spcPts val="384"/>
                  </a:spcBef>
                  <a:buClr>
                    <a:schemeClr val="accent1"/>
                  </a:buClr>
                  <a:buFont typeface="Symbol" pitchFamily="18" charset="2"/>
                  <a:buChar char="*"/>
                  <a:defRPr sz="1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423160" indent="-228600" algn="l" defTabSz="914400" rtl="0" eaLnBrk="1" latinLnBrk="0" hangingPunct="1">
                  <a:spcBef>
                    <a:spcPts val="384"/>
                  </a:spcBef>
                  <a:buClr>
                    <a:schemeClr val="accent1"/>
                  </a:buClr>
                  <a:buFont typeface="Symbol" pitchFamily="18" charset="2"/>
                  <a:buChar char="*"/>
                  <a:defRPr sz="1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indent="-228600" algn="l" defTabSz="914400" rtl="0" eaLnBrk="1" latinLnBrk="0" hangingPunct="1">
                  <a:spcBef>
                    <a:spcPts val="384"/>
                  </a:spcBef>
                  <a:buClr>
                    <a:schemeClr val="accent1"/>
                  </a:buClr>
                  <a:buFont typeface="Symbol" pitchFamily="18" charset="2"/>
                  <a:buChar char="*"/>
                  <a:defRPr sz="1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type m:val="skw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𝑣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  <m:sSubSup>
                          <m:sSub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</m:oMath>
                </a14:m>
                <a:endParaRPr lang="ru-RU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type m:val="skw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𝑣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  <m:sSubSup>
                          <m:sSub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</m:oMath>
                </a14:m>
                <a:endParaRPr lang="ru-RU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ru-RU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endParaRPr lang="ru-RU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ru-RU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ru-RU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i="1" smtClean="0">
                        <a:latin typeface="Cambria Math"/>
                        <a:ea typeface="Cambria Math"/>
                      </a:rPr>
                      <m:t>≠</m:t>
                    </m:r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endParaRPr lang="ru-RU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ru-RU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i="1" smtClean="0">
                        <a:latin typeface="Cambria Math"/>
                        <a:ea typeface="Cambria Math"/>
                      </a:rPr>
                      <m:t>≠</m:t>
                    </m:r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5" name="Объект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6233" y="2675467"/>
                <a:ext cx="3704167" cy="3450696"/>
              </a:xfrm>
              <a:prstGeom prst="rect">
                <a:avLst/>
              </a:prstGeom>
              <a:blipFill rotWithShape="1">
                <a:blip r:embed="rId3"/>
                <a:stretch>
                  <a:fillRect l="-18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9429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ru-RU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n-US" i="1">
                            <a:latin typeface="Cambria Math"/>
                          </a:rPr>
                          <m:t>𝑣𝑡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</m:oMath>
                </a14:m>
                <a:r>
                  <a:rPr lang="en-US" dirty="0" smtClean="0"/>
                  <a:t> 	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n-US" i="1">
                            <a:latin typeface="Cambria Math"/>
                          </a:rPr>
                          <m:t>𝑣𝑡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ru-RU" i="1">
                            <a:latin typeface="Cambria Math"/>
                          </a:rPr>
                        </m:ctrlPr>
                      </m:sSubSupPr>
                      <m:e>
                        <m:sSubSup>
                          <m:sSubSup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𝑙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ad>
                      <m:radPr>
                        <m:degHide m:val="on"/>
                        <m:ctrlPr>
                          <a:rPr lang="en-US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/>
                          </a:rPr>
                          <m:t>1−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𝑣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ra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Длина тел в разных системах отсчета (сокращение длины)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4669" y="4519613"/>
            <a:ext cx="5429250" cy="218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0754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type m:val="skw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𝑣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  <m:sSubSup>
                          <m:sSub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</m:oMath>
                </a14:m>
                <a:endParaRPr lang="ru-RU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type m:val="skw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𝑣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  <m:sSubSup>
                          <m:sSub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ru-RU" i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𝑡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/>
                          </a:rPr>
                          <m:t>1−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𝑣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rad>
                  </m:oMath>
                </a14:m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Длительность событий в разных системах отсчета (замедление времени)</a:t>
            </a:r>
          </a:p>
        </p:txBody>
      </p:sp>
    </p:spTree>
    <p:extLst>
      <p:ext uri="{BB962C8B-B14F-4D97-AF65-F5344CB8AC3E}">
        <p14:creationId xmlns:p14="http://schemas.microsoft.com/office/powerpoint/2010/main" val="1239314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172</TotalTime>
  <Words>655</Words>
  <Application>Microsoft Office PowerPoint</Application>
  <PresentationFormat>Экран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Волна</vt:lpstr>
      <vt:lpstr>Лекция №8</vt:lpstr>
      <vt:lpstr>План Лекции</vt:lpstr>
      <vt:lpstr>Преобразования Галилея</vt:lpstr>
      <vt:lpstr>Механический принцип относительности</vt:lpstr>
      <vt:lpstr>Постулаты специальной теории относительности</vt:lpstr>
      <vt:lpstr>Относительность одновременности</vt:lpstr>
      <vt:lpstr>Преобразования Лоренца. Одновременность событий в разных системах отсчета</vt:lpstr>
      <vt:lpstr>Длина тел в разных системах отсчета (сокращение длины)</vt:lpstr>
      <vt:lpstr>Длительность событий в разных системах отсчета (замедление времени)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№8</dc:title>
  <dc:creator>Илья</dc:creator>
  <cp:lastModifiedBy>Илья</cp:lastModifiedBy>
  <cp:revision>11</cp:revision>
  <dcterms:created xsi:type="dcterms:W3CDTF">2011-10-09T12:46:17Z</dcterms:created>
  <dcterms:modified xsi:type="dcterms:W3CDTF">2011-10-11T10:33:45Z</dcterms:modified>
</cp:coreProperties>
</file>