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4" r:id="rId12"/>
    <p:sldId id="271" r:id="rId13"/>
    <p:sldId id="272" r:id="rId14"/>
    <p:sldId id="266" r:id="rId15"/>
    <p:sldId id="268" r:id="rId16"/>
    <p:sldId id="269" r:id="rId17"/>
    <p:sldId id="270" r:id="rId18"/>
    <p:sldId id="273" r:id="rId19"/>
    <p:sldId id="274" r:id="rId20"/>
    <p:sldId id="275" r:id="rId21"/>
    <p:sldId id="281" r:id="rId22"/>
    <p:sldId id="276" r:id="rId23"/>
    <p:sldId id="277" r:id="rId24"/>
    <p:sldId id="282" r:id="rId25"/>
    <p:sldId id="278" r:id="rId26"/>
    <p:sldId id="279" r:id="rId27"/>
    <p:sldId id="280" r:id="rId28"/>
    <p:sldId id="285" r:id="rId29"/>
    <p:sldId id="28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0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8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22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5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7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8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4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05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40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7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1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2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632" y="3140968"/>
            <a:ext cx="7406208" cy="150304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Электрооборудование промышленности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75920" y="5301208"/>
            <a:ext cx="5765556" cy="1386488"/>
          </a:xfrm>
        </p:spPr>
        <p:txBody>
          <a:bodyPr>
            <a:normAutofit/>
          </a:bodyPr>
          <a:lstStyle/>
          <a:p>
            <a:pPr marL="0" indent="0" algn="r"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ЛЕКЦИЯ № 12  Выбор электрических двигателей и аппаратов</a:t>
            </a:r>
          </a:p>
          <a:p>
            <a:pPr mar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Автор к.т.н., доцент Сидоров А.Е.</a:t>
            </a:r>
            <a:endParaRPr lang="ru-RU" sz="2400" b="1" dirty="0">
              <a:solidFill>
                <a:srgbClr val="212745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60648"/>
            <a:ext cx="3563150" cy="244827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www.agenor.hr/wp-content/uploads/2014/06/page-rjesenja-projektiranje-el-teh-sust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4649481"/>
            <a:ext cx="2952328" cy="1966297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ergydiscuss.com/wp-content/uploads/2018/09/electricity-distribu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65" y="692696"/>
            <a:ext cx="3400435" cy="226639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021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A3474C-1E1E-4844-8F19-49CBB8F55CD2}"/>
              </a:ext>
            </a:extLst>
          </p:cNvPr>
          <p:cNvSpPr txBox="1"/>
          <p:nvPr/>
        </p:nvSpPr>
        <p:spPr>
          <a:xfrm>
            <a:off x="6307853" y="1586202"/>
            <a:ext cx="5656984" cy="501675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Цифры в номенклатуре модели указывают на тип ее размещения: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возможность эксплуатации на открытых площадках;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установка в помещениях со свободным доступом воздуха;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эксплуатация в закрытых цехах и помещениях;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использование в производственных и других помещениях с возможностью регулирования климатических условий (наличие вентиляции, отопления);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исполнения, разработанные для эксплуатации в зонах повышенной влажности, с высоким образованием конденсата.</a:t>
            </a:r>
          </a:p>
        </p:txBody>
      </p:sp>
      <p:pic>
        <p:nvPicPr>
          <p:cNvPr id="18434" name="Picture 2" descr="https://tdtechmash.ru/upload/img/benzo/foto-nasos-dlya-perkachki-benzina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7175" y="163902"/>
            <a:ext cx="4947799" cy="32480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Стрелка влево 4"/>
          <p:cNvSpPr/>
          <p:nvPr/>
        </p:nvSpPr>
        <p:spPr>
          <a:xfrm>
            <a:off x="4175184" y="425282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6739" y="422696"/>
            <a:ext cx="1811548" cy="92333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1,2</a:t>
            </a:r>
          </a:p>
        </p:txBody>
      </p:sp>
      <p:pic>
        <p:nvPicPr>
          <p:cNvPr id="18436" name="Picture 4" descr="https://tosma.ru/images/kaska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082" y="3722300"/>
            <a:ext cx="3916091" cy="293706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8" name="Стрелка влево 7"/>
          <p:cNvSpPr/>
          <p:nvPr/>
        </p:nvSpPr>
        <p:spPr>
          <a:xfrm>
            <a:off x="6208143" y="65273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67200" y="5457646"/>
            <a:ext cx="1926566" cy="92333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3,4,5</a:t>
            </a:r>
          </a:p>
        </p:txBody>
      </p:sp>
      <p:sp>
        <p:nvSpPr>
          <p:cNvPr id="11" name="Стрелка вверх 10"/>
          <p:cNvSpPr/>
          <p:nvPr/>
        </p:nvSpPr>
        <p:spPr>
          <a:xfrm>
            <a:off x="4873924" y="436496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5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s://cable.ru/assets/images/articles/article1/kpd_elektrodvigately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s://cable.ru/assets/images/articles/article1/kpd_elektrodvigately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https://cable.ru/assets/images/articles/article1/kpd_elektrodvigately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8" name="AutoShape 8" descr="https://cable.ru/assets/images/articles/article1/kpd_elektrodvigately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0" name="AutoShape 10" descr="https://cable.ru/assets/images/articles/article1/kpd_elektrodvigately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2" name="AutoShape 12" descr="https://cable.ru/assets/images/articles/article1/kpd_elektrodvigately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73" name="Picture 13" descr="C:\Users\User\Desktop\kpd_elektrodvigatel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828" y="349224"/>
            <a:ext cx="5757047" cy="3318656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0979" name="AutoShape 19" descr="https://content.onliner.by/fleamarket/326591/800x800/afd7ccb88ddf25863209577d8307537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1" name="AutoShape 21" descr="https://content.onliner.by/fleamarket/326591/800x800/afd7ccb88ddf25863209577d8307537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2" name="Picture 22" descr="C:\Users\User\Desktop\afd7ccb88ddf25863209577d8307537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777" y="2389518"/>
            <a:ext cx="5670430" cy="4252822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D87FB59-1FDE-477C-9BF0-217CFC9DA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62" y="136557"/>
            <a:ext cx="9976405" cy="6584885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60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6B8310DD-BB82-431B-B47A-E57D431AB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563" y="342900"/>
            <a:ext cx="9067587" cy="630480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83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FE4E31E-550D-493E-ACB0-546B75C561F7}"/>
              </a:ext>
            </a:extLst>
          </p:cNvPr>
          <p:cNvSpPr txBox="1"/>
          <p:nvPr/>
        </p:nvSpPr>
        <p:spPr>
          <a:xfrm>
            <a:off x="328613" y="258901"/>
            <a:ext cx="7353300" cy="286232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общем случае для квалифицированного подбора электродвигателя должна быть известна нагрузочная диаграмма механизма. Однако, в случае постоянной или слабо меняющейся нагрузки без регулирования скорости достаточно рассчитать требуемую мощность по теоретическим или эмпирическим формулам, зная рабочие параметры нагрузки. Ниже приведены формулы для расчета мощности двигателя </a:t>
            </a:r>
            <a:r>
              <a:rPr lang="ru-RU" sz="2000" b="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ru-RU" sz="2000" b="0" i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[кВт] некоторых механизмов.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D00E680-2C29-40E5-9A61-C7C0FE04F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91" y="3824318"/>
            <a:ext cx="3714167" cy="132343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B6AC58-3C1D-44F5-9598-4BB85CB52492}"/>
              </a:ext>
            </a:extLst>
          </p:cNvPr>
          <p:cNvSpPr txBox="1"/>
          <p:nvPr/>
        </p:nvSpPr>
        <p:spPr>
          <a:xfrm>
            <a:off x="309832" y="5357607"/>
            <a:ext cx="7472093" cy="132343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где </a:t>
            </a:r>
            <a:r>
              <a:rPr lang="ru-RU" sz="2000" b="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[м</a:t>
            </a:r>
            <a:r>
              <a:rPr lang="ru-RU" sz="2000" b="0" i="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/с] – производительность вентилятора,</a:t>
            </a:r>
          </a:p>
          <a:p>
            <a:pPr algn="just"/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    </a:t>
            </a:r>
            <a:r>
              <a:rPr lang="ru-RU" sz="2000" b="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[Па] – давление на выходе вентилятора,</a:t>
            </a:r>
          </a:p>
          <a:p>
            <a:pPr algn="just"/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   </a:t>
            </a:r>
            <a:r>
              <a:rPr lang="ru-RU" sz="2000" b="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</a:t>
            </a:r>
            <a:r>
              <a:rPr lang="ru-RU" sz="2000" b="0" i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вент</a:t>
            </a:r>
            <a:r>
              <a:rPr lang="ru-RU" sz="20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 </a:t>
            </a:r>
            <a:r>
              <a:rPr lang="ru-RU" sz="2000" b="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</a:t>
            </a:r>
            <a:r>
              <a:rPr lang="ru-RU" sz="2000" b="0" i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</a:t>
            </a:r>
            <a:r>
              <a:rPr lang="ru-RU" sz="20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КПД вентилятора и передаточного механизма,</a:t>
            </a:r>
          </a:p>
          <a:p>
            <a:pPr algn="just"/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   </a:t>
            </a:r>
            <a:r>
              <a:rPr lang="ru-RU" sz="2000" b="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ru-RU" sz="2000" b="0" i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коэффициент запаса.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D06987C-C811-48C4-98A8-2EB2DDFD0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90" y="333375"/>
            <a:ext cx="3220310" cy="309562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ACE8794-49A5-428D-B68D-517223538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66" y="3837639"/>
            <a:ext cx="3759018" cy="250601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3406" y="3330599"/>
            <a:ext cx="1962397" cy="36933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ru-RU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Вентилятор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3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27DEAE-D5B4-4387-A25B-0F6D68F03D2E}"/>
              </a:ext>
            </a:extLst>
          </p:cNvPr>
          <p:cNvSpPr txBox="1"/>
          <p:nvPr/>
        </p:nvSpPr>
        <p:spPr>
          <a:xfrm>
            <a:off x="762000" y="701159"/>
            <a:ext cx="1644770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Насос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58AFDE5-193D-4D90-870E-C3ED358C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2" y="1710453"/>
            <a:ext cx="3714333" cy="132349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7F5C91-E023-4534-86DE-515469FF2A7C}"/>
              </a:ext>
            </a:extLst>
          </p:cNvPr>
          <p:cNvSpPr txBox="1"/>
          <p:nvPr/>
        </p:nvSpPr>
        <p:spPr>
          <a:xfrm>
            <a:off x="600076" y="3880961"/>
            <a:ext cx="6861774" cy="19389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где </a:t>
            </a:r>
            <a:r>
              <a:rPr lang="ru-RU" sz="2000" b="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[м</a:t>
            </a:r>
            <a:r>
              <a:rPr lang="ru-RU" sz="2000" b="0" i="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/с] – производительность насоса,</a:t>
            </a:r>
          </a:p>
          <a:p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    </a:t>
            </a:r>
            <a:r>
              <a:rPr lang="ru-RU" sz="2000" b="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=9,8 м/с</a:t>
            </a:r>
            <a:r>
              <a:rPr lang="ru-RU" sz="2000" b="0" i="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ускорение свободного падения,</a:t>
            </a:r>
          </a:p>
          <a:p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    </a:t>
            </a:r>
            <a:r>
              <a:rPr lang="ru-RU" sz="2000" b="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[м] – расчетная высота подъема,</a:t>
            </a:r>
          </a:p>
          <a:p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    </a:t>
            </a:r>
            <a:r>
              <a:rPr lang="ru-RU" sz="2000" b="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[кг/м</a:t>
            </a:r>
            <a:r>
              <a:rPr lang="ru-RU" sz="2000" b="0" i="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 – плотность перекачиваемой жидкости,</a:t>
            </a:r>
          </a:p>
          <a:p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   </a:t>
            </a:r>
            <a:r>
              <a:rPr lang="ru-RU" sz="2000" b="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</a:t>
            </a:r>
            <a:r>
              <a:rPr lang="ru-RU" sz="2000" b="0" i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2000" b="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000" b="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</a:t>
            </a:r>
            <a:r>
              <a:rPr lang="ru-RU" sz="2000" b="0" i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КПД насоса и передаточного механизма,</a:t>
            </a:r>
          </a:p>
          <a:p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   </a:t>
            </a:r>
            <a:r>
              <a:rPr lang="ru-RU" sz="2000" b="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ru-RU" sz="2000" b="0" i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коэффициент запаса.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12898A4-286C-47B7-B88E-F06934AF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9699"/>
            <a:ext cx="4594976" cy="344623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D17C070-F6AB-40AC-858D-A827E0411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24" y="3867329"/>
            <a:ext cx="4419600" cy="29175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79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9EB79A-01BF-421A-A2AD-DB09AC5226EB}"/>
              </a:ext>
            </a:extLst>
          </p:cNvPr>
          <p:cNvSpPr txBox="1"/>
          <p:nvPr/>
        </p:nvSpPr>
        <p:spPr>
          <a:xfrm>
            <a:off x="742950" y="644009"/>
            <a:ext cx="4476031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Поршневой компрессор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B13C766-E2C7-4036-836C-863111ECD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528763"/>
            <a:ext cx="3809230" cy="135731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3B349A-97D4-4B38-A4C4-F0CDCA5BCDE9}"/>
              </a:ext>
            </a:extLst>
          </p:cNvPr>
          <p:cNvSpPr txBox="1"/>
          <p:nvPr/>
        </p:nvSpPr>
        <p:spPr>
          <a:xfrm>
            <a:off x="466724" y="3590062"/>
            <a:ext cx="6296025" cy="255454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где </a:t>
            </a:r>
            <a:r>
              <a:rPr lang="ru-RU" sz="2000" b="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[м</a:t>
            </a:r>
            <a:r>
              <a:rPr lang="ru-RU" sz="2000" b="0" i="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/с] – производительность компрессора,</a:t>
            </a:r>
          </a:p>
          <a:p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    </a:t>
            </a:r>
            <a:r>
              <a:rPr lang="ru-RU" sz="2000" b="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[Дж/м</a:t>
            </a:r>
            <a:r>
              <a:rPr lang="ru-RU" sz="2000" b="0" i="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 – работа изотермического и адиабатического сжатия атмосферного воздуха объемом 1 м</a:t>
            </a:r>
            <a:r>
              <a:rPr lang="ru-RU" sz="2000" b="0" i="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давлением 1,1·10</a:t>
            </a:r>
            <a:r>
              <a:rPr lang="ru-RU" sz="2000" b="0" i="0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Па до требуемого давления,</a:t>
            </a:r>
          </a:p>
          <a:p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    </a:t>
            </a:r>
            <a:r>
              <a:rPr lang="ru-RU" sz="2000" b="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</a:t>
            </a:r>
            <a:r>
              <a:rPr lang="ru-RU" sz="2000" b="0" i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компр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2000" b="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000" b="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</a:t>
            </a:r>
            <a:r>
              <a:rPr lang="ru-RU" sz="2000" b="0" i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КПД компрессора и передаточного механизма соответственно,</a:t>
            </a:r>
          </a:p>
          <a:p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   </a:t>
            </a:r>
            <a:r>
              <a:rPr lang="ru-RU" sz="2000" b="0" i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ru-RU" sz="2000" b="0" i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коэффициент запаса.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7425967-E627-4206-908F-D77766690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09" y="257175"/>
            <a:ext cx="4664449" cy="31718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ED0567E5-4319-4132-B6CD-05B97457F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3790950"/>
            <a:ext cx="3746500" cy="28098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604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C98700-290D-4D1E-8419-ACBBDF095CC5}"/>
              </a:ext>
            </a:extLst>
          </p:cNvPr>
          <p:cNvSpPr txBox="1"/>
          <p:nvPr/>
        </p:nvSpPr>
        <p:spPr>
          <a:xfrm>
            <a:off x="523875" y="424667"/>
            <a:ext cx="7562850" cy="292387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Кроме того, необходимо сопоставить пусковой момент двигателя (особенно в случае асинхронного с короткозамкнутым ротором) и рабочего механизма, так как некоторые механизмы имеют повышенное сопротивление в момент </a:t>
            </a:r>
            <a:r>
              <a:rPr lang="ru-RU" sz="24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трогания</a:t>
            </a:r>
            <a:r>
              <a:rPr lang="ru-RU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b="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ru-RU" sz="2000" dirty="0"/>
            </a:br>
            <a:endParaRPr lang="ru-RU" sz="20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D152609-5A7A-4E5A-9D14-E63D09191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0" y="4854335"/>
            <a:ext cx="6386513" cy="141922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FA2E8C65-12D5-40CB-B478-D78F07F09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289" y="223747"/>
            <a:ext cx="3495675" cy="2787249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79586" y="3614315"/>
            <a:ext cx="6096000" cy="92333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Развиваемый электродвигателем момент </a:t>
            </a:r>
            <a:r>
              <a:rPr lang="ru-R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[Нм] и полезная мощность на валу </a:t>
            </a:r>
            <a:r>
              <a:rPr lang="ru-R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i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[кВт] связаны следующим соотношением</a:t>
            </a:r>
          </a:p>
        </p:txBody>
      </p:sp>
      <p:sp>
        <p:nvSpPr>
          <p:cNvPr id="12290" name="AutoShape 2" descr="https://studfile.net/html/2706/381/html_K7nDZ5CDG1.SGmX/htmlconvd-3YYZw1_html_fd207e4b57d9e27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studfile.net/html/2706/381/html_K7nDZ5CDG1.SGmX/htmlconvd-3YYZw1_html_fd207e4b57d9e27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C:\Users\User\Desktop\htmlconvd-3YYZw1_html_fd207e4b57d9e27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4542" y="4314077"/>
            <a:ext cx="4103791" cy="23110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9" name="Стрелка вправо 8"/>
          <p:cNvSpPr/>
          <p:nvPr/>
        </p:nvSpPr>
        <p:spPr>
          <a:xfrm>
            <a:off x="6858001" y="5374257"/>
            <a:ext cx="854014" cy="439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9963510" y="318314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6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AFB6FAE-FC74-4E40-B1F7-B7B0D8B80C46}"/>
              </a:ext>
            </a:extLst>
          </p:cNvPr>
          <p:cNvSpPr txBox="1"/>
          <p:nvPr/>
        </p:nvSpPr>
        <p:spPr>
          <a:xfrm>
            <a:off x="392836" y="179525"/>
            <a:ext cx="7396817" cy="167302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Электродвигатель необходимо выбирать таким образом, чтобы его номинальная мощность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24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</a:t>
            </a:r>
            <a:r>
              <a:rPr lang="ru-RU" sz="24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соответствовала мощности приводного механизма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24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</a:t>
            </a:r>
            <a:r>
              <a:rPr lang="ru-RU" sz="24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то есть должно соблюдаться условие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6E35D3-132D-41FC-9C24-80EB018A4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654" y="1040279"/>
            <a:ext cx="3089697" cy="107146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A05861-5A13-4F47-B329-076CCACA2A75}"/>
              </a:ext>
            </a:extLst>
          </p:cNvPr>
          <p:cNvSpPr txBox="1"/>
          <p:nvPr/>
        </p:nvSpPr>
        <p:spPr>
          <a:xfrm>
            <a:off x="967466" y="2283894"/>
            <a:ext cx="8225863" cy="12778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Номинальная мощность электродвигателей повторно-кратковременного режима работы (краны, подъемники и т. п.) определяется по формуле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B3BCC664-FCBD-4DEC-9BFF-84741B994391}"/>
              </a:ext>
            </a:extLst>
          </p:cNvPr>
          <p:cNvSpPr/>
          <p:nvPr/>
        </p:nvSpPr>
        <p:spPr>
          <a:xfrm>
            <a:off x="7946184" y="1440788"/>
            <a:ext cx="826880" cy="327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56300C-94F0-4FA9-817D-453B5F09E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044" y="3116776"/>
            <a:ext cx="3661277" cy="113510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EB3414-515D-4D1B-B48B-F403ECC2FE71}"/>
              </a:ext>
            </a:extLst>
          </p:cNvPr>
          <p:cNvSpPr txBox="1"/>
          <p:nvPr/>
        </p:nvSpPr>
        <p:spPr>
          <a:xfrm>
            <a:off x="6906827" y="4725973"/>
            <a:ext cx="4963358" cy="1738938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где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2000" i="1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</a:t>
            </a:r>
            <a:r>
              <a:rPr lang="ru-RU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номинальная активная мощность электродвигателя при паспортной продолжительности включения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ПВ</a:t>
            </a:r>
            <a:r>
              <a:rPr lang="ru-RU" sz="20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выраженной в относительных единицах.</a:t>
            </a:r>
            <a:endParaRPr lang="ru-RU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CFB58A8B-2C7F-4363-AE73-438E8C92F843}"/>
              </a:ext>
            </a:extLst>
          </p:cNvPr>
          <p:cNvSpPr/>
          <p:nvPr/>
        </p:nvSpPr>
        <p:spPr>
          <a:xfrm>
            <a:off x="6404352" y="31975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3C329C-F5A3-4291-85AF-C7E70F8AE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91" y="3888066"/>
            <a:ext cx="4553349" cy="2816908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66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18A3FB-33EF-4F1C-8C55-536FA53D3262}"/>
              </a:ext>
            </a:extLst>
          </p:cNvPr>
          <p:cNvSpPr txBox="1"/>
          <p:nvPr/>
        </p:nvSpPr>
        <p:spPr>
          <a:xfrm>
            <a:off x="199790" y="175071"/>
            <a:ext cx="8418000" cy="254225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подъемно-транспортных устройствах (кранах, кран-балках и т. д.), как правило, должны применяться специальные крановые электро­двигатели с короткозамкнутым ротором серии </a:t>
            </a:r>
            <a:r>
              <a:rPr lang="en-US" sz="24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MTKF</a:t>
            </a:r>
            <a:r>
              <a:rPr lang="en-US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с фазным ротором серии </a:t>
            </a:r>
            <a:r>
              <a:rPr lang="en-US" sz="24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MTF</a:t>
            </a:r>
            <a:r>
              <a:rPr lang="ru-RU" sz="24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имеющие паспортное значение продолжительности включения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ПВ</a:t>
            </a:r>
            <a:r>
              <a:rPr lang="ru-RU" sz="24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40 %.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19E9D-35D0-488C-802C-F3672316E854}"/>
              </a:ext>
            </a:extLst>
          </p:cNvPr>
          <p:cNvSpPr txBox="1"/>
          <p:nvPr/>
        </p:nvSpPr>
        <p:spPr>
          <a:xfrm>
            <a:off x="5646449" y="3232580"/>
            <a:ext cx="6391920" cy="34163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выборе электродвигателя по частоте вращения необходимо учитывать скорость вращения приводимого в движение механизма. Обычно применяются двигатели с частотой вращения 1500 мин</a:t>
            </a:r>
            <a:r>
              <a:rPr lang="ru-RU" sz="2400" baseline="30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  <a:r>
              <a:rPr lang="ru-RU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Для нерегулируемых приводов следует широко применять асинхронные электродвигатели переменного тока серии АИР.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2D1F9E-122F-4FD1-AEAE-EEE719F84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827" y="931653"/>
            <a:ext cx="3228023" cy="214663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BE569AB-083F-4A41-B32A-F73156F2E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6" y="3120437"/>
            <a:ext cx="3814085" cy="3628462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: влево 3">
            <a:extLst>
              <a:ext uri="{FF2B5EF4-FFF2-40B4-BE49-F238E27FC236}">
                <a16:creationId xmlns:a16="http://schemas.microsoft.com/office/drawing/2014/main" id="{53982B4D-27DF-4049-BE94-B25ADC0077A3}"/>
              </a:ext>
            </a:extLst>
          </p:cNvPr>
          <p:cNvSpPr/>
          <p:nvPr/>
        </p:nvSpPr>
        <p:spPr>
          <a:xfrm>
            <a:off x="4465468" y="553966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9857BBF-6C45-4936-8432-D6A64117ABC5}"/>
              </a:ext>
            </a:extLst>
          </p:cNvPr>
          <p:cNvSpPr/>
          <p:nvPr/>
        </p:nvSpPr>
        <p:spPr>
          <a:xfrm>
            <a:off x="7430609" y="21438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76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F3569EF-7322-4210-A7EE-0A0237620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883" y="4580417"/>
            <a:ext cx="9385560" cy="1143000"/>
          </a:xfrm>
        </p:spPr>
        <p:txBody>
          <a:bodyPr/>
          <a:lstStyle/>
          <a:p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1. Электрические двигатели производственных установок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67B68B4-5F42-46B7-AD24-F7D300967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81" y="112201"/>
            <a:ext cx="5624929" cy="316007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BC4C240-9041-446A-9A13-F2ED2CF22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2" y="3584676"/>
            <a:ext cx="4324890" cy="28832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41406D3-039F-469D-9BA5-E12D10002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39" y="1296023"/>
            <a:ext cx="5133474" cy="288757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960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B797C7-BE06-45ED-8160-8EEB68888A9F}"/>
              </a:ext>
            </a:extLst>
          </p:cNvPr>
          <p:cNvSpPr txBox="1"/>
          <p:nvPr/>
        </p:nvSpPr>
        <p:spPr>
          <a:xfrm>
            <a:off x="4536488" y="170955"/>
            <a:ext cx="7395099" cy="32537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использовании электродвигателей напряжением 6-10 кВ, не требующих регулирования частоты вращения, в первую очередь следует применять синхронные двигатели. Отказ от их установки должен быть обоснован. Напряжение 6 кВ может быть, получено от отдельных промежуточных трансформаторных подстанций 10/6 кВ.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B3253-D1CF-42F7-986B-1B7ECE55526F}"/>
              </a:ext>
            </a:extLst>
          </p:cNvPr>
          <p:cNvSpPr txBox="1"/>
          <p:nvPr/>
        </p:nvSpPr>
        <p:spPr>
          <a:xfrm>
            <a:off x="276170" y="3755482"/>
            <a:ext cx="7845641" cy="285853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Загрузка синхронных электро­двигателей должна быть, как правило, меньше 85 %. Это увеличивает их располагаемую реактивную мощность, используемую для компенсации реактивных нагрузок потребителей.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9580" algn="just">
              <a:lnSpc>
                <a:spcPct val="107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Электродвигатели, устанавливаемые в помещениях с нормальной средой, как правило, должны иметь исполнение </a:t>
            </a:r>
            <a:r>
              <a:rPr lang="en-US" sz="24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</a:t>
            </a:r>
            <a:r>
              <a:rPr lang="ru-RU" sz="24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lang="ru-RU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или </a:t>
            </a:r>
            <a:r>
              <a:rPr lang="en-US" sz="24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</a:t>
            </a:r>
            <a:r>
              <a:rPr lang="ru-RU" sz="24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44.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EB4844C-14CD-42BE-B4AA-6A9AD75E2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9" y="377989"/>
            <a:ext cx="3664606" cy="2653108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A0250F-197C-45A7-A7AA-738FCDA244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82355" y="3587487"/>
            <a:ext cx="2208362" cy="316826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6" name="Стрелка вправо 5"/>
          <p:cNvSpPr/>
          <p:nvPr/>
        </p:nvSpPr>
        <p:spPr>
          <a:xfrm>
            <a:off x="8384876" y="57020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767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BDC0E6-16EB-4A56-8F80-B69695D6E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68" y="181377"/>
            <a:ext cx="5122357" cy="48397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EB92EE-DD8A-47BE-BD14-2655CF0CBBF3}"/>
              </a:ext>
            </a:extLst>
          </p:cNvPr>
          <p:cNvPicPr/>
          <p:nvPr/>
        </p:nvPicPr>
        <p:blipFill rotWithShape="1">
          <a:blip r:embed="rId3"/>
          <a:srcRect t="5928"/>
          <a:stretch/>
        </p:blipFill>
        <p:spPr bwMode="auto">
          <a:xfrm>
            <a:off x="6547448" y="3104722"/>
            <a:ext cx="5444410" cy="3563497"/>
          </a:xfrm>
          <a:prstGeom prst="rect">
            <a:avLst/>
          </a:prstGeom>
          <a:ln w="57150">
            <a:solidFill>
              <a:srgbClr val="FFC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5" name="Picture 3" descr="http://prom-doska.ru/uploads/images/tb/13383_f_6_elektrodvigateli-rabochi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6713" y="232254"/>
            <a:ext cx="2947270" cy="2459187"/>
          </a:xfrm>
          <a:prstGeom prst="rect">
            <a:avLst/>
          </a:prstGeom>
          <a:noFill/>
        </p:spPr>
      </p:pic>
      <p:pic>
        <p:nvPicPr>
          <p:cNvPr id="8197" name="Picture 5" descr="http://termiko36.ru/wp-content/uploads/2018/01/%D0%94%D0%B2%D0%B8%D0%B3%D0%B0%D1%82%D0%B5%D0%BB%D0%B8-%D0%B0%D1%81%D0%B8%D0%BD%D1%85%D1%80%D0%BE%D0%BD%D0%BD%D1%8B%D0%B5-%D0%B2%D0%B7%D1%80%D1%8B%D0%B2%D0%BE%D0%B7%D0%B0%D1%89%D0%B8%D1%89%D0%B5%D0%BD%D0%BD%D1%8B%D0%B5-%D1%81%D0%B5%D1%80%D0%B8%D0%B8-%D0%94%D0%92%D0%A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6623" y="911494"/>
            <a:ext cx="3831863" cy="3487978"/>
          </a:xfrm>
          <a:prstGeom prst="rect">
            <a:avLst/>
          </a:prstGeom>
          <a:noFill/>
        </p:spPr>
      </p:pic>
      <p:pic>
        <p:nvPicPr>
          <p:cNvPr id="8199" name="Picture 7" descr="https://c-sko.ru/Files/OneProduct/adm_fcce2276-55a6-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4588" y="5202687"/>
            <a:ext cx="2197220" cy="14648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36801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E94B1-4640-4940-AEBF-B9D92833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79" y="488858"/>
            <a:ext cx="5105618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2.Магнитные пускатели и контакторы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95561C3-22F7-4A49-93B8-7EECD612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9" y="288105"/>
            <a:ext cx="3449538" cy="344953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9B29E96-46C5-4FE3-90B2-D6845F762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65" y="3261982"/>
            <a:ext cx="3452732" cy="344953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F5FFA3D4-9EB6-4032-A6A9-2CAB8849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0" y="2401267"/>
            <a:ext cx="3449538" cy="344953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936572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6E1579-789A-434A-9539-920B2D1ADBA0}"/>
              </a:ext>
            </a:extLst>
          </p:cNvPr>
          <p:cNvSpPr txBox="1"/>
          <p:nvPr/>
        </p:nvSpPr>
        <p:spPr>
          <a:xfrm>
            <a:off x="337352" y="249933"/>
            <a:ext cx="6968324" cy="57287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Магнитные пускатели и контакторы должны выбираться по  следующим основным техническим параметрам:</a:t>
            </a:r>
            <a:endParaRPr lang="ru-RU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ru-RU" sz="2000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назначению и области применения;</a:t>
            </a:r>
            <a:endParaRPr lang="ru-RU" sz="2000" u="none" strike="noStrike" spc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ru-RU" sz="2000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роду тока, количеству и исполнению главных и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400"/>
            </a:pPr>
            <a:r>
              <a:rPr lang="ru-RU" sz="2000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вспомогательных контактов;</a:t>
            </a:r>
            <a:endParaRPr lang="ru-RU" sz="2000" u="none" strike="noStrike" spc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ru-RU" sz="2000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номинальному напряжению и току главной цепи;</a:t>
            </a:r>
            <a:endParaRPr lang="ru-RU" sz="2000" u="none" strike="noStrike" spc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ru-RU" sz="2000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категории применения;</a:t>
            </a:r>
            <a:endParaRPr lang="ru-RU" sz="2000" u="none" strike="noStrike" spc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ru-RU" sz="2000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режиму работы;</a:t>
            </a:r>
            <a:endParaRPr lang="ru-RU" sz="2000" u="none" strike="noStrike" spc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ru-RU" sz="2000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климатическому исполнению и категории размещения;</a:t>
            </a:r>
            <a:endParaRPr lang="ru-RU" sz="2000" u="none" strike="noStrike" spc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ru-RU" sz="2000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механической и коммутационной износостойкости;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номинальному напряжению и потребляемой мощности  включающих катушек.</a:t>
            </a:r>
            <a:endParaRPr lang="ru-RU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A65D780-23E5-4891-8DB8-FFC2E32B4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958" y="362549"/>
            <a:ext cx="3354583" cy="323790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AutoShape 2" descr="https://www.tek-el.ru/static/img/goods/0087/1169/img03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www.tek-el.ru/static/img/goods/0087/1169/img03_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s://etim.vellmart.net/orig/keaz/110551-kontaktor-pml-1160m-10a-220ac-uhl4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4775" y="3457862"/>
            <a:ext cx="2432050" cy="3252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9574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F6B1437-4C66-40D1-86EF-7F194AF8A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4" y="188651"/>
            <a:ext cx="5626224" cy="562622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D9BAAC0-67F2-45F0-ACB3-A6F2611A7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87" y="2020294"/>
            <a:ext cx="5254840" cy="4433772"/>
          </a:xfrm>
          <a:prstGeom prst="rect">
            <a:avLst/>
          </a:prstGeom>
          <a:solidFill>
            <a:schemeClr val="accent4"/>
          </a:solidFill>
          <a:ln w="571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40042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D1DF44-780B-498B-B954-965FDF7AD059}"/>
              </a:ext>
            </a:extLst>
          </p:cNvPr>
          <p:cNvSpPr txBox="1"/>
          <p:nvPr/>
        </p:nvSpPr>
        <p:spPr>
          <a:xfrm>
            <a:off x="304059" y="516877"/>
            <a:ext cx="8174115" cy="124226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Пускатель, не имеющий теплового реле, выбирается так, чтобы его номинальный ток </a:t>
            </a:r>
            <a:r>
              <a:rPr lang="en-US" sz="24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4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 п</a:t>
            </a:r>
            <a:r>
              <a:rPr lang="ru-RU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 превышал номинальный ток электро­двигателя </a:t>
            </a:r>
            <a:r>
              <a:rPr lang="en-US" sz="24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0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</a:t>
            </a:r>
            <a:r>
              <a:rPr lang="ru-RU" sz="2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1701C6-B1B8-4441-9E56-4E334F698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743" y="1156996"/>
            <a:ext cx="3550298" cy="109398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B0B2F6AD-CBDC-4B2B-9871-CF3137E65CE9}"/>
              </a:ext>
            </a:extLst>
          </p:cNvPr>
          <p:cNvSpPr/>
          <p:nvPr/>
        </p:nvSpPr>
        <p:spPr>
          <a:xfrm>
            <a:off x="6893710" y="1405143"/>
            <a:ext cx="1082321" cy="479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3711D1-5328-47F9-B0F3-764E23F72F30}"/>
              </a:ext>
            </a:extLst>
          </p:cNvPr>
          <p:cNvSpPr txBox="1"/>
          <p:nvPr/>
        </p:nvSpPr>
        <p:spPr>
          <a:xfrm>
            <a:off x="432323" y="2368970"/>
            <a:ext cx="7410636" cy="84709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Номинальный ток электродвигателя трехфазного тока (в амперах) определяется по формуле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FF042DC-C913-4201-8448-061A54265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640" y="2805654"/>
            <a:ext cx="4084470" cy="128558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9A9E6C16-D04B-4449-A5B4-17A921550D3F}"/>
              </a:ext>
            </a:extLst>
          </p:cNvPr>
          <p:cNvSpPr/>
          <p:nvPr/>
        </p:nvSpPr>
        <p:spPr>
          <a:xfrm>
            <a:off x="6816940" y="28934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41A565-A99F-4B3C-8774-2066D5BE587B}"/>
              </a:ext>
            </a:extLst>
          </p:cNvPr>
          <p:cNvSpPr txBox="1"/>
          <p:nvPr/>
        </p:nvSpPr>
        <p:spPr>
          <a:xfrm>
            <a:off x="6716512" y="4610678"/>
            <a:ext cx="5284988" cy="198451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номинальная мощность двигателя, кВт;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номинальное напряжение,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номинальный коэффициент мощности;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1633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ru-RU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КПД электродвигателя при номинальной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1633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нагрузке,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ед.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0F2C8BE2-50DE-4351-9622-5217EFF08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98" y="3489540"/>
            <a:ext cx="5265196" cy="3119629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007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6C38FD-1357-4C4C-8D05-8F17ABB2259A}"/>
              </a:ext>
            </a:extLst>
          </p:cNvPr>
          <p:cNvSpPr txBox="1"/>
          <p:nvPr/>
        </p:nvSpPr>
        <p:spPr>
          <a:xfrm>
            <a:off x="277427" y="390798"/>
            <a:ext cx="8839940" cy="163743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Значение </a:t>
            </a:r>
            <a:r>
              <a:rPr lang="en-US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4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</a:t>
            </a:r>
            <a:r>
              <a:rPr lang="en-US" sz="24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зависит от степени защиты корпуса и режима работы пускателя. Например, в режиме </a:t>
            </a:r>
            <a:r>
              <a:rPr lang="ru-RU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АС4</a:t>
            </a:r>
            <a:r>
              <a:rPr lang="ru-RU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номинальные токи в 2,5-3,8 раза меньше, чем в режиме </a:t>
            </a:r>
            <a:r>
              <a:rPr lang="ru-RU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АСЗ.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E6AF8B-2C75-4CBE-8296-702ACCA45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78" y="1812543"/>
            <a:ext cx="5839071" cy="4797996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75DC5A-AB65-48AA-A219-CB294D3DC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77" y="2497691"/>
            <a:ext cx="3988833" cy="3988833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24600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6EE4B3-A317-413C-B62D-10F7B75BCEE6}"/>
              </a:ext>
            </a:extLst>
          </p:cNvPr>
          <p:cNvSpPr txBox="1"/>
          <p:nvPr/>
        </p:nvSpPr>
        <p:spPr>
          <a:xfrm>
            <a:off x="344471" y="1483378"/>
            <a:ext cx="10792657" cy="14096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44958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Например, пускатель типа ПМЛ221002 с номинальным током 22 А и с номинальным током теплового реле 25 А при среднем значении тока теплового элемента 16 А с пределами регулирования тока несрабатывания 13-18 А имеет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kumimoji="0" lang="ru-RU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18 А. Следовательно, при выборе пускателя с тепловым реле необходимо соблюдать условие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822295-3B24-42AA-AA81-9B00D245B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351" y="4067364"/>
            <a:ext cx="2548349" cy="1012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1AB583-6324-4A08-BF84-AFD90EB6C746}"/>
              </a:ext>
            </a:extLst>
          </p:cNvPr>
          <p:cNvSpPr txBox="1"/>
          <p:nvPr/>
        </p:nvSpPr>
        <p:spPr>
          <a:xfrm>
            <a:off x="5919370" y="5269771"/>
            <a:ext cx="6094520" cy="14096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нагревательного элемента теплового реле устанавливается среднее значение тока </a:t>
            </a:r>
            <a:r>
              <a:rPr lang="en-US" sz="20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0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 э</a:t>
            </a:r>
            <a:r>
              <a:rPr lang="ru-RU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пределы регулирования тока несрабатывания, которые обычно равны (0,75-1,25) </a:t>
            </a:r>
            <a:r>
              <a:rPr lang="en-US" sz="20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0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 э</a:t>
            </a:r>
            <a:r>
              <a:rPr lang="ru-RU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DF4D56B-B641-4A3A-A5F6-12729BD3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41" y="3229164"/>
            <a:ext cx="3400887" cy="3400887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: штриховая вправо 6">
            <a:extLst>
              <a:ext uri="{FF2B5EF4-FFF2-40B4-BE49-F238E27FC236}">
                <a16:creationId xmlns:a16="http://schemas.microsoft.com/office/drawing/2014/main" id="{F186FC37-77FA-49B2-85ED-CAE117BAEE2B}"/>
              </a:ext>
            </a:extLst>
          </p:cNvPr>
          <p:cNvSpPr/>
          <p:nvPr/>
        </p:nvSpPr>
        <p:spPr>
          <a:xfrm rot="5400000">
            <a:off x="10375593" y="3174206"/>
            <a:ext cx="1115455" cy="4118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9575" y="222576"/>
            <a:ext cx="11029950" cy="1050609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indent="44958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правило, в пускатель, помимо контактора, встроены тепловые реле. В этом случае номинальный рабочий ток пускателя </a:t>
            </a:r>
            <a:r>
              <a:rPr lang="en-US" sz="2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000" baseline="-25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 Р </a:t>
            </a:r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определяется максимальной установкой теплового элемента реле, примененного в пускателе. </a:t>
            </a:r>
          </a:p>
        </p:txBody>
      </p:sp>
      <p:pic>
        <p:nvPicPr>
          <p:cNvPr id="2052" name="Picture 4" descr="https://iwatt24.ru/wp-content/uploads/2020/02/drt10-0012-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0774" y="3006724"/>
            <a:ext cx="2190751" cy="2190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5736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omikelectrica.ru/wp-content/uploads/2019/05/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169" y="1019175"/>
            <a:ext cx="10165516" cy="501014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BFA0FC56-195F-4437-9E2C-081D1B3C5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5" y="356726"/>
            <a:ext cx="6667500" cy="6143625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168577-803F-4D74-B5B1-AA408B6CCA69}"/>
              </a:ext>
            </a:extLst>
          </p:cNvPr>
          <p:cNvSpPr txBox="1"/>
          <p:nvPr/>
        </p:nvSpPr>
        <p:spPr>
          <a:xfrm>
            <a:off x="7432364" y="3542982"/>
            <a:ext cx="4759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ВСЕМ СПАСИБО.</a:t>
            </a:r>
          </a:p>
        </p:txBody>
      </p:sp>
    </p:spTree>
    <p:extLst>
      <p:ext uri="{BB962C8B-B14F-4D97-AF65-F5344CB8AC3E}">
        <p14:creationId xmlns:p14="http://schemas.microsoft.com/office/powerpoint/2010/main" val="227606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D767A9-C7A0-4530-9412-847F31C02DE6}"/>
              </a:ext>
            </a:extLst>
          </p:cNvPr>
          <p:cNvSpPr txBox="1"/>
          <p:nvPr/>
        </p:nvSpPr>
        <p:spPr>
          <a:xfrm>
            <a:off x="306094" y="344954"/>
            <a:ext cx="6094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выборе электродвигателя необходимо руководствоваться несколькими основными критериями: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электрического тока, питающего оборудование;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мощность электродвигателя;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 работы;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климатические условия и другие внешние факторы.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FB54F3-FD45-48D9-9800-15EF60272C36}"/>
              </a:ext>
            </a:extLst>
          </p:cNvPr>
          <p:cNvSpPr txBox="1"/>
          <p:nvPr/>
        </p:nvSpPr>
        <p:spPr>
          <a:xfrm>
            <a:off x="4895849" y="4943386"/>
            <a:ext cx="7115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зависимости от используемого электрического тока двигатели делятся на две группы: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приводы постоянного тока;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приводы переменного тока.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473367-7BCF-48A0-88F5-3DB19FDD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638" y="870011"/>
            <a:ext cx="4955268" cy="3302493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4ED0341-041D-483B-BA45-51BCD3BA9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4" y="3939841"/>
            <a:ext cx="4443459" cy="249192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84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B7B99EB-B8B8-4084-8513-BE50FF9E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Режимы работы электродвигателей</a:t>
            </a:r>
            <a:b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9156B-3CB8-4925-A15E-E79638BDE004}"/>
              </a:ext>
            </a:extLst>
          </p:cNvPr>
          <p:cNvSpPr txBox="1"/>
          <p:nvPr/>
        </p:nvSpPr>
        <p:spPr>
          <a:xfrm>
            <a:off x="730188" y="498980"/>
            <a:ext cx="6094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 работы определяет нагрузку на 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электродвигатель</a:t>
            </a:r>
            <a: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некоторых случаях она остается практически неизменной, в других может изменяться. Характер предполагаемой нагрузки обязательно учитывается при выборе двигателя. Действующими стандартами предусмотрены следующие режимы эксплуатации: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302506E-5307-434D-BEF1-3FD41A800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67" y="625601"/>
            <a:ext cx="3719545" cy="316307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A2B01F4-060D-486A-A5B3-7C922805C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9" y="3915300"/>
            <a:ext cx="3716103" cy="2754871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05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3EA94C-F27F-4508-A223-C502B1FF091E}"/>
              </a:ext>
            </a:extLst>
          </p:cNvPr>
          <p:cNvSpPr txBox="1"/>
          <p:nvPr/>
        </p:nvSpPr>
        <p:spPr>
          <a:xfrm>
            <a:off x="349966" y="506429"/>
            <a:ext cx="60975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 S1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(продолжительный). При таком режиме эксплуатации нагрузка остается постоянной в течение всего времени, пока температура электродвигателя не достигнет необходимого значения. Мощность привода рассчитывается по формулам, приведенным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ниже</a:t>
            </a:r>
            <a:r>
              <a:rPr lang="ru-RU" b="0" i="0" dirty="0">
                <a:solidFill>
                  <a:srgbClr val="676767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B9A29A-8253-471C-9367-E67E04BD3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59" y="742950"/>
            <a:ext cx="5429250" cy="53721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2DA5CB2-5008-45D5-B56C-33008958D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40" y="3003364"/>
            <a:ext cx="5147094" cy="3429252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59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EE3EF6-FA22-43EE-9CAA-F7EC7FBE5091}"/>
              </a:ext>
            </a:extLst>
          </p:cNvPr>
          <p:cNvSpPr txBox="1"/>
          <p:nvPr/>
        </p:nvSpPr>
        <p:spPr>
          <a:xfrm>
            <a:off x="318550" y="202446"/>
            <a:ext cx="6094520" cy="255454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 S2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(кратковременный). При эксплуатации в этом режиме температура двигателя в период его включения не достигает установившегося значения. За время отключения электродвигатель охлаждается до температуры окружающей среды. При кратковременном режиме эксплуатации необходимо проверять перегрузочную способность электропривода.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A7E9B9-8BC2-4B42-88DB-5BE0A2A23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09" y="2893888"/>
            <a:ext cx="3899140" cy="385809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C8D9950-8450-450E-A91D-6AEC86DA1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771" y="135081"/>
            <a:ext cx="4721344" cy="354100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32076" y="3950747"/>
            <a:ext cx="6096000" cy="923330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ru-RU" dirty="0"/>
              <a:t>По ГОСТ 189-74-74 принимается длительность периода работы ЭП с неизменной номинальной нагрузкой в кратковременном режиме 10, 30, 60 и 90 минут.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03012" y="5148864"/>
            <a:ext cx="6096000" cy="1477328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	В кратковременном режиме работают электроприводы шлюзов, разного рода заслонок, вентилей и других запорных устройств, регулирующих подачу рабочего вещества (нефть, газ, вода и др.) посредством трубопровода к объекту потребления.</a:t>
            </a:r>
          </a:p>
        </p:txBody>
      </p:sp>
    </p:spTree>
    <p:extLst>
      <p:ext uri="{BB962C8B-B14F-4D97-AF65-F5344CB8AC3E}">
        <p14:creationId xmlns:p14="http://schemas.microsoft.com/office/powerpoint/2010/main" val="123597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BBFD45-9AAE-4C5C-A40E-7408066B1420}"/>
              </a:ext>
            </a:extLst>
          </p:cNvPr>
          <p:cNvSpPr txBox="1"/>
          <p:nvPr/>
        </p:nvSpPr>
        <p:spPr>
          <a:xfrm>
            <a:off x="259670" y="299090"/>
            <a:ext cx="6094520" cy="34778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 S3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(повторно-кратковременный). Электродвигатель работает с периодическими отключениями. В периоды включения и отключения его температура не успевает достигнуть заданного значения или охладиться до температуры окружающей среды. При расчете мощности двигателя обязательно учитывается продолжительность пауз и потерь в переходные периоды. При выборе электродвигателя важным параметром является допустимое количество включений за единицу времени.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B9485BA-EFFF-4C3D-BE2F-3D11E37E7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18" y="233321"/>
            <a:ext cx="4762011" cy="47118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3DA014E-1B78-4D81-806C-2940F87E6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4" y="4109480"/>
            <a:ext cx="3852326" cy="257020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05864" y="5191996"/>
            <a:ext cx="6096000" cy="1477328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Примерами повторно-кратковременного режима являются работа электроприводов лифтов, подъемных кранов, экскаваторов и других устройств, для которых характерна цикличность (чередование периодов работы с паузами).</a:t>
            </a:r>
          </a:p>
        </p:txBody>
      </p:sp>
    </p:spTree>
    <p:extLst>
      <p:ext uri="{BB962C8B-B14F-4D97-AF65-F5344CB8AC3E}">
        <p14:creationId xmlns:p14="http://schemas.microsoft.com/office/powerpoint/2010/main" val="32575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ED8F8C-D2BA-4ACB-91A8-8985476272AD}"/>
              </a:ext>
            </a:extLst>
          </p:cNvPr>
          <p:cNvSpPr txBox="1"/>
          <p:nvPr/>
        </p:nvSpPr>
        <p:spPr>
          <a:xfrm>
            <a:off x="252643" y="260119"/>
            <a:ext cx="8034107" cy="470898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Режимы S4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(периодически-кратковременный, с частыми пусками) и </a:t>
            </a:r>
            <a:r>
              <a:rPr lang="ru-RU" sz="20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S5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(периодически-кратковременный с электрическим торможением). В обоих случаях работа двигателя рассматривается по тем же параметрам, что и в режиме эксплуатации S3.</a:t>
            </a:r>
          </a:p>
          <a:p>
            <a:pPr algn="just"/>
            <a:r>
              <a:rPr lang="ru-RU" sz="20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 S6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(периодически-непрерывный с кратковременной нагрузкой). Работа электродвигателя в данном режиме предусматривает эксплуатацию под нагрузкой, чередующуюся с холостым ходом.</a:t>
            </a:r>
          </a:p>
          <a:p>
            <a:pPr algn="just"/>
            <a:r>
              <a:rPr lang="ru-RU" sz="20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 S7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(периодически-непрерывный с электрическим торможением)</a:t>
            </a:r>
          </a:p>
          <a:p>
            <a:pPr algn="just"/>
            <a:r>
              <a:rPr lang="ru-RU" sz="20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 S8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(периодически-непрерывный с одновременным изменением нагрузки и частоты вращения)</a:t>
            </a:r>
          </a:p>
          <a:p>
            <a:pPr algn="just"/>
            <a:r>
              <a:rPr lang="ru-RU" sz="20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 S9</a:t>
            </a:r>
            <a:r>
              <a:rPr lang="ru-RU" sz="20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(режим с непериодическим изменением нагрузки и частоты вращения)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B7E81F-A1D2-4571-AD1C-44A33E5B8794}"/>
              </a:ext>
            </a:extLst>
          </p:cNvPr>
          <p:cNvSpPr txBox="1"/>
          <p:nvPr/>
        </p:nvSpPr>
        <p:spPr>
          <a:xfrm>
            <a:off x="1686284" y="5214237"/>
            <a:ext cx="9486900" cy="132343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Продолжительность включения </a:t>
            </a:r>
            <a:r>
              <a:rPr lang="ru-RU" sz="2000" b="1" i="0" dirty="0">
                <a:solidFill>
                  <a:schemeClr val="accent4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15%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2000" b="1" i="0" dirty="0">
                <a:solidFill>
                  <a:schemeClr val="accent4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25%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характеризует </a:t>
            </a:r>
            <a:r>
              <a:rPr lang="ru-RU" sz="2000" b="1" i="0" dirty="0">
                <a:solidFill>
                  <a:schemeClr val="accent4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кратковременный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режим работы. Если ПВ лежит в пределах от </a:t>
            </a:r>
            <a:r>
              <a:rPr lang="ru-RU" sz="2000" b="1" i="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25%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sz="2000" b="1" i="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60%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то это </a:t>
            </a:r>
            <a:r>
              <a:rPr lang="ru-RU" sz="2000" b="1" i="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повторно-кратковременный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режим работы. Если ПВ больше </a:t>
            </a:r>
            <a:r>
              <a:rPr lang="ru-RU" sz="2000" b="0" i="0" dirty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60%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это </a:t>
            </a:r>
            <a:r>
              <a:rPr lang="ru-RU" sz="2000" b="1" i="0" dirty="0">
                <a:solidFill>
                  <a:schemeClr val="bg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длительный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режим работы.</a:t>
            </a:r>
            <a:endParaRPr lang="ru-RU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1F46D892-1A41-4014-A476-F5BDE68C2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036" y="467800"/>
            <a:ext cx="3557672" cy="3209929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9618453" y="393364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028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182CA-8FBF-4F60-AB19-DBD41D57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309" y="5526498"/>
            <a:ext cx="8683348" cy="1143000"/>
          </a:xfrm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Helvetica Neue"/>
              </a:rPr>
              <a:t>Климатические исполнения электродвигателей</a:t>
            </a:r>
            <a:b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C5551-E85F-4235-86B6-BD64F47E0BAE}"/>
              </a:ext>
            </a:extLst>
          </p:cNvPr>
          <p:cNvSpPr txBox="1"/>
          <p:nvPr/>
        </p:nvSpPr>
        <p:spPr>
          <a:xfrm>
            <a:off x="512602" y="125250"/>
            <a:ext cx="11157012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выборе электродвигателя учитываются не только его технические характеристики, но и условия окружающей среды, в которых он будет эксплуатироваться.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E044E-1A54-43B6-949C-853B2BC5E810}"/>
              </a:ext>
            </a:extLst>
          </p:cNvPr>
          <p:cNvSpPr txBox="1"/>
          <p:nvPr/>
        </p:nvSpPr>
        <p:spPr>
          <a:xfrm>
            <a:off x="259672" y="1467360"/>
            <a:ext cx="6638278" cy="397031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Современные электроприводы выпускаются в разных климатических исполнениях. Категории маркируются соответствующими буквами и цифрами: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модели для эксплуатации в умеренном климате;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ХЛ</a:t>
            </a:r>
            <a:r>
              <a:rPr lang="ru-RU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электродвигатели, адаптированные к холодному климату;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ТС</a:t>
            </a:r>
            <a:r>
              <a:rPr lang="ru-RU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исполнения для сухого тропического климата;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</a:t>
            </a:r>
            <a:r>
              <a:rPr lang="ru-RU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исполнения для влажного тропического климата;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универсальные исполнения для тропического климата;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электродвигатели для эксплуатации на суше;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двигатели для работы в морском климате (холодном и умеренном);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– модели, которые могут использоваться в любых зонах на суше и на море.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D4C8D1D-F3E2-41BB-9037-9C0113591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54" y="1480855"/>
            <a:ext cx="4838700" cy="376209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86500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1463</Words>
  <Application>Microsoft Office PowerPoint</Application>
  <PresentationFormat>Широкоэкранный</PresentationFormat>
  <Paragraphs>97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arial</vt:lpstr>
      <vt:lpstr>Georgia</vt:lpstr>
      <vt:lpstr>Helvetica Neue</vt:lpstr>
      <vt:lpstr>Tahoma</vt:lpstr>
      <vt:lpstr>Times New Roman</vt:lpstr>
      <vt:lpstr>Trebuchet MS</vt:lpstr>
      <vt:lpstr>Wingdings</vt:lpstr>
      <vt:lpstr>Воздушный поток</vt:lpstr>
      <vt:lpstr>Электрооборудование промышленности</vt:lpstr>
      <vt:lpstr>1. Электрические двигатели производственных установок</vt:lpstr>
      <vt:lpstr>Презентация PowerPoint</vt:lpstr>
      <vt:lpstr>Режимы работы электродвигателей </vt:lpstr>
      <vt:lpstr>Презентация PowerPoint</vt:lpstr>
      <vt:lpstr>Презентация PowerPoint</vt:lpstr>
      <vt:lpstr>Презентация PowerPoint</vt:lpstr>
      <vt:lpstr>Презентация PowerPoint</vt:lpstr>
      <vt:lpstr>Климатические исполнения электродвигателей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2.Магнитные пускатели и контакторы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и расчет элементов электрооборудования</dc:title>
  <dc:creator>Чипа Александр</dc:creator>
  <cp:lastModifiedBy>Чипа Александр</cp:lastModifiedBy>
  <cp:revision>57</cp:revision>
  <dcterms:created xsi:type="dcterms:W3CDTF">2021-03-01T14:29:58Z</dcterms:created>
  <dcterms:modified xsi:type="dcterms:W3CDTF">2021-12-01T13:25:09Z</dcterms:modified>
</cp:coreProperties>
</file>