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rawings/legacyDiagramText4.bin" ContentType="application/vnd.ms-office.legacyDiagramTex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rawings/legacyDiagramText2.bin" ContentType="application/vnd.ms-office.legacyDiagramText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rawings/legacyDiagramText1.bin" ContentType="application/vnd.ms-office.legacyDiagramText"/>
  <Override PartName="/ppt/drawings/legacyDiagramText3.bin" ContentType="application/vnd.ms-office.legacyDiagramText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86"/>
  </p:notesMasterIdLst>
  <p:sldIdLst>
    <p:sldId id="256" r:id="rId3"/>
    <p:sldId id="257" r:id="rId4"/>
    <p:sldId id="258" r:id="rId5"/>
    <p:sldId id="259" r:id="rId6"/>
    <p:sldId id="260" r:id="rId7"/>
    <p:sldId id="340" r:id="rId8"/>
    <p:sldId id="261" r:id="rId9"/>
    <p:sldId id="262" r:id="rId10"/>
    <p:sldId id="263" r:id="rId11"/>
    <p:sldId id="339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341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345" r:id="rId31"/>
    <p:sldId id="346" r:id="rId32"/>
    <p:sldId id="348" r:id="rId33"/>
    <p:sldId id="349" r:id="rId34"/>
    <p:sldId id="350" r:id="rId35"/>
    <p:sldId id="344" r:id="rId36"/>
    <p:sldId id="284" r:id="rId37"/>
    <p:sldId id="285" r:id="rId38"/>
    <p:sldId id="286" r:id="rId39"/>
    <p:sldId id="287" r:id="rId40"/>
    <p:sldId id="289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4" r:id="rId52"/>
    <p:sldId id="351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</p:sldIdLst>
  <p:sldSz cx="9144000" cy="6858000" type="screen4x3"/>
  <p:notesSz cx="6757988" cy="98679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16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91" Type="http://schemas.microsoft.com/office/2006/relationships/legacyDocTextInfo" Target="legacyDocTextInfo.bin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4" Type="http://schemas.microsoft.com/office/2006/relationships/legacyDiagramText" Target="legacyDiagramText4.bin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"/>
          <p:cNvSpPr/>
          <p:nvPr/>
        </p:nvSpPr>
        <p:spPr>
          <a:xfrm>
            <a:off x="0" y="0"/>
            <a:ext cx="6757200" cy="986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07" name="PlaceHolder 2"/>
          <p:cNvSpPr>
            <a:spLocks noGrp="1"/>
          </p:cNvSpPr>
          <p:nvPr>
            <p:ph type="hdr"/>
          </p:nvPr>
        </p:nvSpPr>
        <p:spPr>
          <a:xfrm>
            <a:off x="0" y="-360"/>
            <a:ext cx="2927520" cy="49356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dt"/>
          </p:nvPr>
        </p:nvSpPr>
        <p:spPr>
          <a:xfrm>
            <a:off x="3827160" y="-360"/>
            <a:ext cx="2927160" cy="49356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ru-RU" sz="1200" b="0" strike="noStrike" spc="-1">
                <a:solidFill>
                  <a:srgbClr val="000000"/>
                </a:solidFill>
                <a:latin typeface="Arial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911160" y="739440"/>
            <a:ext cx="4934160" cy="37004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676440" y="4687920"/>
            <a:ext cx="5403600" cy="444024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200" b="0" strike="noStrike" spc="-1">
                <a:solidFill>
                  <a:srgbClr val="000000"/>
                </a:solidFill>
                <a:latin typeface="Calibri"/>
              </a:rPr>
              <a:t>Click to edit the notes format</a:t>
            </a:r>
          </a:p>
        </p:txBody>
      </p:sp>
      <p:sp>
        <p:nvSpPr>
          <p:cNvPr id="111" name="PlaceHolder 6"/>
          <p:cNvSpPr>
            <a:spLocks noGrp="1"/>
          </p:cNvSpPr>
          <p:nvPr>
            <p:ph type="ftr"/>
          </p:nvPr>
        </p:nvSpPr>
        <p:spPr>
          <a:xfrm>
            <a:off x="0" y="9372240"/>
            <a:ext cx="2927520" cy="4935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7"/>
          <p:cNvSpPr>
            <a:spLocks noGrp="1"/>
          </p:cNvSpPr>
          <p:nvPr>
            <p:ph type="sldNum"/>
          </p:nvPr>
        </p:nvSpPr>
        <p:spPr>
          <a:xfrm>
            <a:off x="3827160" y="9372240"/>
            <a:ext cx="2927160" cy="4935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r"/>
            <a:fld id="{001F91ED-1737-4351-BE9D-C5FD5C3B7A65}" type="slidenum">
              <a:rPr lang="ru-RU" sz="1200" b="0" strike="noStrike" spc="-1">
                <a:solidFill>
                  <a:srgbClr val="000000"/>
                </a:solidFill>
                <a:latin typeface="Arial"/>
              </a:rPr>
              <a:pPr algn="r"/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1225" y="739775"/>
            <a:ext cx="4933950" cy="3700463"/>
          </a:xfrm>
          <a:prstGeom prst="rect">
            <a:avLst/>
          </a:prstGeom>
        </p:spPr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676440" y="4687920"/>
            <a:ext cx="5403600" cy="444024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CustomShape 3"/>
          <p:cNvSpPr/>
          <p:nvPr/>
        </p:nvSpPr>
        <p:spPr>
          <a:xfrm>
            <a:off x="3827520" y="9372600"/>
            <a:ext cx="2927160" cy="493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r"/>
            <a:fld id="{696174F2-9A16-43E3-8AE2-9B2FA35D297D}" type="slidenum">
              <a:rPr lang="ru-RU" sz="1200" b="0" strike="noStrike" spc="-1">
                <a:solidFill>
                  <a:srgbClr val="000000"/>
                </a:solidFill>
                <a:latin typeface="Arial"/>
              </a:rPr>
              <a:pPr algn="r"/>
              <a:t>72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822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57200" y="4010760"/>
            <a:ext cx="822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674240" y="198072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457200" y="401076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674240" y="401076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264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3239640" y="1980720"/>
            <a:ext cx="264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022080" y="1980720"/>
            <a:ext cx="264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457200" y="4010760"/>
            <a:ext cx="264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body"/>
          </p:nvPr>
        </p:nvSpPr>
        <p:spPr>
          <a:xfrm>
            <a:off x="3239640" y="4010760"/>
            <a:ext cx="264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 type="body"/>
          </p:nvPr>
        </p:nvSpPr>
        <p:spPr>
          <a:xfrm>
            <a:off x="6022080" y="4010760"/>
            <a:ext cx="264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7948E-BD3D-4332-8C29-6DBD1FC916B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>
    <p:wheel/>
    <p:sndAc>
      <p:stSnd>
        <p:snd r:embed="rId1" name="push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subTitle"/>
          </p:nvPr>
        </p:nvSpPr>
        <p:spPr>
          <a:xfrm>
            <a:off x="457200" y="1980720"/>
            <a:ext cx="8229600" cy="3886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8229600" cy="38862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4015800" cy="38862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980720"/>
            <a:ext cx="4015800" cy="38862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ubTitle"/>
          </p:nvPr>
        </p:nvSpPr>
        <p:spPr>
          <a:xfrm>
            <a:off x="457200" y="457200"/>
            <a:ext cx="8229600" cy="6359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457200" y="1980720"/>
            <a:ext cx="8229600" cy="38862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74240" y="1980720"/>
            <a:ext cx="4015800" cy="38862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457200" y="401076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4015800" cy="38862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98072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401076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98072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4010760"/>
            <a:ext cx="822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822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57200" y="4010760"/>
            <a:ext cx="822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98072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57200" y="401076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5"/>
          <p:cNvSpPr>
            <a:spLocks noGrp="1"/>
          </p:cNvSpPr>
          <p:nvPr>
            <p:ph type="body"/>
          </p:nvPr>
        </p:nvSpPr>
        <p:spPr>
          <a:xfrm>
            <a:off x="4674240" y="401076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264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3239640" y="1980720"/>
            <a:ext cx="264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022080" y="1980720"/>
            <a:ext cx="264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5"/>
          <p:cNvSpPr>
            <a:spLocks noGrp="1"/>
          </p:cNvSpPr>
          <p:nvPr>
            <p:ph type="body"/>
          </p:nvPr>
        </p:nvSpPr>
        <p:spPr>
          <a:xfrm>
            <a:off x="457200" y="4010760"/>
            <a:ext cx="264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6"/>
          <p:cNvSpPr>
            <a:spLocks noGrp="1"/>
          </p:cNvSpPr>
          <p:nvPr>
            <p:ph type="body"/>
          </p:nvPr>
        </p:nvSpPr>
        <p:spPr>
          <a:xfrm>
            <a:off x="3239640" y="4010760"/>
            <a:ext cx="264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7"/>
          <p:cNvSpPr>
            <a:spLocks noGrp="1"/>
          </p:cNvSpPr>
          <p:nvPr>
            <p:ph type="body"/>
          </p:nvPr>
        </p:nvSpPr>
        <p:spPr>
          <a:xfrm>
            <a:off x="6022080" y="4010760"/>
            <a:ext cx="264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8229600" cy="38862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4015800" cy="38862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980720"/>
            <a:ext cx="4015800" cy="38862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subTitle"/>
          </p:nvPr>
        </p:nvSpPr>
        <p:spPr>
          <a:xfrm>
            <a:off x="457200" y="457200"/>
            <a:ext cx="8229600" cy="6359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980720"/>
            <a:ext cx="4015800" cy="38862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401076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4015800" cy="38862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98072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674240" y="401076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98072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980720"/>
            <a:ext cx="40158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57200" y="4010760"/>
            <a:ext cx="8229600" cy="185364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84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ldNum"/>
          </p:nvPr>
        </p:nvSpPr>
        <p:spPr>
          <a:xfrm>
            <a:off x="6552720" y="6248520"/>
            <a:ext cx="213372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B727F701-D9AE-43CB-8677-9905364A0FA1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0" y="0"/>
            <a:ext cx="9144000" cy="546120"/>
            <a:chOff x="0" y="0"/>
            <a:chExt cx="9144000" cy="546120"/>
          </a:xfrm>
        </p:grpSpPr>
        <p:sp>
          <p:nvSpPr>
            <p:cNvPr id="3" name="CustomShape 4"/>
            <p:cNvSpPr/>
            <p:nvPr/>
          </p:nvSpPr>
          <p:spPr>
            <a:xfrm>
              <a:off x="0" y="0"/>
              <a:ext cx="285840" cy="533520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412920" y="135000"/>
              <a:ext cx="8731080" cy="274680"/>
            </a:xfrm>
            <a:prstGeom prst="rect">
              <a:avLst/>
            </a:prstGeom>
            <a:gradFill rotWithShape="0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409680" y="135000"/>
              <a:ext cx="137880" cy="141120"/>
            </a:xfrm>
            <a:prstGeom prst="rect">
              <a:avLst/>
            </a:prstGeom>
            <a:solidFill>
              <a:srgbClr val="CCCC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547560" y="0"/>
              <a:ext cx="139680" cy="138240"/>
            </a:xfrm>
            <a:prstGeom prst="rect">
              <a:avLst/>
            </a:prstGeom>
            <a:solidFill>
              <a:srgbClr val="CCCC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547560" y="135000"/>
              <a:ext cx="139680" cy="141120"/>
            </a:xfrm>
            <a:prstGeom prst="rect">
              <a:avLst/>
            </a:prstGeom>
            <a:solidFill>
              <a:srgbClr val="9999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274680" y="274680"/>
              <a:ext cx="136440" cy="138240"/>
            </a:xfrm>
            <a:prstGeom prst="rect">
              <a:avLst/>
            </a:prstGeom>
            <a:solidFill>
              <a:srgbClr val="CCCCE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131760" y="136440"/>
              <a:ext cx="141120" cy="138240"/>
            </a:xfrm>
            <a:prstGeom prst="rect">
              <a:avLst/>
            </a:prstGeom>
            <a:solidFill>
              <a:srgbClr val="00007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409680" y="271440"/>
              <a:ext cx="137880" cy="138240"/>
            </a:xfrm>
            <a:prstGeom prst="rect">
              <a:avLst/>
            </a:prstGeom>
            <a:solidFill>
              <a:srgbClr val="9999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274680" y="409680"/>
              <a:ext cx="136440" cy="136440"/>
            </a:xfrm>
            <a:prstGeom prst="rect">
              <a:avLst/>
            </a:prstGeom>
            <a:solidFill>
              <a:srgbClr val="9999C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" name="PlaceHolder 1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3" name="PlaceHolder 14"/>
          <p:cNvSpPr>
            <a:spLocks noGrp="1"/>
          </p:cNvSpPr>
          <p:nvPr>
            <p:ph type="body"/>
          </p:nvPr>
        </p:nvSpPr>
        <p:spPr>
          <a:xfrm>
            <a:off x="457200" y="1980720"/>
            <a:ext cx="8229600" cy="3886200"/>
          </a:xfrm>
          <a:prstGeom prst="rect">
            <a:avLst/>
          </a:prstGeom>
        </p:spPr>
        <p:txBody>
          <a:bodyPr lIns="90000" tIns="46800" rIns="90000" bIns="46800">
            <a:normAutofit fontScale="91000"/>
          </a:bodyPr>
          <a:lstStyle/>
          <a:p>
            <a:pPr marL="342720" indent="-342720">
              <a:spcBef>
                <a:spcPts val="79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9999CC"/>
              </a:buClr>
              <a:buSzPct val="80000"/>
              <a:buFont typeface="Wingdings" charset="2"/>
              <a:buChar char="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7D"/>
              </a:buClr>
              <a:buSzPct val="65000"/>
              <a:buFont typeface="Wingdings" charset="2"/>
              <a:buChar char="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9999CC"/>
              </a:buClr>
              <a:buSzPct val="70000"/>
              <a:buFont typeface="Wingdings" charset="2"/>
              <a:buChar char="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7D"/>
              </a:buClr>
              <a:buFont typeface="Wingdings" charset="2"/>
              <a:buChar char="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7D"/>
              </a:buClr>
              <a:buFont typeface="Wingdings" charset="2"/>
              <a:buChar char="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7D"/>
              </a:buClr>
              <a:buFont typeface="Wingdings" charset="2"/>
              <a:buChar char="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4" name="PlaceHolder 15"/>
          <p:cNvSpPr>
            <a:spLocks noGrp="1"/>
          </p:cNvSpPr>
          <p:nvPr>
            <p:ph type="dt"/>
          </p:nvPr>
        </p:nvSpPr>
        <p:spPr>
          <a:xfrm>
            <a:off x="456840" y="6244920"/>
            <a:ext cx="2133720" cy="47628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fld id="{4EA3144C-3A9D-45DA-9359-52E63E2C56F0}" type="datetime">
              <a:rPr lang="ru-RU" sz="1200" b="0" strike="noStrike" spc="-1">
                <a:solidFill>
                  <a:srgbClr val="000000"/>
                </a:solidFill>
                <a:latin typeface="Arial"/>
              </a:rPr>
              <a:pPr/>
              <a:t>01.03.2021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2" name="CustomShape 2"/>
            <p:cNvSpPr/>
            <p:nvPr/>
          </p:nvSpPr>
          <p:spPr>
            <a:xfrm>
              <a:off x="0" y="0"/>
              <a:ext cx="3505320" cy="6858000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" name="CustomShape 3"/>
            <p:cNvSpPr/>
            <p:nvPr/>
          </p:nvSpPr>
          <p:spPr>
            <a:xfrm>
              <a:off x="1716120" y="1690560"/>
              <a:ext cx="7427880" cy="2533680"/>
            </a:xfrm>
            <a:prstGeom prst="rect">
              <a:avLst/>
            </a:prstGeom>
            <a:solidFill>
              <a:srgbClr val="00007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4" name="Group 4"/>
            <p:cNvGrpSpPr/>
            <p:nvPr/>
          </p:nvGrpSpPr>
          <p:grpSpPr>
            <a:xfrm>
              <a:off x="0" y="1066680"/>
              <a:ext cx="2867040" cy="3157560"/>
              <a:chOff x="0" y="1066680"/>
              <a:chExt cx="2867040" cy="3157560"/>
            </a:xfrm>
          </p:grpSpPr>
          <p:sp>
            <p:nvSpPr>
              <p:cNvPr id="55" name="CustomShape 5"/>
              <p:cNvSpPr/>
              <p:nvPr/>
            </p:nvSpPr>
            <p:spPr>
              <a:xfrm>
                <a:off x="573120" y="3583080"/>
                <a:ext cx="576360" cy="641160"/>
              </a:xfrm>
              <a:prstGeom prst="rect">
                <a:avLst/>
              </a:prstGeom>
              <a:solidFill>
                <a:srgbClr val="9999C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" name="CustomShape 6"/>
              <p:cNvSpPr/>
              <p:nvPr/>
            </p:nvSpPr>
            <p:spPr>
              <a:xfrm>
                <a:off x="1716120" y="1690560"/>
                <a:ext cx="574560" cy="642960"/>
              </a:xfrm>
              <a:prstGeom prst="rect">
                <a:avLst/>
              </a:prstGeom>
              <a:solidFill>
                <a:srgbClr val="CCCCE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" name="CustomShape 7"/>
              <p:cNvSpPr/>
              <p:nvPr/>
            </p:nvSpPr>
            <p:spPr>
              <a:xfrm>
                <a:off x="2281320" y="1066680"/>
                <a:ext cx="585720" cy="635040"/>
              </a:xfrm>
              <a:prstGeom prst="rect">
                <a:avLst/>
              </a:prstGeom>
              <a:solidFill>
                <a:srgbClr val="CCCCE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" name="CustomShape 8"/>
              <p:cNvSpPr/>
              <p:nvPr/>
            </p:nvSpPr>
            <p:spPr>
              <a:xfrm>
                <a:off x="1141560" y="3583080"/>
                <a:ext cx="583920" cy="641160"/>
              </a:xfrm>
              <a:prstGeom prst="rect">
                <a:avLst/>
              </a:prstGeom>
              <a:solidFill>
                <a:srgbClr val="00007D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" name="CustomShape 9"/>
              <p:cNvSpPr/>
              <p:nvPr/>
            </p:nvSpPr>
            <p:spPr>
              <a:xfrm>
                <a:off x="2281320" y="1690560"/>
                <a:ext cx="585720" cy="642960"/>
              </a:xfrm>
              <a:prstGeom prst="rect">
                <a:avLst/>
              </a:prstGeom>
              <a:solidFill>
                <a:srgbClr val="9999C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" name="CustomShape 10"/>
              <p:cNvSpPr/>
              <p:nvPr/>
            </p:nvSpPr>
            <p:spPr>
              <a:xfrm>
                <a:off x="1141560" y="2324160"/>
                <a:ext cx="583920" cy="633240"/>
              </a:xfrm>
              <a:prstGeom prst="rect">
                <a:avLst/>
              </a:prstGeom>
              <a:solidFill>
                <a:srgbClr val="CCCCE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" name="CustomShape 11"/>
              <p:cNvSpPr/>
              <p:nvPr/>
            </p:nvSpPr>
            <p:spPr>
              <a:xfrm>
                <a:off x="0" y="2324160"/>
                <a:ext cx="582480" cy="633240"/>
              </a:xfrm>
              <a:prstGeom prst="rect">
                <a:avLst/>
              </a:prstGeom>
              <a:solidFill>
                <a:srgbClr val="00007D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" name="CustomShape 12"/>
              <p:cNvSpPr/>
              <p:nvPr/>
            </p:nvSpPr>
            <p:spPr>
              <a:xfrm>
                <a:off x="1716120" y="2324160"/>
                <a:ext cx="574560" cy="633240"/>
              </a:xfrm>
              <a:prstGeom prst="rect">
                <a:avLst/>
              </a:prstGeom>
              <a:solidFill>
                <a:srgbClr val="9999C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" name="CustomShape 13"/>
              <p:cNvSpPr/>
              <p:nvPr/>
            </p:nvSpPr>
            <p:spPr>
              <a:xfrm>
                <a:off x="573120" y="2948040"/>
                <a:ext cx="576360" cy="644400"/>
              </a:xfrm>
              <a:prstGeom prst="rect">
                <a:avLst/>
              </a:prstGeom>
              <a:solidFill>
                <a:srgbClr val="CCCCE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" name="CustomShape 14"/>
              <p:cNvSpPr/>
              <p:nvPr/>
            </p:nvSpPr>
            <p:spPr>
              <a:xfrm>
                <a:off x="1141560" y="2948040"/>
                <a:ext cx="583920" cy="644400"/>
              </a:xfrm>
              <a:prstGeom prst="rect">
                <a:avLst/>
              </a:prstGeom>
              <a:solidFill>
                <a:srgbClr val="9999C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65" name="PlaceHolder 1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6" name="PlaceHolder 16"/>
          <p:cNvSpPr>
            <a:spLocks noGrp="1"/>
          </p:cNvSpPr>
          <p:nvPr>
            <p:ph type="body"/>
          </p:nvPr>
        </p:nvSpPr>
        <p:spPr>
          <a:xfrm>
            <a:off x="457200" y="1980720"/>
            <a:ext cx="8229600" cy="3886200"/>
          </a:xfrm>
          <a:prstGeom prst="rect">
            <a:avLst/>
          </a:prstGeom>
        </p:spPr>
        <p:txBody>
          <a:bodyPr lIns="90000" tIns="46800" rIns="90000" bIns="46800">
            <a:normAutofit fontScale="91000"/>
          </a:bodyPr>
          <a:lstStyle/>
          <a:p>
            <a:pPr marL="342720" indent="-342720">
              <a:spcBef>
                <a:spcPts val="79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9999CC"/>
              </a:buClr>
              <a:buSzPct val="80000"/>
              <a:buFont typeface="Wingdings" charset="2"/>
              <a:buChar char="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7D"/>
              </a:buClr>
              <a:buSzPct val="65000"/>
              <a:buFont typeface="Wingdings" charset="2"/>
              <a:buChar char="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9999CC"/>
              </a:buClr>
              <a:buSzPct val="70000"/>
              <a:buFont typeface="Wingdings" charset="2"/>
              <a:buChar char="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7D"/>
              </a:buClr>
              <a:buFont typeface="Wingdings" charset="2"/>
              <a:buChar char="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7D"/>
              </a:buClr>
              <a:buFont typeface="Wingdings" charset="2"/>
              <a:buChar char="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7D"/>
              </a:buClr>
              <a:buFont typeface="Wingdings" charset="2"/>
              <a:buChar char="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7" name="PlaceHolder 17"/>
          <p:cNvSpPr>
            <a:spLocks noGrp="1"/>
          </p:cNvSpPr>
          <p:nvPr>
            <p:ph type="dt"/>
          </p:nvPr>
        </p:nvSpPr>
        <p:spPr>
          <a:xfrm>
            <a:off x="456840" y="6248520"/>
            <a:ext cx="213372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fld id="{AA6680C4-3205-4FF6-BA4B-4F37AAF5BE3E}" type="datetime">
              <a:rPr lang="ru-RU" sz="1200" b="0" strike="noStrike" spc="-1">
                <a:solidFill>
                  <a:srgbClr val="000000"/>
                </a:solidFill>
                <a:latin typeface="Arial"/>
              </a:rPr>
              <a:pPr/>
              <a:t>01.03.2021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18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84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19"/>
          <p:cNvSpPr>
            <a:spLocks noGrp="1"/>
          </p:cNvSpPr>
          <p:nvPr>
            <p:ph type="sldNum"/>
          </p:nvPr>
        </p:nvSpPr>
        <p:spPr>
          <a:xfrm>
            <a:off x="6552720" y="6248520"/>
            <a:ext cx="213372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729703E6-FD12-4370-9153-2506AEEE1BD5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58BDBF09-D75C-418C-B23D-B261FD46E2E3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1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394920" y="549000"/>
            <a:ext cx="8435880" cy="4886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95040" indent="-95040" algn="just">
              <a:spcBef>
                <a:spcPts val="799"/>
              </a:spcBef>
            </a:pPr>
            <a:r>
              <a:rPr lang="ru-RU" sz="3200" b="0" strike="noStrike" spc="-1" dirty="0" smtClean="0">
                <a:solidFill>
                  <a:srgbClr val="00007D"/>
                </a:solidFill>
                <a:latin typeface="Arial"/>
              </a:rPr>
              <a:t>Производственная вибрация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5" name="Picture 11"/>
          <p:cNvPicPr/>
          <p:nvPr/>
        </p:nvPicPr>
        <p:blipFill>
          <a:blip r:embed="rId2" cstate="print"/>
          <a:stretch/>
        </p:blipFill>
        <p:spPr>
          <a:xfrm>
            <a:off x="250920" y="1197000"/>
            <a:ext cx="4341600" cy="5400720"/>
          </a:xfrm>
          <a:prstGeom prst="rect">
            <a:avLst/>
          </a:prstGeom>
          <a:ln>
            <a:noFill/>
          </a:ln>
        </p:spPr>
      </p:pic>
      <p:pic>
        <p:nvPicPr>
          <p:cNvPr id="116" name="Picture 12"/>
          <p:cNvPicPr/>
          <p:nvPr/>
        </p:nvPicPr>
        <p:blipFill>
          <a:blip r:embed="rId3" cstate="print"/>
          <a:srcRect l="21250" t="-1655" r="23310" b="-806"/>
          <a:stretch/>
        </p:blipFill>
        <p:spPr>
          <a:xfrm>
            <a:off x="4944960" y="1125360"/>
            <a:ext cx="3926160" cy="5443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6625688" y="5889576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B340E9DE-BAA7-4A63-B3AE-A57BDBCF3009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10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250920" y="404280"/>
            <a:ext cx="864216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spcBef>
                <a:spcPts val="598"/>
              </a:spcBef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323528" y="3212976"/>
            <a:ext cx="8642160" cy="82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just"/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Уровни </a:t>
            </a:r>
            <a:r>
              <a:rPr lang="ru-RU" sz="2400" b="1" strike="noStrike" spc="-1" dirty="0" err="1">
                <a:solidFill>
                  <a:srgbClr val="00007D"/>
                </a:solidFill>
                <a:latin typeface="Arial"/>
              </a:rPr>
              <a:t>виброскорости</a:t>
            </a: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 </a:t>
            </a:r>
            <a:r>
              <a:rPr lang="ru-RU" sz="2400" b="1" i="1" strike="noStrike" spc="-1" dirty="0">
                <a:solidFill>
                  <a:srgbClr val="00007D"/>
                </a:solidFill>
                <a:latin typeface="Arial"/>
              </a:rPr>
              <a:t>(</a:t>
            </a:r>
            <a:r>
              <a:rPr lang="en-US" sz="2400" b="1" i="1" strike="noStrike" spc="-1" dirty="0" err="1">
                <a:solidFill>
                  <a:srgbClr val="00007D"/>
                </a:solidFill>
                <a:latin typeface="Arial"/>
              </a:rPr>
              <a:t>Lv</a:t>
            </a:r>
            <a:r>
              <a:rPr lang="ru-RU" sz="2400" b="1" i="1" strike="noStrike" spc="-1" dirty="0">
                <a:solidFill>
                  <a:srgbClr val="00007D"/>
                </a:solidFill>
                <a:latin typeface="Arial"/>
              </a:rPr>
              <a:t>) </a:t>
            </a: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и </a:t>
            </a:r>
            <a:r>
              <a:rPr lang="ru-RU" sz="2400" b="1" strike="noStrike" spc="-1" dirty="0" err="1">
                <a:solidFill>
                  <a:srgbClr val="00007D"/>
                </a:solidFill>
                <a:latin typeface="Arial"/>
              </a:rPr>
              <a:t>виброускорения</a:t>
            </a: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 </a:t>
            </a:r>
            <a:r>
              <a:rPr lang="ru-RU" sz="2400" b="1" i="1" strike="noStrike" spc="-1" dirty="0">
                <a:solidFill>
                  <a:srgbClr val="00007D"/>
                </a:solidFill>
                <a:latin typeface="Arial"/>
              </a:rPr>
              <a:t>(</a:t>
            </a:r>
            <a:r>
              <a:rPr lang="en-US" sz="2400" b="1" i="1" strike="noStrike" spc="-1" dirty="0">
                <a:solidFill>
                  <a:srgbClr val="00007D"/>
                </a:solidFill>
                <a:latin typeface="Arial"/>
              </a:rPr>
              <a:t>La</a:t>
            </a:r>
            <a:r>
              <a:rPr lang="ru-RU" sz="2400" b="1" i="1" strike="noStrike" spc="-1" dirty="0">
                <a:solidFill>
                  <a:srgbClr val="00007D"/>
                </a:solidFill>
                <a:latin typeface="Arial"/>
              </a:rPr>
              <a:t>) </a:t>
            </a: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определяются по формулам: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Picture 6"/>
          <p:cNvPicPr/>
          <p:nvPr/>
        </p:nvPicPr>
        <p:blipFill>
          <a:blip r:embed="rId2" cstate="print"/>
          <a:srcRect l="7973" t="17846" r="21945" b="32234"/>
          <a:stretch/>
        </p:blipFill>
        <p:spPr>
          <a:xfrm>
            <a:off x="540968" y="4006776"/>
            <a:ext cx="3168720" cy="1008000"/>
          </a:xfrm>
          <a:prstGeom prst="rect">
            <a:avLst/>
          </a:prstGeom>
          <a:ln>
            <a:noFill/>
          </a:ln>
        </p:spPr>
      </p:pic>
      <p:pic>
        <p:nvPicPr>
          <p:cNvPr id="140" name="Picture 7"/>
          <p:cNvPicPr/>
          <p:nvPr/>
        </p:nvPicPr>
        <p:blipFill>
          <a:blip r:embed="rId3" cstate="print"/>
          <a:srcRect l="37661" t="6395" r="35626" b="58973"/>
          <a:stretch/>
        </p:blipFill>
        <p:spPr>
          <a:xfrm>
            <a:off x="4644608" y="3933696"/>
            <a:ext cx="2879640" cy="1035000"/>
          </a:xfrm>
          <a:prstGeom prst="rect">
            <a:avLst/>
          </a:prstGeom>
          <a:ln>
            <a:noFill/>
          </a:ln>
        </p:spPr>
      </p:pic>
      <p:pic>
        <p:nvPicPr>
          <p:cNvPr id="141" name="Picture 8"/>
          <p:cNvPicPr/>
          <p:nvPr/>
        </p:nvPicPr>
        <p:blipFill>
          <a:blip r:embed="rId3" cstate="print"/>
          <a:srcRect t="39027"/>
          <a:stretch/>
        </p:blipFill>
        <p:spPr>
          <a:xfrm>
            <a:off x="323528" y="4941696"/>
            <a:ext cx="8642160" cy="1341360"/>
          </a:xfrm>
          <a:prstGeom prst="rect">
            <a:avLst/>
          </a:prstGeom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51520" y="548680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spc="-1" dirty="0" err="1" smtClean="0">
                <a:solidFill>
                  <a:srgbClr val="00007D"/>
                </a:solidFill>
                <a:latin typeface="Arial"/>
              </a:rPr>
              <a:t>Виброускорен</a:t>
            </a:r>
            <a:r>
              <a:rPr lang="ru-RU" sz="2400" spc="-1" dirty="0" err="1" smtClean="0">
                <a:solidFill>
                  <a:srgbClr val="00007D"/>
                </a:solidFill>
                <a:latin typeface="Arial"/>
              </a:rPr>
              <a:t>ие</a:t>
            </a:r>
            <a:r>
              <a:rPr lang="ru-RU" sz="2400" spc="-1" dirty="0" smtClean="0">
                <a:solidFill>
                  <a:srgbClr val="00007D"/>
                </a:solidFill>
                <a:latin typeface="Arial"/>
              </a:rPr>
              <a:t> – это значение вибрации, прямо связанное с силой, вызвавшей вибрацию. </a:t>
            </a:r>
          </a:p>
          <a:p>
            <a:pPr algn="just"/>
            <a:r>
              <a:rPr lang="ru-RU" sz="2400" b="1" spc="-1" dirty="0" err="1" smtClean="0">
                <a:solidFill>
                  <a:srgbClr val="00007D"/>
                </a:solidFill>
                <a:latin typeface="Arial"/>
              </a:rPr>
              <a:t>Виброускорение</a:t>
            </a:r>
            <a:r>
              <a:rPr lang="ru-RU" sz="2400" spc="-1" dirty="0" smtClean="0">
                <a:solidFill>
                  <a:srgbClr val="00007D"/>
                </a:solidFill>
                <a:latin typeface="Arial"/>
              </a:rPr>
              <a:t> характеризует то силовое динамическое взаимодействие элементов внутри агрегата, которое вызвало данную вибрацию.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249289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" dirty="0" err="1" smtClean="0">
                <a:solidFill>
                  <a:srgbClr val="00007D"/>
                </a:solidFill>
                <a:latin typeface="Arial"/>
              </a:rPr>
              <a:t>Виброускорение</a:t>
            </a:r>
            <a:r>
              <a:rPr lang="ru-RU" sz="2400" spc="-1" dirty="0" smtClean="0">
                <a:solidFill>
                  <a:srgbClr val="00007D"/>
                </a:solidFill>
                <a:latin typeface="Arial"/>
              </a:rPr>
              <a:t> измеряется в метрах на секунду в квадрате, м/с2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4A486BAF-1272-440D-BE45-BD55DD48198F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11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250920" y="62028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Механический импеданс </a:t>
            </a:r>
            <a:r>
              <a:rPr lang="ru-RU" sz="2400" b="1" i="1" strike="noStrike" spc="-1">
                <a:solidFill>
                  <a:srgbClr val="00007D"/>
                </a:solidFill>
                <a:latin typeface="Arial"/>
              </a:rPr>
              <a:t>(</a:t>
            </a:r>
            <a:r>
              <a:rPr lang="en-US" sz="2400" b="1" i="1" strike="noStrike" spc="-1">
                <a:solidFill>
                  <a:srgbClr val="00007D"/>
                </a:solidFill>
                <a:latin typeface="Arial"/>
              </a:rPr>
              <a:t>Z</a:t>
            </a:r>
            <a:r>
              <a:rPr lang="ru-RU" sz="2400" b="1" i="1" strike="noStrike" spc="-1">
                <a:solidFill>
                  <a:srgbClr val="00007D"/>
                </a:solidFill>
                <a:latin typeface="Arial"/>
              </a:rPr>
              <a:t>)</a:t>
            </a:r>
            <a:r>
              <a:rPr lang="ru-RU" sz="2400" b="0" i="1" strike="noStrike" spc="-1">
                <a:solidFill>
                  <a:srgbClr val="00007D"/>
                </a:solidFill>
                <a:latin typeface="Arial"/>
              </a:rPr>
              <a:t> 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определяется как отношение вынуждающей силы </a:t>
            </a:r>
            <a:r>
              <a:rPr lang="ru-RU" sz="2400" b="1" i="1" strike="noStrike" spc="-1">
                <a:solidFill>
                  <a:srgbClr val="00007D"/>
                </a:solidFill>
                <a:latin typeface="Arial"/>
              </a:rPr>
              <a:t>(</a:t>
            </a:r>
            <a:r>
              <a:rPr lang="en-US" sz="2400" b="1" i="1" strike="noStrike" spc="-1">
                <a:solidFill>
                  <a:srgbClr val="00007D"/>
                </a:solidFill>
                <a:latin typeface="Arial"/>
              </a:rPr>
              <a:t>F</a:t>
            </a:r>
            <a:r>
              <a:rPr lang="ru-RU" sz="2400" b="1" i="1" strike="noStrike" spc="-1">
                <a:solidFill>
                  <a:srgbClr val="00007D"/>
                </a:solidFill>
                <a:latin typeface="Arial"/>
              </a:rPr>
              <a:t>),</a:t>
            </a:r>
            <a:r>
              <a:rPr lang="ru-RU" sz="2400" b="0" i="1" strike="noStrike" spc="-1">
                <a:solidFill>
                  <a:srgbClr val="00007D"/>
                </a:solidFill>
                <a:latin typeface="Arial"/>
              </a:rPr>
              <a:t> 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приложенной к системе, к результирующей колебательной скорости </a:t>
            </a:r>
            <a:r>
              <a:rPr lang="en-US" sz="2400" b="1" i="1" strike="noStrike" spc="-1">
                <a:solidFill>
                  <a:srgbClr val="00007D"/>
                </a:solidFill>
                <a:latin typeface="Arial"/>
              </a:rPr>
              <a:t>v</a:t>
            </a:r>
            <a:r>
              <a:rPr lang="en-US" sz="2400" b="0" i="1" strike="noStrike" spc="-1">
                <a:solidFill>
                  <a:srgbClr val="00007D"/>
                </a:solidFill>
                <a:latin typeface="Arial"/>
              </a:rPr>
              <a:t> 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в точке приложения силы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4" name="Picture 4"/>
          <p:cNvPicPr/>
          <p:nvPr/>
        </p:nvPicPr>
        <p:blipFill>
          <a:blip r:embed="rId2" cstate="print"/>
          <a:srcRect l="27114" r="22844" b="13457"/>
          <a:stretch/>
        </p:blipFill>
        <p:spPr>
          <a:xfrm>
            <a:off x="4211640" y="1773360"/>
            <a:ext cx="1728720" cy="1296720"/>
          </a:xfrm>
          <a:prstGeom prst="rect">
            <a:avLst/>
          </a:prstGeom>
          <a:ln>
            <a:noFill/>
          </a:ln>
        </p:spPr>
      </p:pic>
      <p:sp>
        <p:nvSpPr>
          <p:cNvPr id="145" name="CustomShape 3"/>
          <p:cNvSpPr/>
          <p:nvPr/>
        </p:nvSpPr>
        <p:spPr>
          <a:xfrm>
            <a:off x="250920" y="2922480"/>
            <a:ext cx="8569080" cy="119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just"/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Собственная частота </a:t>
            </a:r>
            <a:r>
              <a:rPr lang="ru-RU" sz="2400" b="1" i="1" strike="noStrike" spc="-1">
                <a:solidFill>
                  <a:srgbClr val="00007D"/>
                </a:solidFill>
                <a:latin typeface="Arial"/>
              </a:rPr>
              <a:t>(</a:t>
            </a:r>
            <a:r>
              <a:rPr lang="en-US" sz="2400" b="1" i="1" strike="noStrike" spc="-1">
                <a:solidFill>
                  <a:srgbClr val="00007D"/>
                </a:solidFill>
                <a:latin typeface="Arial"/>
              </a:rPr>
              <a:t>f</a:t>
            </a:r>
            <a:r>
              <a:rPr lang="en-US" sz="1000" b="1" i="1" strike="noStrike" spc="-1">
                <a:solidFill>
                  <a:srgbClr val="00007D"/>
                </a:solidFill>
                <a:latin typeface="Arial"/>
              </a:rPr>
              <a:t>0</a:t>
            </a:r>
            <a:r>
              <a:rPr lang="en-US" sz="2400" b="1" i="1" strike="noStrike" spc="-1">
                <a:solidFill>
                  <a:srgbClr val="00007D"/>
                </a:solidFill>
                <a:latin typeface="Arial"/>
              </a:rPr>
              <a:t>)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 — это частота свободных колебаний системы, т.е. колебаний без переменного внешнего воздействия и поступления энергии.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6" name="Picture 6"/>
          <p:cNvPicPr/>
          <p:nvPr/>
        </p:nvPicPr>
        <p:blipFill>
          <a:blip r:embed="rId3" cstate="print"/>
          <a:srcRect l="9082" t="2147" r="12180" b="30775"/>
          <a:stretch/>
        </p:blipFill>
        <p:spPr>
          <a:xfrm>
            <a:off x="0" y="4365720"/>
            <a:ext cx="5003640" cy="2386080"/>
          </a:xfrm>
          <a:prstGeom prst="rect">
            <a:avLst/>
          </a:prstGeom>
          <a:ln>
            <a:noFill/>
          </a:ln>
        </p:spPr>
      </p:pic>
      <p:sp>
        <p:nvSpPr>
          <p:cNvPr id="147" name="CustomShape 4"/>
          <p:cNvSpPr/>
          <p:nvPr/>
        </p:nvSpPr>
        <p:spPr>
          <a:xfrm rot="10800000" flipV="1">
            <a:off x="4788024" y="4077072"/>
            <a:ext cx="417852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r>
              <a:rPr lang="ru-RU" sz="2000" b="0" strike="noStrike" spc="-1" dirty="0">
                <a:solidFill>
                  <a:srgbClr val="000000"/>
                </a:solidFill>
                <a:latin typeface="Arial"/>
              </a:rPr>
              <a:t>Собственная частота колебаний системы </a:t>
            </a:r>
            <a:r>
              <a:rPr lang="ru-RU" sz="2000" b="0" i="1" strike="noStrike" spc="-1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2000" b="0" i="1" strike="noStrike" spc="-1" dirty="0">
                <a:solidFill>
                  <a:srgbClr val="000000"/>
                </a:solidFill>
                <a:latin typeface="Arial"/>
              </a:rPr>
              <a:t>f</a:t>
            </a:r>
            <a:r>
              <a:rPr lang="ru-RU" sz="2000" b="0" i="1" strike="noStrike" spc="-1" dirty="0">
                <a:solidFill>
                  <a:srgbClr val="000000"/>
                </a:solidFill>
                <a:latin typeface="Arial"/>
              </a:rPr>
              <a:t>о),</a:t>
            </a:r>
            <a:r>
              <a:rPr lang="ru-RU" sz="2000" b="0" strike="noStrike" spc="-1" dirty="0">
                <a:solidFill>
                  <a:srgbClr val="000000"/>
                </a:solidFill>
                <a:latin typeface="Arial"/>
              </a:rPr>
              <a:t> представленной на рис. определяется по формуле: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Picture 8"/>
          <p:cNvPicPr/>
          <p:nvPr/>
        </p:nvPicPr>
        <p:blipFill>
          <a:blip r:embed="rId4" cstate="print"/>
          <a:srcRect l="22406" t="14970" r="8546" b="21125"/>
          <a:stretch/>
        </p:blipFill>
        <p:spPr>
          <a:xfrm>
            <a:off x="5724128" y="5229200"/>
            <a:ext cx="2160720" cy="909720"/>
          </a:xfrm>
          <a:prstGeom prst="rect">
            <a:avLst/>
          </a:prstGeom>
          <a:ln>
            <a:noFill/>
          </a:ln>
        </p:spPr>
      </p:pic>
      <p:sp>
        <p:nvSpPr>
          <p:cNvPr id="149" name="CustomShape 5"/>
          <p:cNvSpPr/>
          <p:nvPr/>
        </p:nvSpPr>
        <p:spPr>
          <a:xfrm>
            <a:off x="5003640" y="6216120"/>
            <a:ext cx="3488040" cy="64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где </a:t>
            </a:r>
            <a:r>
              <a:rPr lang="ru-RU" sz="1800" b="0" i="1" strike="noStrike" spc="-1">
                <a:solidFill>
                  <a:srgbClr val="000000"/>
                </a:solidFill>
                <a:latin typeface="Arial"/>
              </a:rPr>
              <a:t>К 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— жесткость пружины;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i="1" strike="noStrike" spc="-1">
                <a:solidFill>
                  <a:srgbClr val="000000"/>
                </a:solidFill>
                <a:latin typeface="Arial"/>
              </a:rPr>
              <a:t>М 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— масса груза.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CBEB00F4-59B6-4B3A-B518-59DF7C6779FD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12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TextShape 2"/>
          <p:cNvSpPr txBox="1"/>
          <p:nvPr/>
        </p:nvSpPr>
        <p:spPr>
          <a:xfrm>
            <a:off x="250560" y="620280"/>
            <a:ext cx="856908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2000" lnSpcReduction="10000"/>
          </a:bodyPr>
          <a:lstStyle/>
          <a:p>
            <a:pPr algn="just">
              <a:lnSpc>
                <a:spcPct val="90000"/>
              </a:lnSpc>
              <a:spcBef>
                <a:spcPts val="697"/>
              </a:spcBef>
            </a:pPr>
            <a:r>
              <a:rPr lang="ru-RU" sz="2800" b="1" strike="noStrike" spc="-1" dirty="0">
                <a:solidFill>
                  <a:srgbClr val="00007D"/>
                </a:solidFill>
                <a:latin typeface="Arial"/>
              </a:rPr>
              <a:t>КЛАССИФИКАЦИЯ ВИБРАЦИЙ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697"/>
              </a:spcBef>
            </a:pPr>
            <a:r>
              <a:rPr lang="ru-RU" sz="2800" b="0" strike="noStrike" spc="-1" dirty="0">
                <a:solidFill>
                  <a:srgbClr val="00007D"/>
                </a:solidFill>
                <a:latin typeface="Arial"/>
              </a:rPr>
              <a:t>В соответствии с </a:t>
            </a:r>
            <a:r>
              <a:rPr lang="ru-RU" sz="2800" b="1" strike="noStrike" spc="-1" dirty="0" err="1">
                <a:solidFill>
                  <a:srgbClr val="008000"/>
                </a:solidFill>
                <a:latin typeface="Arial"/>
              </a:rPr>
              <a:t>СН</a:t>
            </a:r>
            <a:r>
              <a:rPr lang="ru-RU" sz="2800" b="0" strike="noStrike" spc="-1" dirty="0">
                <a:solidFill>
                  <a:srgbClr val="008000"/>
                </a:solidFill>
                <a:latin typeface="Arial"/>
              </a:rPr>
              <a:t> </a:t>
            </a:r>
            <a:r>
              <a:rPr lang="ru-RU" sz="2800" b="1" strike="noStrike" spc="-1" dirty="0">
                <a:solidFill>
                  <a:srgbClr val="008000"/>
                </a:solidFill>
                <a:latin typeface="Arial"/>
              </a:rPr>
              <a:t>2.2.4/2.1.8.566-96 «Производственная вибрация, вибрация в помещениях жилых и общественных зданий»</a:t>
            </a:r>
            <a:r>
              <a:rPr lang="ru-RU" sz="2800" b="0" strike="noStrike" spc="-1" dirty="0">
                <a:solidFill>
                  <a:srgbClr val="008000"/>
                </a:solidFill>
                <a:latin typeface="Arial"/>
              </a:rPr>
              <a:t> </a:t>
            </a:r>
            <a:r>
              <a:rPr lang="ru-RU" sz="2800" b="0" strike="noStrike" spc="-1" dirty="0">
                <a:solidFill>
                  <a:srgbClr val="00007D"/>
                </a:solidFill>
                <a:latin typeface="Arial"/>
              </a:rPr>
              <a:t>вибрация, воздействующая на человека, классифицируется следующим образом: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697"/>
              </a:spcBef>
            </a:pPr>
            <a:r>
              <a:rPr lang="ru-RU" sz="2800" b="0" i="1" u="sng" strike="noStrike" spc="-1" dirty="0">
                <a:solidFill>
                  <a:srgbClr val="008000"/>
                </a:solidFill>
                <a:uFillTx/>
                <a:latin typeface="Arial"/>
              </a:rPr>
              <a:t>По способу передачи: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697"/>
              </a:spcBef>
            </a:pPr>
            <a:r>
              <a:rPr lang="ru-RU" sz="2800" b="0" strike="noStrike" spc="-1" dirty="0">
                <a:solidFill>
                  <a:srgbClr val="00007D"/>
                </a:solidFill>
                <a:latin typeface="Arial"/>
              </a:rPr>
              <a:t>• </a:t>
            </a:r>
            <a:r>
              <a:rPr lang="ru-RU" sz="2800" b="1" strike="noStrike" spc="-1" dirty="0">
                <a:solidFill>
                  <a:srgbClr val="008000"/>
                </a:solidFill>
                <a:latin typeface="Arial"/>
              </a:rPr>
              <a:t>общая вибрация,</a:t>
            </a:r>
            <a:r>
              <a:rPr lang="ru-RU" sz="2800" b="0" strike="noStrike" spc="-1" dirty="0">
                <a:solidFill>
                  <a:srgbClr val="008000"/>
                </a:solidFill>
                <a:latin typeface="Arial"/>
              </a:rPr>
              <a:t> </a:t>
            </a:r>
            <a:r>
              <a:rPr lang="ru-RU" sz="2800" b="0" strike="noStrike" spc="-1" dirty="0">
                <a:solidFill>
                  <a:srgbClr val="00007D"/>
                </a:solidFill>
                <a:latin typeface="Arial"/>
              </a:rPr>
              <a:t>передающаяся через опорные поверхности на тело сидящего или стоящего человека;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697"/>
              </a:spcBef>
            </a:pPr>
            <a:r>
              <a:rPr lang="ru-RU" sz="2800" b="0" strike="noStrike" spc="-1" dirty="0">
                <a:solidFill>
                  <a:srgbClr val="00007D"/>
                </a:solidFill>
                <a:latin typeface="Arial"/>
              </a:rPr>
              <a:t>• </a:t>
            </a:r>
            <a:r>
              <a:rPr lang="ru-RU" sz="2800" b="1" strike="noStrike" spc="-1" dirty="0">
                <a:solidFill>
                  <a:srgbClr val="008000"/>
                </a:solidFill>
                <a:latin typeface="Arial"/>
              </a:rPr>
              <a:t>локальная вибрация,</a:t>
            </a:r>
            <a:r>
              <a:rPr lang="ru-RU" sz="2800" b="0" strike="noStrike" spc="-1" dirty="0">
                <a:solidFill>
                  <a:srgbClr val="008000"/>
                </a:solidFill>
                <a:latin typeface="Arial"/>
              </a:rPr>
              <a:t> </a:t>
            </a:r>
            <a:r>
              <a:rPr lang="ru-RU" sz="2800" b="0" strike="noStrike" spc="-1" dirty="0">
                <a:solidFill>
                  <a:srgbClr val="00007D"/>
                </a:solidFill>
                <a:latin typeface="Arial"/>
              </a:rPr>
              <a:t>передающаяся через руки человека, на ноги сидящего человека и на предплечья, контактирующие с вибрирующими поверхностями рабочих столов.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F1B972CC-DFBD-42D9-A4C0-9840F14FF7E9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13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323640" y="475920"/>
            <a:ext cx="856908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spcBef>
                <a:spcPts val="799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Характерные случаи передачи вибрации телу человека с указанием опорных поверхностей приведены на рис.</a:t>
            </a: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4" name="Picture 4"/>
          <p:cNvPicPr/>
          <p:nvPr/>
        </p:nvPicPr>
        <p:blipFill>
          <a:blip r:embed="rId2" cstate="print"/>
          <a:srcRect l="1206" r="1662" b="875"/>
          <a:stretch/>
        </p:blipFill>
        <p:spPr>
          <a:xfrm>
            <a:off x="468360" y="1413000"/>
            <a:ext cx="8353440" cy="5130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2C38199F-1A75-42EF-8F06-72F298199F27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14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250560" y="549360"/>
            <a:ext cx="4537080" cy="59752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1" strike="noStrike" spc="-1">
                <a:solidFill>
                  <a:srgbClr val="008000"/>
                </a:solidFill>
                <a:latin typeface="Arial"/>
              </a:rPr>
              <a:t>По источнику возникновения: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• </a:t>
            </a:r>
            <a:r>
              <a:rPr lang="ru-RU" sz="2400" b="0" strike="noStrike" spc="-1">
                <a:solidFill>
                  <a:srgbClr val="008000"/>
                </a:solidFill>
                <a:latin typeface="Arial"/>
              </a:rPr>
              <a:t>общая в жилых помещениях и общественных зданиях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: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&gt; </a:t>
            </a:r>
            <a:r>
              <a:rPr lang="ru-RU" sz="2400" b="0" strike="noStrike" spc="-1">
                <a:solidFill>
                  <a:srgbClr val="008000"/>
                </a:solidFill>
                <a:latin typeface="Arial"/>
              </a:rPr>
              <a:t>от внешних источников 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(городского рельсового транспорта и автотранспорта; промышленных предприятий и передвижных промышленных установок);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&gt;</a:t>
            </a:r>
            <a:r>
              <a:rPr lang="ru-RU" sz="2400" b="0" strike="noStrike" spc="-1">
                <a:solidFill>
                  <a:srgbClr val="008000"/>
                </a:solidFill>
                <a:latin typeface="Arial"/>
              </a:rPr>
              <a:t>от внутренних источников 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(инженерно-технологического оборудования зданий и бытовых приборов (лифты, вентиляционные системы, холодильники и т.д.)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7" name="Picture 4"/>
          <p:cNvPicPr/>
          <p:nvPr/>
        </p:nvPicPr>
        <p:blipFill>
          <a:blip r:embed="rId2" cstate="print"/>
          <a:stretch/>
        </p:blipFill>
        <p:spPr>
          <a:xfrm>
            <a:off x="5292720" y="549360"/>
            <a:ext cx="3405240" cy="2952720"/>
          </a:xfrm>
          <a:prstGeom prst="rect">
            <a:avLst/>
          </a:prstGeom>
          <a:ln>
            <a:noFill/>
          </a:ln>
        </p:spPr>
      </p:pic>
      <p:pic>
        <p:nvPicPr>
          <p:cNvPr id="158" name="Picture 7"/>
          <p:cNvPicPr/>
          <p:nvPr/>
        </p:nvPicPr>
        <p:blipFill>
          <a:blip r:embed="rId3" cstate="print"/>
          <a:stretch/>
        </p:blipFill>
        <p:spPr>
          <a:xfrm>
            <a:off x="5292720" y="3789360"/>
            <a:ext cx="3460680" cy="259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40913C37-16F8-4025-9AC6-0F21E5E0F37F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15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TextShape 2"/>
          <p:cNvSpPr txBox="1"/>
          <p:nvPr/>
        </p:nvSpPr>
        <p:spPr>
          <a:xfrm>
            <a:off x="250920" y="5490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2720" indent="-342720" algn="just"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• </a:t>
            </a:r>
            <a:r>
              <a:rPr lang="ru-RU" sz="2400" b="0" strike="noStrike" spc="-1">
                <a:solidFill>
                  <a:srgbClr val="008000"/>
                </a:solidFill>
                <a:latin typeface="Arial"/>
              </a:rPr>
              <a:t>общая на производстве: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342720" indent="-342720" algn="just">
              <a:spcBef>
                <a:spcPts val="598"/>
              </a:spcBef>
            </a:pPr>
            <a:r>
              <a:rPr lang="ru-RU" sz="2400" b="0" strike="noStrike" spc="-1">
                <a:solidFill>
                  <a:srgbClr val="008000"/>
                </a:solidFill>
                <a:latin typeface="Arial"/>
              </a:rPr>
              <a:t>&gt;</a:t>
            </a:r>
            <a:r>
              <a:rPr lang="en-US" sz="2400" b="0" strike="noStrike" spc="-1">
                <a:solidFill>
                  <a:srgbClr val="008000"/>
                </a:solidFill>
                <a:latin typeface="Arial"/>
              </a:rPr>
              <a:t> </a:t>
            </a:r>
            <a:r>
              <a:rPr lang="ru-RU" sz="2400" b="0" strike="noStrike" spc="-1">
                <a:solidFill>
                  <a:srgbClr val="008000"/>
                </a:solidFill>
                <a:latin typeface="Arial"/>
              </a:rPr>
              <a:t>1 категории </a:t>
            </a:r>
            <a:r>
              <a:rPr lang="en-US" sz="2400" b="0" strike="noStrike" spc="-1">
                <a:solidFill>
                  <a:srgbClr val="008000"/>
                </a:solidFill>
                <a:latin typeface="Arial"/>
              </a:rPr>
              <a:t>-</a:t>
            </a:r>
            <a:r>
              <a:rPr lang="ru-RU" sz="2400" b="0" strike="noStrike" spc="-1">
                <a:solidFill>
                  <a:srgbClr val="008000"/>
                </a:solidFill>
                <a:latin typeface="Arial"/>
              </a:rPr>
              <a:t> </a:t>
            </a:r>
            <a:r>
              <a:rPr lang="ru-RU" sz="2400" b="1" strike="noStrike" spc="-1">
                <a:solidFill>
                  <a:srgbClr val="008000"/>
                </a:solidFill>
                <a:latin typeface="Arial"/>
              </a:rPr>
              <a:t>транспортная вибрация, воздействующая на человека на рабочих местах самоходных и прицепных машин, транспортных средств при движении по местности, агрофонам и дорогам</a:t>
            </a: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 (в том числе при их строительстве). К источникам транспортной вибрации относят: тракторы с/х и промышленные, самоходные с/х и промышленные машины, автомобили грузовые, снегоочистители.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Picture 5"/>
          <p:cNvPicPr/>
          <p:nvPr/>
        </p:nvPicPr>
        <p:blipFill>
          <a:blip r:embed="rId2" cstate="print"/>
          <a:srcRect l="390" t="10622"/>
          <a:stretch/>
        </p:blipFill>
        <p:spPr>
          <a:xfrm>
            <a:off x="395280" y="4292640"/>
            <a:ext cx="3384720" cy="227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5E8C2184-14C1-424B-AC0E-1609E436D068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16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" name="Picture 4"/>
          <p:cNvPicPr/>
          <p:nvPr/>
        </p:nvPicPr>
        <p:blipFill>
          <a:blip r:embed="rId2" cstate="print"/>
          <a:stretch/>
        </p:blipFill>
        <p:spPr>
          <a:xfrm>
            <a:off x="826920" y="474840"/>
            <a:ext cx="7488360" cy="6383160"/>
          </a:xfrm>
          <a:prstGeom prst="rect">
            <a:avLst/>
          </a:prstGeom>
          <a:ln>
            <a:noFill/>
          </a:ln>
        </p:spPr>
      </p:pic>
      <p:sp>
        <p:nvSpPr>
          <p:cNvPr id="164" name="CustomShape 2"/>
          <p:cNvSpPr/>
          <p:nvPr/>
        </p:nvSpPr>
        <p:spPr>
          <a:xfrm>
            <a:off x="4572000" y="6216480"/>
            <a:ext cx="4572000" cy="642600"/>
          </a:xfrm>
          <a:prstGeom prst="rect">
            <a:avLst/>
          </a:prstGeom>
          <a:solidFill>
            <a:srgbClr val="D3FDA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r>
              <a:rPr lang="ru-RU" sz="1800" b="0" strike="noStrike" spc="-1">
                <a:solidFill>
                  <a:srgbClr val="00007D"/>
                </a:solidFill>
                <a:latin typeface="Arial"/>
              </a:rPr>
              <a:t>• общая вибрация на производстве: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ru-RU" sz="1800" b="0" strike="noStrike" spc="-1">
                <a:solidFill>
                  <a:srgbClr val="00007D"/>
                </a:solidFill>
                <a:latin typeface="Arial"/>
              </a:rPr>
              <a:t>&gt;</a:t>
            </a:r>
            <a:r>
              <a:rPr lang="en-US" sz="1800" b="0" strike="noStrike" spc="-1">
                <a:solidFill>
                  <a:srgbClr val="00007D"/>
                </a:solidFill>
                <a:latin typeface="Arial"/>
              </a:rPr>
              <a:t> </a:t>
            </a:r>
            <a:r>
              <a:rPr lang="ru-RU" sz="1800" b="0" strike="noStrike" spc="-1">
                <a:solidFill>
                  <a:srgbClr val="00007D"/>
                </a:solidFill>
                <a:latin typeface="Arial"/>
              </a:rPr>
              <a:t>1 категории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FA22CA17-4EC7-45D2-8E51-8B5759F1F5F3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17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250920" y="620280"/>
            <a:ext cx="864216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&gt;</a:t>
            </a:r>
            <a:r>
              <a:rPr lang="ru-RU" sz="2400" b="0" strike="noStrike" spc="-1">
                <a:solidFill>
                  <a:srgbClr val="008000"/>
                </a:solidFill>
                <a:latin typeface="Arial"/>
              </a:rPr>
              <a:t>2 категории — </a:t>
            </a:r>
            <a:r>
              <a:rPr lang="ru-RU" sz="2400" b="1" strike="noStrike" spc="-1">
                <a:solidFill>
                  <a:srgbClr val="008000"/>
                </a:solidFill>
                <a:latin typeface="Arial"/>
              </a:rPr>
              <a:t>транспортно-технологическая вибрация, воздействующая на человека на рабочих местах машин, </a:t>
            </a:r>
            <a:r>
              <a:rPr lang="ru-RU" sz="2400" b="1" strike="noStrike" spc="-1">
                <a:solidFill>
                  <a:srgbClr val="FF0000"/>
                </a:solidFill>
                <a:latin typeface="Arial"/>
              </a:rPr>
              <a:t>перемещающихся по специально подготовленным поверхностям производственных помещений, промышленных площадок, горных выработок.</a:t>
            </a:r>
            <a:r>
              <a:rPr lang="ru-RU" sz="2400" b="0" strike="noStrike" spc="-1">
                <a:solidFill>
                  <a:srgbClr val="FF0000"/>
                </a:solidFill>
                <a:latin typeface="Arial"/>
              </a:rPr>
              <a:t> 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К источникам транспортно-технологической вибрации относят: экскаваторы, краны промышленные и строительные, напольный производственный транспорт.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Picture 4"/>
          <p:cNvPicPr/>
          <p:nvPr/>
        </p:nvPicPr>
        <p:blipFill>
          <a:blip r:embed="rId2" cstate="print"/>
          <a:stretch/>
        </p:blipFill>
        <p:spPr>
          <a:xfrm>
            <a:off x="0" y="3273480"/>
            <a:ext cx="4989600" cy="3584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AB57C83C-5663-445F-93C9-D19B4BC3D8F6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18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250920" y="549000"/>
            <a:ext cx="864216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&gt; </a:t>
            </a:r>
            <a:r>
              <a:rPr lang="ru-RU" sz="2400" b="0" strike="noStrike" spc="-1" dirty="0">
                <a:solidFill>
                  <a:srgbClr val="008000"/>
                </a:solidFill>
                <a:latin typeface="Arial"/>
              </a:rPr>
              <a:t>3 категории — </a:t>
            </a:r>
            <a:r>
              <a:rPr lang="ru-RU" sz="2400" b="1" strike="noStrike" spc="-1" dirty="0">
                <a:solidFill>
                  <a:srgbClr val="008000"/>
                </a:solidFill>
                <a:latin typeface="Arial"/>
              </a:rPr>
              <a:t>технологическая вибрация, воздействующая на человека на рабочих местах стационарных машин или передающуюся на рабочие места, не имеющие источников вибрации.</a:t>
            </a:r>
            <a:r>
              <a:rPr lang="ru-RU" sz="2400" b="0" strike="noStrike" spc="-1" dirty="0">
                <a:solidFill>
                  <a:srgbClr val="008000"/>
                </a:solidFill>
                <a:latin typeface="Arial"/>
              </a:rPr>
              <a:t> 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К источникам технологической вибрации относят: станки </a:t>
            </a:r>
            <a:r>
              <a:rPr lang="ru-RU" sz="2400" b="0" strike="noStrike" spc="-1" dirty="0" err="1">
                <a:solidFill>
                  <a:srgbClr val="00007D"/>
                </a:solidFill>
                <a:latin typeface="Arial"/>
              </a:rPr>
              <a:t>металло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- и деревообрабатывающие, электрические машины, насосные агрегаты и вентиляторы, оборудование для бурения скважин и др.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324720" y="6237360"/>
            <a:ext cx="285084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3FDA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Металлорежущий станок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1" name="Picture 6"/>
          <p:cNvPicPr/>
          <p:nvPr/>
        </p:nvPicPr>
        <p:blipFill>
          <a:blip r:embed="rId2" cstate="print"/>
          <a:stretch/>
        </p:blipFill>
        <p:spPr>
          <a:xfrm>
            <a:off x="250920" y="3357720"/>
            <a:ext cx="3768480" cy="2827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A857E726-FD2B-428D-9938-DB68BF4B444B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19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TextShape 2"/>
          <p:cNvSpPr txBox="1"/>
          <p:nvPr/>
        </p:nvSpPr>
        <p:spPr>
          <a:xfrm>
            <a:off x="324000" y="404280"/>
            <a:ext cx="8208440" cy="531828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32000"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endParaRPr lang="en-US" sz="2000" spc="-1" dirty="0">
              <a:solidFill>
                <a:srgbClr val="00007D"/>
              </a:solidFill>
              <a:latin typeface="Arial"/>
            </a:endParaRPr>
          </a:p>
        </p:txBody>
      </p:sp>
      <p:pic>
        <p:nvPicPr>
          <p:cNvPr id="174" name="Picture 4"/>
          <p:cNvPicPr/>
          <p:nvPr/>
        </p:nvPicPr>
        <p:blipFill>
          <a:blip r:embed="rId2" cstate="print"/>
          <a:stretch/>
        </p:blipFill>
        <p:spPr>
          <a:xfrm>
            <a:off x="2555776" y="3284984"/>
            <a:ext cx="4195800" cy="3146760"/>
          </a:xfrm>
          <a:prstGeom prst="rect">
            <a:avLst/>
          </a:prstGeom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476672"/>
            <a:ext cx="8496944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pc="-1" dirty="0" smtClean="0">
                <a:solidFill>
                  <a:srgbClr val="00007D"/>
                </a:solidFill>
              </a:rPr>
              <a:t>Общая вибрация категории 3 по месту действия подразделяется на следующие типы:</a:t>
            </a: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pc="-1" dirty="0" smtClean="0">
                <a:solidFill>
                  <a:srgbClr val="00007D"/>
                </a:solidFill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а)  на постоянных рабочих местах производственных помещений предприятий;</a:t>
            </a:r>
            <a:endParaRPr lang="en-US" spc="-1" dirty="0" smtClean="0">
              <a:solidFill>
                <a:srgbClr val="00007D"/>
              </a:solidFill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pc="-1" dirty="0" smtClean="0">
                <a:solidFill>
                  <a:srgbClr val="00007D"/>
                </a:solidFill>
              </a:rPr>
              <a:t>б)  на рабочих местах на складах, в столовых, бытовых, дежурных и других производственных помещений, где нет машин, генерирующих вибрацию;</a:t>
            </a:r>
            <a:endParaRPr lang="en-US" spc="-1" dirty="0" smtClean="0">
              <a:solidFill>
                <a:srgbClr val="00007D"/>
              </a:solidFill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pc="-1" dirty="0" smtClean="0">
                <a:solidFill>
                  <a:srgbClr val="00007D"/>
                </a:solidFill>
              </a:rPr>
              <a:t>в) на рабочих местах в помещениях заводоуправления, конструкторских бюро, конторских помещениях, рабочих комнатах и других помещениях для работников умственного труда;</a:t>
            </a:r>
            <a:endParaRPr lang="en-US" spc="-1" dirty="0">
              <a:solidFill>
                <a:srgbClr val="00007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7474E7BF-C7B4-468D-9567-027817CEAB98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324000" y="69192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609480" indent="-609480" algn="ctr">
              <a:lnSpc>
                <a:spcPct val="90000"/>
              </a:lnSpc>
              <a:spcBef>
                <a:spcPts val="697"/>
              </a:spcBef>
            </a:pPr>
            <a:r>
              <a:rPr lang="ru-RU" sz="2800" b="1" strike="noStrike" spc="-1">
                <a:solidFill>
                  <a:srgbClr val="00007D"/>
                </a:solidFill>
                <a:latin typeface="Arial"/>
              </a:rPr>
              <a:t>План лекции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609480" indent="-609480" algn="just">
              <a:lnSpc>
                <a:spcPct val="90000"/>
              </a:lnSpc>
              <a:spcBef>
                <a:spcPts val="697"/>
              </a:spcBef>
              <a:buClr>
                <a:srgbClr val="00007D"/>
              </a:buClr>
              <a:buSzPct val="75000"/>
              <a:buFont typeface="Arial"/>
              <a:buAutoNum type="arabicPeriod"/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Физические характеристики вибрации.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609480" indent="-609480" algn="just">
              <a:lnSpc>
                <a:spcPct val="90000"/>
              </a:lnSpc>
              <a:spcBef>
                <a:spcPts val="697"/>
              </a:spcBef>
              <a:buClr>
                <a:srgbClr val="00007D"/>
              </a:buClr>
              <a:buSzPct val="75000"/>
              <a:buFont typeface="Arial"/>
              <a:buAutoNum type="arabicPeriod"/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Классификация вибраций.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609480" indent="-609480" algn="just">
              <a:lnSpc>
                <a:spcPct val="90000"/>
              </a:lnSpc>
              <a:spcBef>
                <a:spcPts val="697"/>
              </a:spcBef>
              <a:buClr>
                <a:srgbClr val="00007D"/>
              </a:buClr>
              <a:buSzPct val="75000"/>
              <a:buFont typeface="Arial"/>
              <a:buAutoNum type="arabicPeriod"/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Нормирование вибрации.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609480" indent="-609480" algn="just">
              <a:lnSpc>
                <a:spcPct val="90000"/>
              </a:lnSpc>
              <a:spcBef>
                <a:spcPts val="697"/>
              </a:spcBef>
              <a:buClr>
                <a:srgbClr val="00007D"/>
              </a:buClr>
              <a:buSzPct val="75000"/>
              <a:buFont typeface="Arial"/>
              <a:buAutoNum type="arabicPeriod"/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Действие вибрации на организм человека.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609480" indent="-609480" algn="just">
              <a:lnSpc>
                <a:spcPct val="90000"/>
              </a:lnSpc>
              <a:spcBef>
                <a:spcPts val="697"/>
              </a:spcBef>
              <a:buClr>
                <a:srgbClr val="00007D"/>
              </a:buClr>
              <a:buSzPct val="75000"/>
              <a:buFont typeface="Arial"/>
              <a:buAutoNum type="arabicPeriod"/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Методы контроля и средства измерения вибрации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marL="609480" indent="-609480" algn="just">
              <a:lnSpc>
                <a:spcPct val="90000"/>
              </a:lnSpc>
              <a:spcBef>
                <a:spcPts val="697"/>
              </a:spcBef>
              <a:buClr>
                <a:srgbClr val="00007D"/>
              </a:buClr>
              <a:buSzPct val="75000"/>
              <a:buFont typeface="Arial"/>
              <a:buAutoNum type="arabicPeriod"/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Системы защиты от вибрации.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1FCFA9A6-2A51-4477-92FF-20481D628BFE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20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250920" y="5490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• локальная на производстве: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&gt; локальная вибрация, </a:t>
            </a:r>
            <a:r>
              <a:rPr lang="ru-RU" sz="2400" b="0" strike="noStrike" spc="-1" dirty="0">
                <a:solidFill>
                  <a:srgbClr val="008000"/>
                </a:solidFill>
                <a:latin typeface="Arial"/>
              </a:rPr>
              <a:t>передающаяся человеку от ручного механизированного инструмента 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(с двигателями), органов ручного управления машинами и оборудованием;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&gt; локальная, </a:t>
            </a:r>
            <a:r>
              <a:rPr lang="ru-RU" sz="2400" b="0" strike="noStrike" spc="-1" dirty="0">
                <a:solidFill>
                  <a:srgbClr val="008000"/>
                </a:solidFill>
                <a:latin typeface="Arial"/>
              </a:rPr>
              <a:t>передающаяся человеку от ручного немеханизированного инструмента 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(без двигателей)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0000"/>
              </a:lnSpc>
              <a:spcBef>
                <a:spcPts val="598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Picture 5"/>
          <p:cNvPicPr/>
          <p:nvPr/>
        </p:nvPicPr>
        <p:blipFill>
          <a:blip r:embed="rId2" cstate="print"/>
          <a:stretch/>
        </p:blipFill>
        <p:spPr>
          <a:xfrm>
            <a:off x="5219640" y="2781360"/>
            <a:ext cx="2841840" cy="3789360"/>
          </a:xfrm>
          <a:prstGeom prst="rect">
            <a:avLst/>
          </a:prstGeom>
          <a:ln>
            <a:noFill/>
          </a:ln>
        </p:spPr>
      </p:pic>
      <p:pic>
        <p:nvPicPr>
          <p:cNvPr id="178" name="Picture 7" descr="Картинка 4 из 77"/>
          <p:cNvPicPr/>
          <p:nvPr/>
        </p:nvPicPr>
        <p:blipFill>
          <a:blip r:embed="rId3" cstate="print"/>
          <a:stretch/>
        </p:blipFill>
        <p:spPr>
          <a:xfrm>
            <a:off x="468360" y="3068640"/>
            <a:ext cx="5076720" cy="293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9531" t="62999" r="47632" b="12501"/>
          <a:stretch>
            <a:fillRect/>
          </a:stretch>
        </p:blipFill>
        <p:spPr bwMode="auto">
          <a:xfrm>
            <a:off x="1979712" y="476671"/>
            <a:ext cx="5400600" cy="325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Прямоугольник 38"/>
          <p:cNvSpPr/>
          <p:nvPr/>
        </p:nvSpPr>
        <p:spPr>
          <a:xfrm>
            <a:off x="179512" y="4149080"/>
            <a:ext cx="88204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spc="-1" dirty="0" smtClean="0">
                <a:solidFill>
                  <a:srgbClr val="00007D"/>
                </a:solidFill>
                <a:latin typeface="Arial"/>
              </a:rPr>
              <a:t>При спектральном анализе весь диапазон частот разбивают на октавные полосы.</a:t>
            </a:r>
          </a:p>
          <a:p>
            <a:pPr algn="just"/>
            <a:r>
              <a:rPr lang="ru-RU" sz="2000" b="1" spc="-1" dirty="0" smtClean="0">
                <a:solidFill>
                  <a:srgbClr val="00007D"/>
                </a:solidFill>
                <a:latin typeface="Arial"/>
              </a:rPr>
              <a:t>Октавной полосой</a:t>
            </a:r>
            <a:r>
              <a:rPr lang="ru-RU" sz="2000" spc="-1" dirty="0" smtClean="0">
                <a:solidFill>
                  <a:srgbClr val="00007D"/>
                </a:solidFill>
                <a:latin typeface="Arial"/>
              </a:rPr>
              <a:t> называется полоса частот, в которой отношение верхней частоты </a:t>
            </a:r>
            <a:r>
              <a:rPr lang="en-US" sz="2000" spc="-1" dirty="0" smtClean="0">
                <a:solidFill>
                  <a:srgbClr val="00007D"/>
                </a:solidFill>
                <a:latin typeface="Arial"/>
              </a:rPr>
              <a:t>f</a:t>
            </a:r>
            <a:r>
              <a:rPr lang="ru-RU" sz="2000" spc="-1" dirty="0" smtClean="0">
                <a:solidFill>
                  <a:srgbClr val="00007D"/>
                </a:solidFill>
                <a:latin typeface="Arial"/>
              </a:rPr>
              <a:t>в к нижней </a:t>
            </a:r>
            <a:r>
              <a:rPr lang="en-US" sz="2000" spc="-1" dirty="0" smtClean="0">
                <a:solidFill>
                  <a:srgbClr val="00007D"/>
                </a:solidFill>
                <a:latin typeface="Arial"/>
              </a:rPr>
              <a:t>f</a:t>
            </a:r>
            <a:r>
              <a:rPr lang="ru-RU" sz="2000" spc="-1" dirty="0" err="1" smtClean="0">
                <a:solidFill>
                  <a:srgbClr val="00007D"/>
                </a:solidFill>
                <a:latin typeface="Arial"/>
              </a:rPr>
              <a:t>н</a:t>
            </a:r>
            <a:r>
              <a:rPr lang="ru-RU" sz="2000" spc="-1" dirty="0" smtClean="0">
                <a:solidFill>
                  <a:srgbClr val="00007D"/>
                </a:solidFill>
                <a:latin typeface="Arial"/>
              </a:rPr>
              <a:t> равно 2.</a:t>
            </a:r>
          </a:p>
          <a:p>
            <a:pPr algn="just"/>
            <a:r>
              <a:rPr lang="ru-RU" sz="2000" spc="-1" dirty="0" err="1" smtClean="0">
                <a:solidFill>
                  <a:srgbClr val="00007D"/>
                </a:solidFill>
                <a:latin typeface="Arial"/>
              </a:rPr>
              <a:t>Третьоктавной</a:t>
            </a:r>
            <a:r>
              <a:rPr lang="ru-RU" sz="2000" spc="-1" dirty="0" smtClean="0">
                <a:solidFill>
                  <a:srgbClr val="00007D"/>
                </a:solidFill>
                <a:latin typeface="Arial"/>
              </a:rPr>
              <a:t> = 1,26.</a:t>
            </a:r>
            <a:endParaRPr lang="ru-RU" sz="2000" spc="-1" dirty="0">
              <a:solidFill>
                <a:srgbClr val="00007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E4F0D887-1F47-4FEC-9261-47EB7402ABAE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22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179280" y="40428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2720" indent="-342720"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По характеру спектра</a:t>
            </a: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Picture 4"/>
          <p:cNvPicPr/>
          <p:nvPr/>
        </p:nvPicPr>
        <p:blipFill>
          <a:blip r:embed="rId2" cstate="print"/>
          <a:srcRect l="13423" r="4633" b="9964"/>
          <a:stretch/>
        </p:blipFill>
        <p:spPr>
          <a:xfrm>
            <a:off x="179280" y="836640"/>
            <a:ext cx="4826160" cy="3457440"/>
          </a:xfrm>
          <a:prstGeom prst="rect">
            <a:avLst/>
          </a:prstGeom>
          <a:ln>
            <a:noFill/>
          </a:ln>
        </p:spPr>
      </p:pic>
      <p:pic>
        <p:nvPicPr>
          <p:cNvPr id="182" name="Picture 5"/>
          <p:cNvPicPr/>
          <p:nvPr/>
        </p:nvPicPr>
        <p:blipFill>
          <a:blip r:embed="rId3" cstate="print"/>
          <a:srcRect l="24262" t="1878" r="13884" b="12722"/>
          <a:stretch/>
        </p:blipFill>
        <p:spPr>
          <a:xfrm>
            <a:off x="5003640" y="1052640"/>
            <a:ext cx="3672000" cy="3240000"/>
          </a:xfrm>
          <a:prstGeom prst="rect">
            <a:avLst/>
          </a:prstGeom>
          <a:ln>
            <a:noFill/>
          </a:ln>
        </p:spPr>
      </p:pic>
      <p:sp>
        <p:nvSpPr>
          <p:cNvPr id="183" name="CustomShape 3"/>
          <p:cNvSpPr/>
          <p:nvPr/>
        </p:nvSpPr>
        <p:spPr>
          <a:xfrm>
            <a:off x="324000" y="4588200"/>
            <a:ext cx="4176720" cy="192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just"/>
            <a:r>
              <a:rPr lang="ru-RU" sz="2000" b="1" strike="noStrike" spc="-1" dirty="0">
                <a:solidFill>
                  <a:srgbClr val="00007D"/>
                </a:solidFill>
                <a:latin typeface="Arial"/>
              </a:rPr>
              <a:t>Узкополосная,</a:t>
            </a:r>
            <a:r>
              <a:rPr lang="ru-RU" sz="2000" b="0" strike="noStrike" spc="-1" dirty="0">
                <a:solidFill>
                  <a:srgbClr val="00007D"/>
                </a:solidFill>
                <a:latin typeface="Arial"/>
              </a:rPr>
              <a:t> у которой контролируемые параметры в одной </a:t>
            </a:r>
            <a:r>
              <a:rPr lang="ru-RU" sz="2000" b="0" strike="noStrike" spc="-1" dirty="0" err="1">
                <a:solidFill>
                  <a:srgbClr val="00007D"/>
                </a:solidFill>
                <a:latin typeface="Arial"/>
              </a:rPr>
              <a:t>третьоктавной</a:t>
            </a:r>
            <a:r>
              <a:rPr lang="ru-RU" sz="2000" b="0" strike="noStrike" spc="-1" dirty="0">
                <a:solidFill>
                  <a:srgbClr val="00007D"/>
                </a:solidFill>
                <a:latin typeface="Arial"/>
              </a:rPr>
              <a:t> полосе частот более, чем на 15 дБ превышают значения в соседних </a:t>
            </a:r>
            <a:r>
              <a:rPr lang="ru-RU" sz="2000" b="0" strike="noStrike" spc="-1" dirty="0" err="1">
                <a:solidFill>
                  <a:srgbClr val="00007D"/>
                </a:solidFill>
                <a:latin typeface="Arial"/>
              </a:rPr>
              <a:t>третьоктавных</a:t>
            </a:r>
            <a:r>
              <a:rPr lang="ru-RU" sz="2000" b="0" strike="noStrike" spc="-1" dirty="0">
                <a:solidFill>
                  <a:srgbClr val="00007D"/>
                </a:solidFill>
                <a:latin typeface="Arial"/>
              </a:rPr>
              <a:t> полосах</a:t>
            </a:r>
            <a:r>
              <a:rPr lang="ru-RU" sz="1800" b="0" strike="noStrike" spc="-1" dirty="0">
                <a:solidFill>
                  <a:srgbClr val="00007D"/>
                </a:solidFill>
                <a:latin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CustomShape 4"/>
          <p:cNvSpPr/>
          <p:nvPr/>
        </p:nvSpPr>
        <p:spPr>
          <a:xfrm>
            <a:off x="5003640" y="4678920"/>
            <a:ext cx="388944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just"/>
            <a:r>
              <a:rPr lang="ru-RU" sz="1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000" b="1" strike="noStrike" spc="-1" dirty="0">
                <a:solidFill>
                  <a:srgbClr val="00007D"/>
                </a:solidFill>
                <a:latin typeface="Arial"/>
              </a:rPr>
              <a:t>Широкополосная</a:t>
            </a:r>
            <a:r>
              <a:rPr lang="ru-RU" sz="2000" b="0" strike="noStrike" spc="-1" dirty="0">
                <a:solidFill>
                  <a:srgbClr val="00007D"/>
                </a:solidFill>
                <a:latin typeface="Arial"/>
              </a:rPr>
              <a:t> — с непрерывным спектром более одной октавы.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F3CDC7A1-582A-474D-8CF6-18E554AA7993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23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250920" y="549000"/>
            <a:ext cx="864216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spcBef>
                <a:spcPts val="598"/>
              </a:spcBef>
            </a:pP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По направлению действия: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799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в соответствии с направлением осей ортогональной системы координат (</a:t>
            </a:r>
            <a:r>
              <a:rPr lang="en-US" sz="2400" b="0" strike="noStrike" spc="-1" dirty="0">
                <a:solidFill>
                  <a:srgbClr val="00007D"/>
                </a:solidFill>
                <a:latin typeface="Arial"/>
              </a:rPr>
              <a:t>X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, У, </a:t>
            </a:r>
            <a:r>
              <a:rPr lang="en-US" sz="2400" b="0" i="1" strike="noStrike" spc="-1" dirty="0">
                <a:solidFill>
                  <a:srgbClr val="00007D"/>
                </a:solidFill>
                <a:latin typeface="Arial"/>
              </a:rPr>
              <a:t>Z</a:t>
            </a:r>
            <a:r>
              <a:rPr lang="ru-RU" sz="2400" b="0" i="1" strike="noStrike" spc="-1" dirty="0">
                <a:solidFill>
                  <a:srgbClr val="00007D"/>
                </a:solidFill>
                <a:latin typeface="Arial"/>
              </a:rPr>
              <a:t>)</a:t>
            </a:r>
            <a:r>
              <a:rPr lang="ru-RU" sz="3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7" name="Picture 5"/>
          <p:cNvPicPr/>
          <p:nvPr/>
        </p:nvPicPr>
        <p:blipFill>
          <a:blip r:embed="rId2" cstate="print"/>
          <a:srcRect l="19391" r="7809" b="12474"/>
          <a:stretch/>
        </p:blipFill>
        <p:spPr>
          <a:xfrm>
            <a:off x="2195640" y="1916280"/>
            <a:ext cx="5473440" cy="4106520"/>
          </a:xfrm>
          <a:prstGeom prst="rect">
            <a:avLst/>
          </a:prstGeom>
          <a:ln>
            <a:noFill/>
          </a:ln>
        </p:spPr>
      </p:pic>
      <p:sp>
        <p:nvSpPr>
          <p:cNvPr id="188" name="CustomShape 3"/>
          <p:cNvSpPr/>
          <p:nvPr/>
        </p:nvSpPr>
        <p:spPr>
          <a:xfrm>
            <a:off x="468360" y="6092280"/>
            <a:ext cx="8351640" cy="642600"/>
          </a:xfrm>
          <a:prstGeom prst="rect">
            <a:avLst/>
          </a:prstGeom>
          <a:solidFill>
            <a:srgbClr val="CCCC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Направление координатных осей при действии общей вибрации: </a:t>
            </a:r>
            <a:r>
              <a:rPr lang="ru-RU" sz="1800" b="0" i="1" strike="noStrike" spc="-1">
                <a:solidFill>
                  <a:srgbClr val="000000"/>
                </a:solidFill>
                <a:latin typeface="Arial"/>
              </a:rPr>
              <a:t>а 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— положение стоя; </a:t>
            </a:r>
            <a:r>
              <a:rPr lang="ru-RU" sz="1800" b="0" i="1" strike="noStrike" spc="-1">
                <a:solidFill>
                  <a:srgbClr val="000000"/>
                </a:solidFill>
                <a:latin typeface="Arial"/>
              </a:rPr>
              <a:t>б 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— положение сидя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FB747693-021A-4694-975A-B299D6511270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24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0" name="Picture 4"/>
          <p:cNvPicPr/>
          <p:nvPr/>
        </p:nvPicPr>
        <p:blipFill>
          <a:blip r:embed="rId2" cstate="print"/>
          <a:srcRect l="16983" t="3524" r="1737" b="551"/>
          <a:stretch/>
        </p:blipFill>
        <p:spPr>
          <a:xfrm>
            <a:off x="900000" y="620640"/>
            <a:ext cx="7559640" cy="609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782C1644-8F27-46CE-B1AE-06780EF6C38F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25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extShape 2"/>
          <p:cNvSpPr txBox="1"/>
          <p:nvPr/>
        </p:nvSpPr>
        <p:spPr>
          <a:xfrm>
            <a:off x="250920" y="3330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2720" indent="-342720">
              <a:spcBef>
                <a:spcPts val="799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По частотному составу</a:t>
            </a: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3" name="Picture 4"/>
          <p:cNvPicPr/>
          <p:nvPr/>
        </p:nvPicPr>
        <p:blipFill>
          <a:blip r:embed="rId2" cstate="print"/>
          <a:srcRect r="-1893" b="21663"/>
          <a:stretch/>
        </p:blipFill>
        <p:spPr>
          <a:xfrm>
            <a:off x="1116000" y="836640"/>
            <a:ext cx="6048360" cy="3456000"/>
          </a:xfrm>
          <a:prstGeom prst="rect">
            <a:avLst/>
          </a:prstGeom>
          <a:ln>
            <a:noFill/>
          </a:ln>
        </p:spPr>
      </p:pic>
      <p:sp>
        <p:nvSpPr>
          <p:cNvPr id="194" name="CustomShape 3"/>
          <p:cNvSpPr/>
          <p:nvPr/>
        </p:nvSpPr>
        <p:spPr>
          <a:xfrm>
            <a:off x="324000" y="4435920"/>
            <a:ext cx="8642160" cy="2228400"/>
          </a:xfrm>
          <a:prstGeom prst="rect">
            <a:avLst/>
          </a:prstGeom>
          <a:solidFill>
            <a:srgbClr val="CCCC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just"/>
            <a:r>
              <a:rPr lang="ru-RU" sz="2000" b="1" strike="noStrike" spc="-1" dirty="0">
                <a:solidFill>
                  <a:srgbClr val="00007D"/>
                </a:solidFill>
                <a:latin typeface="Arial"/>
              </a:rPr>
              <a:t>• Низкочастотная</a:t>
            </a:r>
            <a:r>
              <a:rPr lang="ru-RU" sz="2000" b="0" strike="noStrike" spc="-1" dirty="0">
                <a:solidFill>
                  <a:srgbClr val="00007D"/>
                </a:solidFill>
                <a:latin typeface="Arial"/>
              </a:rPr>
              <a:t> (с преобладанием максимальных уровней в октавных полосах частот 1 - 4 Гц для общих вибраций, 8 - 16 Гц — для локальных вибраций).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ru-RU" sz="2000" b="1" strike="noStrike" spc="-1" dirty="0">
                <a:solidFill>
                  <a:srgbClr val="00007D"/>
                </a:solidFill>
                <a:latin typeface="Arial"/>
              </a:rPr>
              <a:t>•  Среднечастотная</a:t>
            </a:r>
            <a:r>
              <a:rPr lang="ru-RU" sz="2000" b="0" strike="noStrike" spc="-1" dirty="0">
                <a:solidFill>
                  <a:srgbClr val="00007D"/>
                </a:solidFill>
                <a:latin typeface="Arial"/>
              </a:rPr>
              <a:t> (8-16 Гц — для общих вибраций, 31,5-63 Гц — для локальных вибраций).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ru-RU" sz="2000" b="1" strike="noStrike" spc="-1" dirty="0">
                <a:solidFill>
                  <a:srgbClr val="00007D"/>
                </a:solidFill>
                <a:latin typeface="Arial"/>
              </a:rPr>
              <a:t>•     Высокочастотная</a:t>
            </a:r>
            <a:r>
              <a:rPr lang="ru-RU" sz="2000" b="0" strike="noStrike" spc="-1" dirty="0">
                <a:solidFill>
                  <a:srgbClr val="00007D"/>
                </a:solidFill>
                <a:latin typeface="Arial"/>
              </a:rPr>
              <a:t>       (31,5-63 Гц — для     общих     вибраций, 125-1000 Гц — для локальных вибраций).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F1D6907E-C512-43A4-9625-917E8CAE9229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26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250560" y="404640"/>
            <a:ext cx="8713800" cy="5462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По временным характеристикам: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598"/>
              </a:spcBef>
            </a:pPr>
            <a:r>
              <a:rPr lang="ru-RU" sz="2400" b="1" strike="noStrike" spc="-1">
                <a:solidFill>
                  <a:srgbClr val="00007D"/>
                </a:solidFill>
                <a:latin typeface="Arial"/>
              </a:rPr>
              <a:t>• Постоянная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 вибрация, для которой величина нормируемых параметров изменяется не более чем на 6 дБ за время наблюдения.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598"/>
              </a:spcBef>
            </a:pPr>
            <a:r>
              <a:rPr lang="ru-RU" sz="2400" b="1" strike="noStrike" spc="-1">
                <a:solidFill>
                  <a:srgbClr val="00007D"/>
                </a:solidFill>
                <a:latin typeface="Arial"/>
              </a:rPr>
              <a:t>•  Непостоянная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 - величина нормируемых параметров изменяется более, чем на 6 дБ за время наблюдения не менее 10 мин.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7" name="Picture 4"/>
          <p:cNvPicPr/>
          <p:nvPr/>
        </p:nvPicPr>
        <p:blipFill>
          <a:blip r:embed="rId2" cstate="print"/>
          <a:srcRect l="19444" t="8264" r="401" b="9799"/>
          <a:stretch/>
        </p:blipFill>
        <p:spPr>
          <a:xfrm>
            <a:off x="2484360" y="2637000"/>
            <a:ext cx="5688000" cy="4052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D40604DF-B0CC-4D4F-8375-8757BECF5A67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27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323640" y="475920"/>
            <a:ext cx="84978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Непостоянные вибрации: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а) колеблющиеся во времени вибрации, для которых величина нормируемых параметров </a:t>
            </a:r>
            <a:r>
              <a:rPr lang="ru-RU" sz="2400" b="0" strike="noStrike" spc="-1">
                <a:solidFill>
                  <a:srgbClr val="008000"/>
                </a:solidFill>
                <a:latin typeface="Arial"/>
              </a:rPr>
              <a:t>непрерывно изменяется во времени;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б) прерывистые вибрации, когда контакт человека с источником вибрации </a:t>
            </a:r>
            <a:r>
              <a:rPr lang="ru-RU" sz="2400" b="0" strike="noStrike" spc="-1">
                <a:solidFill>
                  <a:srgbClr val="008000"/>
                </a:solidFill>
                <a:latin typeface="Arial"/>
              </a:rPr>
              <a:t>прерывается,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 причем длительность интервалов, в течение которых имеет место контакт, составляет </a:t>
            </a:r>
            <a:r>
              <a:rPr lang="ru-RU" sz="2400" b="0" strike="noStrike" spc="-1">
                <a:solidFill>
                  <a:srgbClr val="008000"/>
                </a:solidFill>
                <a:latin typeface="Arial"/>
              </a:rPr>
              <a:t>более 1 с;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в) </a:t>
            </a:r>
            <a:r>
              <a:rPr lang="ru-RU" sz="2400" b="0" strike="noStrike" spc="-1">
                <a:solidFill>
                  <a:srgbClr val="008000"/>
                </a:solidFill>
                <a:latin typeface="Arial"/>
              </a:rPr>
              <a:t>импульсные вибрации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, состоящие из одного или нескольких вибрационных воздействий (например, ударов), </a:t>
            </a:r>
            <a:r>
              <a:rPr lang="ru-RU" sz="2400" b="0" strike="noStrike" spc="-1">
                <a:solidFill>
                  <a:srgbClr val="008000"/>
                </a:solidFill>
                <a:latin typeface="Arial"/>
              </a:rPr>
              <a:t>каждый длительностью менее 1 с.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D326AF6E-E457-4F11-9873-7F8C431F2170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28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Shape 2"/>
          <p:cNvSpPr txBox="1"/>
          <p:nvPr/>
        </p:nvSpPr>
        <p:spPr>
          <a:xfrm>
            <a:off x="428760" y="928440"/>
            <a:ext cx="842472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НОРМИРОВАНИЕ </a:t>
            </a:r>
            <a:r>
              <a:rPr lang="ru-RU" sz="2400" b="1" strike="noStrike" spc="-1" dirty="0" smtClean="0">
                <a:solidFill>
                  <a:srgbClr val="00007D"/>
                </a:solidFill>
                <a:latin typeface="Arial"/>
              </a:rPr>
              <a:t>ВИБРАЦИИ</a:t>
            </a: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Нормирование производственной вибрации осуществляется на основании </a:t>
            </a:r>
            <a:r>
              <a:rPr lang="ru-RU" sz="2400" b="1" strike="noStrike" spc="-1" dirty="0" err="1">
                <a:solidFill>
                  <a:srgbClr val="00007D"/>
                </a:solidFill>
                <a:latin typeface="Arial"/>
              </a:rPr>
              <a:t>СН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 2.2.4/2.1.8.566-</a:t>
            </a: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96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 </a:t>
            </a: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«Производственная вибрация, вибрация в помещениях жилых и общественных зданий</a:t>
            </a:r>
            <a:r>
              <a:rPr lang="ru-RU" sz="2400" b="1" strike="noStrike" spc="-1" dirty="0" smtClean="0">
                <a:solidFill>
                  <a:srgbClr val="00007D"/>
                </a:solidFill>
                <a:latin typeface="Arial"/>
              </a:rPr>
              <a:t>».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96752"/>
            <a:ext cx="5184775" cy="5472112"/>
          </a:xfrm>
        </p:spPr>
        <p:txBody>
          <a:bodyPr>
            <a:normAutofit fontScale="98500"/>
          </a:bodyPr>
          <a:lstStyle/>
          <a:p>
            <a:pPr eaLnBrk="1" hangingPunct="1"/>
            <a:r>
              <a:rPr lang="ru-RU" sz="2000" b="1" u="sng" dirty="0" smtClean="0">
                <a:solidFill>
                  <a:srgbClr val="FF0000"/>
                </a:solidFill>
              </a:rPr>
              <a:t>Основой для нормирования</a:t>
            </a:r>
            <a:r>
              <a:rPr lang="ru-RU" sz="2000" dirty="0" smtClean="0"/>
              <a:t> служат</a:t>
            </a:r>
            <a:r>
              <a:rPr lang="en-US" sz="2000" dirty="0" smtClean="0"/>
              <a:t> </a:t>
            </a:r>
            <a:r>
              <a:rPr lang="ru-RU" sz="2000" dirty="0" smtClean="0"/>
              <a:t>объективные </a:t>
            </a:r>
            <a:r>
              <a:rPr lang="ru-RU" sz="2000" dirty="0" smtClean="0"/>
              <a:t>физиологические реакции человека на воздействие вибрации. При нормировании исходят из того, что работа возможна не в наилучших условиях, а в приемлемых условиях, т.е. </a:t>
            </a:r>
            <a:r>
              <a:rPr lang="ru-RU" sz="2000" u="sng" dirty="0" smtClean="0"/>
              <a:t>когда вредное воздействие вибрации не проявляется или проявляется незначительно.</a:t>
            </a:r>
            <a:endParaRPr lang="en-US" sz="2000" u="sng" dirty="0" smtClean="0"/>
          </a:p>
          <a:p>
            <a:pPr eaLnBrk="1" hangingPunct="1"/>
            <a:endParaRPr lang="ru-RU" sz="2000" u="sng" dirty="0" smtClean="0"/>
          </a:p>
          <a:p>
            <a:pPr eaLnBrk="1" hangingPunct="1"/>
            <a:r>
              <a:rPr lang="ru-RU" sz="2000" b="1" u="sng" dirty="0" smtClean="0">
                <a:solidFill>
                  <a:srgbClr val="FF0000"/>
                </a:solidFill>
              </a:rPr>
              <a:t>Гигиенической характеристикой вибрации</a:t>
            </a:r>
            <a:r>
              <a:rPr lang="ru-RU" sz="2000" dirty="0" smtClean="0"/>
              <a:t> является нормируемые параметры, выбранные в зависимости от принятого метода ее гигиенической оценки</a:t>
            </a:r>
            <a:r>
              <a:rPr lang="ru-RU" sz="2000" dirty="0" smtClean="0"/>
              <a:t>.</a:t>
            </a:r>
            <a:endParaRPr lang="ru-RU" sz="2000" dirty="0" smtClean="0"/>
          </a:p>
        </p:txBody>
      </p:sp>
      <p:graphicFrame>
        <p:nvGraphicFramePr>
          <p:cNvPr id="5122" name="Diagram 7"/>
          <p:cNvGraphicFramePr>
            <a:graphicFrameLocks/>
          </p:cNvGraphicFramePr>
          <p:nvPr>
            <p:ph sz="half" idx="2"/>
          </p:nvPr>
        </p:nvGraphicFramePr>
        <p:xfrm>
          <a:off x="4616450" y="1052289"/>
          <a:ext cx="4527550" cy="5616575"/>
        </p:xfrm>
        <a:graphic>
          <a:graphicData uri="http://schemas.openxmlformats.org/drawingml/2006/compatibility">
            <com:legacyDrawing xmlns:com="http://schemas.openxmlformats.org/drawingml/2006/compatibility" spid="_x0000_s119810"/>
          </a:graphicData>
        </a:graphic>
      </p:graphicFrame>
    </p:spTree>
  </p:cSld>
  <p:clrMapOvr>
    <a:masterClrMapping/>
  </p:clrMapOvr>
  <p:transition>
    <p:wheel/>
    <p:sndAc>
      <p:stSnd>
        <p:snd r:embed="rId3" name="push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E251AA15-F008-4780-AFA6-688A86451E1A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3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457200" y="549360"/>
            <a:ext cx="8229600" cy="5317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1" i="1" strike="noStrike" spc="-1">
                <a:solidFill>
                  <a:srgbClr val="00007D"/>
                </a:solidFill>
                <a:latin typeface="Arial"/>
              </a:rPr>
              <a:t>Вибрация </a:t>
            </a:r>
            <a:r>
              <a:rPr lang="ru-RU" sz="2400" b="1" strike="noStrike" spc="-1">
                <a:solidFill>
                  <a:srgbClr val="00007D"/>
                </a:solidFill>
                <a:latin typeface="Arial"/>
              </a:rPr>
              <a:t>— это механические колебания, передаваемые по жидким или твердым средам.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008000"/>
                </a:solidFill>
                <a:latin typeface="Arial"/>
              </a:rPr>
              <a:t>Вибрация как производственная вредность — это</a:t>
            </a:r>
            <a:r>
              <a:rPr lang="en-US" sz="2000" b="1" strike="noStrike" spc="-1">
                <a:solidFill>
                  <a:srgbClr val="008000"/>
                </a:solidFill>
                <a:latin typeface="Arial"/>
              </a:rPr>
              <a:t> </a:t>
            </a:r>
            <a:r>
              <a:rPr lang="ru-RU" sz="1600" b="1" strike="noStrike" spc="-1">
                <a:solidFill>
                  <a:srgbClr val="008000"/>
                </a:solidFill>
                <a:latin typeface="Arial"/>
              </a:rPr>
              <a:t>МЕХАНИЧЕСКИЕ КОЛЕБАНИЯ, ВОСПРИНИМАЕМЫЕ ПРИ КОНТАКТЕ С КОЛЕБЛЮЩИМСЯ ТЕЛОМ В ПРОЦЕССЕ ПРОИЗВОДСТВЕННОЙ ДЕЯТЕЛЬНОСТИ 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Picture 4"/>
          <p:cNvPicPr/>
          <p:nvPr/>
        </p:nvPicPr>
        <p:blipFill>
          <a:blip r:embed="rId2" cstate="print"/>
          <a:srcRect l="24729" r="28515" b="-3953"/>
          <a:stretch/>
        </p:blipFill>
        <p:spPr>
          <a:xfrm>
            <a:off x="6372360" y="1844640"/>
            <a:ext cx="1440000" cy="2592472"/>
          </a:xfrm>
          <a:prstGeom prst="rect">
            <a:avLst/>
          </a:prstGeom>
          <a:ln>
            <a:noFill/>
          </a:ln>
        </p:spPr>
      </p:pic>
      <p:sp>
        <p:nvSpPr>
          <p:cNvPr id="122" name="CustomShape 3"/>
          <p:cNvSpPr/>
          <p:nvPr/>
        </p:nvSpPr>
        <p:spPr>
          <a:xfrm>
            <a:off x="684360" y="2133720"/>
            <a:ext cx="5472000" cy="48958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/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Причинами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 ее возникновения являются </a:t>
            </a: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неуравновешенные силовые воздействия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, источниками которых служат: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r>
              <a:rPr lang="ru-RU" sz="2400" b="1" strike="noStrike" spc="-1" dirty="0" smtClean="0">
                <a:solidFill>
                  <a:srgbClr val="008000"/>
                </a:solidFill>
                <a:latin typeface="Arial"/>
              </a:rPr>
              <a:t>возвратно-поступательные </a:t>
            </a:r>
            <a:r>
              <a:rPr lang="ru-RU" sz="2400" b="1" strike="noStrike" spc="-1" dirty="0">
                <a:solidFill>
                  <a:srgbClr val="008000"/>
                </a:solidFill>
                <a:latin typeface="Arial"/>
              </a:rPr>
              <a:t>движущиеся системы</a:t>
            </a:r>
            <a:r>
              <a:rPr lang="ru-RU" sz="2400" b="0" strike="noStrike" spc="-1" dirty="0">
                <a:solidFill>
                  <a:srgbClr val="008000"/>
                </a:solidFill>
                <a:latin typeface="Arial"/>
              </a:rPr>
              <a:t> 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(кривошипно-шатунные механизмы, </a:t>
            </a:r>
            <a:r>
              <a:rPr lang="ru-RU" sz="2400" b="0" strike="noStrike" spc="-1" dirty="0" err="1">
                <a:solidFill>
                  <a:srgbClr val="00007D"/>
                </a:solidFill>
                <a:latin typeface="Arial"/>
              </a:rPr>
              <a:t>вибротрамбовки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 и др</a:t>
            </a:r>
            <a:r>
              <a:rPr lang="ru-RU" sz="2400" b="0" strike="noStrike" spc="-1" dirty="0" smtClean="0">
                <a:solidFill>
                  <a:srgbClr val="00007D"/>
                </a:solidFill>
                <a:latin typeface="Arial"/>
              </a:rPr>
              <a:t>.);</a:t>
            </a:r>
          </a:p>
          <a:p>
            <a:pPr algn="just"/>
            <a:r>
              <a:rPr lang="ru-RU" sz="2400" b="1" spc="-1" dirty="0" smtClean="0">
                <a:solidFill>
                  <a:srgbClr val="008000"/>
                </a:solidFill>
              </a:rPr>
              <a:t>неуравновешенные вращающиеся массы </a:t>
            </a:r>
            <a:r>
              <a:rPr lang="ru-RU" sz="2400" spc="-1" dirty="0" smtClean="0">
                <a:solidFill>
                  <a:srgbClr val="00007D"/>
                </a:solidFill>
              </a:rPr>
              <a:t>(например, ручные электрические шлифовальные машины).</a:t>
            </a:r>
            <a:endParaRPr lang="en-US" sz="2400" spc="-1" dirty="0" smtClean="0">
              <a:solidFill>
                <a:srgbClr val="000000"/>
              </a:solidFill>
            </a:endParaRPr>
          </a:p>
          <a:p>
            <a:pPr algn="just"/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4"/>
          <p:cNvPicPr/>
          <p:nvPr/>
        </p:nvPicPr>
        <p:blipFill>
          <a:blip r:embed="rId3" cstate="print"/>
          <a:stretch/>
        </p:blipFill>
        <p:spPr>
          <a:xfrm>
            <a:off x="6516216" y="4509120"/>
            <a:ext cx="2232248" cy="1620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692696"/>
            <a:ext cx="4753223" cy="5473700"/>
          </a:xfrm>
        </p:spPr>
        <p:txBody>
          <a:bodyPr>
            <a:normAutofit fontScale="98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000" b="1" u="sng" dirty="0" smtClean="0">
                <a:solidFill>
                  <a:srgbClr val="FF0000"/>
                </a:solidFill>
              </a:rPr>
              <a:t>При частотном (спектральном) анализе</a:t>
            </a:r>
            <a:r>
              <a:rPr lang="ru-RU" sz="2000" dirty="0" smtClean="0"/>
              <a:t> нормируемыми параметрами являются: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/>
              <a:t>	- среднеквадратичные значения </a:t>
            </a:r>
            <a:r>
              <a:rPr lang="ru-RU" sz="2000" dirty="0" err="1" smtClean="0"/>
              <a:t>виброскорости</a:t>
            </a:r>
            <a:r>
              <a:rPr lang="ru-RU" sz="2000" dirty="0" smtClean="0"/>
              <a:t>  </a:t>
            </a:r>
            <a:r>
              <a:rPr lang="en-US" sz="2400" b="1" dirty="0" smtClean="0">
                <a:cs typeface="Arial" charset="0"/>
              </a:rPr>
              <a:t>v</a:t>
            </a:r>
            <a:r>
              <a:rPr lang="ru-RU" sz="2000" dirty="0" smtClean="0">
                <a:cs typeface="Arial" charset="0"/>
              </a:rPr>
              <a:t>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cs typeface="Arial" charset="0"/>
              </a:rPr>
              <a:t>	- логарифмические уровни </a:t>
            </a:r>
            <a:r>
              <a:rPr lang="ru-RU" sz="2000" dirty="0" err="1" smtClean="0">
                <a:cs typeface="Arial" charset="0"/>
              </a:rPr>
              <a:t>виброскорости</a:t>
            </a:r>
            <a:r>
              <a:rPr lang="ru-RU" sz="2000" dirty="0" smtClean="0">
                <a:cs typeface="Arial" charset="0"/>
              </a:rPr>
              <a:t>  </a:t>
            </a:r>
            <a:r>
              <a:rPr lang="en-US" sz="2000" b="1" dirty="0" err="1" smtClean="0">
                <a:cs typeface="Arial" charset="0"/>
              </a:rPr>
              <a:t>Lv</a:t>
            </a:r>
            <a:r>
              <a:rPr lang="ru-RU" sz="2000" dirty="0" smtClean="0">
                <a:cs typeface="Arial" charset="0"/>
              </a:rPr>
              <a:t>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cs typeface="Arial" charset="0"/>
              </a:rPr>
              <a:t>	- </a:t>
            </a:r>
            <a:r>
              <a:rPr lang="ru-RU" sz="2000" dirty="0" err="1" smtClean="0">
                <a:cs typeface="Arial" charset="0"/>
              </a:rPr>
              <a:t>виброускорения</a:t>
            </a:r>
            <a:r>
              <a:rPr lang="ru-RU" sz="2000" dirty="0" smtClean="0">
                <a:cs typeface="Arial" charset="0"/>
              </a:rPr>
              <a:t> </a:t>
            </a:r>
            <a:r>
              <a:rPr lang="el-GR" sz="2000" b="1" dirty="0" smtClean="0">
                <a:cs typeface="Arial" charset="0"/>
              </a:rPr>
              <a:t>α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>
                <a:cs typeface="Arial" charset="0"/>
              </a:rPr>
              <a:t>	для локальной вибрации в октавных полосах частот, а для общей вибрации в октавных или 1</a:t>
            </a:r>
            <a:r>
              <a:rPr lang="en-US" sz="2000" dirty="0" smtClean="0">
                <a:cs typeface="Arial" charset="0"/>
              </a:rPr>
              <a:t>/</a:t>
            </a:r>
            <a:r>
              <a:rPr lang="ru-RU" sz="2000" dirty="0" smtClean="0">
                <a:cs typeface="Arial" charset="0"/>
              </a:rPr>
              <a:t>3 октавных полосах частот.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000" dirty="0" smtClean="0"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cs typeface="Arial" charset="0"/>
              </a:rPr>
              <a:t>Вибрацию, воздействующую на человека, нормируют </a:t>
            </a:r>
            <a:r>
              <a:rPr lang="ru-RU" sz="2000" b="1" u="sng" dirty="0" smtClean="0">
                <a:solidFill>
                  <a:srgbClr val="FF0000"/>
                </a:solidFill>
                <a:cs typeface="Arial" charset="0"/>
              </a:rPr>
              <a:t>отдельно для каждого установленного направления</a:t>
            </a:r>
            <a:r>
              <a:rPr lang="ru-RU" sz="2000" dirty="0" smtClean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X</a:t>
            </a:r>
            <a:r>
              <a:rPr lang="ru-RU" sz="2000" b="1" dirty="0" smtClean="0">
                <a:cs typeface="Arial" charset="0"/>
              </a:rPr>
              <a:t>, </a:t>
            </a:r>
            <a:r>
              <a:rPr lang="en-US" sz="2000" b="1" dirty="0" smtClean="0">
                <a:cs typeface="Arial" charset="0"/>
              </a:rPr>
              <a:t>Y</a:t>
            </a:r>
            <a:r>
              <a:rPr lang="ru-RU" sz="2000" b="1" dirty="0" smtClean="0">
                <a:cs typeface="Arial" charset="0"/>
              </a:rPr>
              <a:t>, </a:t>
            </a:r>
            <a:r>
              <a:rPr lang="en-US" sz="2000" b="1" dirty="0" smtClean="0">
                <a:cs typeface="Arial" charset="0"/>
              </a:rPr>
              <a:t>Z</a:t>
            </a:r>
            <a:r>
              <a:rPr lang="ru-RU" sz="2000" dirty="0" smtClean="0">
                <a:cs typeface="Arial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ru-RU" sz="20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ru-RU" sz="2000" dirty="0" smtClean="0"/>
              <a:t>Гигиенические нормы вибрации, воздействующей на человека в производственных условиях, при частотном (спектральном) анализе </a:t>
            </a:r>
            <a:r>
              <a:rPr lang="ru-RU" sz="2000" b="1" u="sng" dirty="0" smtClean="0">
                <a:solidFill>
                  <a:srgbClr val="FF0000"/>
                </a:solidFill>
              </a:rPr>
              <a:t>установлены для продолжительности воздействия 480 мин (8 часов)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cs typeface="Arial" charset="0"/>
            </a:endParaRPr>
          </a:p>
        </p:txBody>
      </p:sp>
      <p:sp>
        <p:nvSpPr>
          <p:cNvPr id="21508" name="Rectangle 5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 fontScale="98500"/>
          </a:bodyPr>
          <a:lstStyle/>
          <a:p>
            <a:pPr eaLnBrk="1" hangingPunct="1">
              <a:lnSpc>
                <a:spcPct val="80000"/>
              </a:lnSpc>
            </a:pPr>
            <a:endParaRPr lang="ru-RU" sz="1600" smtClean="0"/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16401" name="Group 17"/>
          <p:cNvGraphicFramePr>
            <a:graphicFrameLocks noGrp="1"/>
          </p:cNvGraphicFramePr>
          <p:nvPr/>
        </p:nvGraphicFramePr>
        <p:xfrm>
          <a:off x="0" y="0"/>
          <a:ext cx="208280" cy="3197225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319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12" name="Rectangle 18"/>
          <p:cNvSpPr>
            <a:spLocks noChangeArrowheads="1"/>
          </p:cNvSpPr>
          <p:nvPr/>
        </p:nvSpPr>
        <p:spPr bwMode="auto">
          <a:xfrm>
            <a:off x="0" y="3197225"/>
            <a:ext cx="184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ru-RU"/>
              <a:t/>
            </a:r>
            <a:br>
              <a:rPr lang="ru-RU"/>
            </a:br>
            <a:endParaRPr lang="ru-RU"/>
          </a:p>
          <a:p>
            <a:pPr algn="l" eaLnBrk="0" hangingPunct="0"/>
            <a:endParaRPr lang="ru-RU"/>
          </a:p>
        </p:txBody>
      </p:sp>
      <p:sp>
        <p:nvSpPr>
          <p:cNvPr id="21513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21514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125538"/>
            <a:ext cx="403225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414" name="Group 30"/>
          <p:cNvGraphicFramePr>
            <a:graphicFrameLocks noGrp="1"/>
          </p:cNvGraphicFramePr>
          <p:nvPr/>
        </p:nvGraphicFramePr>
        <p:xfrm>
          <a:off x="0" y="0"/>
          <a:ext cx="208280" cy="4062413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4062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17" name="Rectangle 31"/>
          <p:cNvSpPr>
            <a:spLocks noChangeArrowheads="1"/>
          </p:cNvSpPr>
          <p:nvPr/>
        </p:nvSpPr>
        <p:spPr bwMode="auto">
          <a:xfrm>
            <a:off x="0" y="4062413"/>
            <a:ext cx="184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ru-RU"/>
              <a:t/>
            </a:r>
            <a:br>
              <a:rPr lang="ru-RU"/>
            </a:br>
            <a:endParaRPr lang="ru-RU"/>
          </a:p>
          <a:p>
            <a:pPr algn="l" eaLnBrk="0" hangingPunct="0"/>
            <a:endParaRPr lang="ru-RU"/>
          </a:p>
        </p:txBody>
      </p:sp>
    </p:spTree>
  </p:cSld>
  <p:clrMapOvr>
    <a:masterClrMapping/>
  </p:clrMapOvr>
  <p:transition>
    <p:wheel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908720"/>
            <a:ext cx="8208962" cy="4411662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100" b="1" u="sng" dirty="0" smtClean="0">
                <a:solidFill>
                  <a:srgbClr val="FF0000"/>
                </a:solidFill>
              </a:rPr>
              <a:t>При интегральной оценке по частоте</a:t>
            </a:r>
            <a:r>
              <a:rPr lang="ru-RU" sz="2100" dirty="0" smtClean="0"/>
              <a:t> нормируемым параметром является корректированное значение контролируемого параметра вибрации, измеряемое по формуле: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1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1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100" b="1" dirty="0" smtClean="0">
                <a:solidFill>
                  <a:srgbClr val="FF0000"/>
                </a:solidFill>
                <a:cs typeface="Arial" charset="0"/>
              </a:rPr>
              <a:t> </a:t>
            </a:r>
            <a:endParaRPr lang="en-US" sz="2100" b="1" baseline="16000" dirty="0" smtClean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en-US" sz="21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i</a:t>
            </a:r>
            <a:r>
              <a:rPr lang="en-US" sz="2100" b="1" baseline="-25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100" dirty="0" smtClean="0">
                <a:cs typeface="Arial" charset="0"/>
              </a:rPr>
              <a:t>– </a:t>
            </a:r>
            <a:r>
              <a:rPr lang="ru-RU" sz="2100" dirty="0" smtClean="0">
                <a:cs typeface="Arial" charset="0"/>
              </a:rPr>
              <a:t>среднее </a:t>
            </a:r>
            <a:r>
              <a:rPr lang="ru-RU" sz="2100" dirty="0" err="1" smtClean="0">
                <a:cs typeface="Arial" charset="0"/>
              </a:rPr>
              <a:t>квадратическое</a:t>
            </a:r>
            <a:r>
              <a:rPr lang="ru-RU" sz="2100" dirty="0" smtClean="0">
                <a:cs typeface="Arial" charset="0"/>
              </a:rPr>
              <a:t> значение контролируемого параметра (</a:t>
            </a:r>
            <a:r>
              <a:rPr lang="ru-RU" sz="2100" dirty="0" err="1" smtClean="0">
                <a:cs typeface="Arial" charset="0"/>
              </a:rPr>
              <a:t>виброскорости</a:t>
            </a:r>
            <a:r>
              <a:rPr lang="ru-RU" sz="2100" dirty="0" smtClean="0">
                <a:cs typeface="Arial" charset="0"/>
              </a:rPr>
              <a:t> или </a:t>
            </a:r>
            <a:r>
              <a:rPr lang="ru-RU" sz="2100" dirty="0" err="1" smtClean="0">
                <a:cs typeface="Arial" charset="0"/>
              </a:rPr>
              <a:t>виброускорения</a:t>
            </a:r>
            <a:r>
              <a:rPr lang="ru-RU" sz="2100" dirty="0" smtClean="0">
                <a:cs typeface="Arial" charset="0"/>
              </a:rPr>
              <a:t>) в </a:t>
            </a:r>
            <a:r>
              <a:rPr lang="en-US" sz="2100" dirty="0" err="1" smtClean="0">
                <a:cs typeface="Arial" charset="0"/>
              </a:rPr>
              <a:t>i</a:t>
            </a:r>
            <a:r>
              <a:rPr lang="ru-RU" sz="2100" dirty="0" smtClean="0">
                <a:cs typeface="Arial" charset="0"/>
              </a:rPr>
              <a:t>–ой частотной полосе;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100" dirty="0" smtClean="0">
                <a:cs typeface="Arial" charset="0"/>
              </a:rPr>
              <a:t> </a:t>
            </a:r>
            <a:r>
              <a:rPr lang="en-US" sz="2100" b="1" dirty="0" smtClean="0">
                <a:solidFill>
                  <a:srgbClr val="FF0000"/>
                </a:solidFill>
                <a:cs typeface="Arial" charset="0"/>
              </a:rPr>
              <a:t>n</a:t>
            </a:r>
            <a:r>
              <a:rPr lang="en-US" sz="2100" dirty="0" smtClean="0">
                <a:cs typeface="Arial" charset="0"/>
              </a:rPr>
              <a:t> </a:t>
            </a:r>
            <a:r>
              <a:rPr lang="ru-RU" sz="2100" dirty="0" smtClean="0">
                <a:cs typeface="Arial" charset="0"/>
              </a:rPr>
              <a:t>– число частотных полос в нормируемом частотном диапазоне;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100" b="1" dirty="0" err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K</a:t>
            </a:r>
            <a:r>
              <a:rPr lang="en-US" sz="21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i</a:t>
            </a:r>
            <a:r>
              <a:rPr lang="ru-RU" sz="2100" baseline="-25000" dirty="0" smtClean="0">
                <a:cs typeface="Arial" charset="0"/>
              </a:rPr>
              <a:t> </a:t>
            </a:r>
            <a:r>
              <a:rPr lang="ru-RU" sz="2100" dirty="0" smtClean="0">
                <a:cs typeface="Arial" charset="0"/>
              </a:rPr>
              <a:t>– весовой коэффициент для </a:t>
            </a:r>
            <a:r>
              <a:rPr lang="en-US" sz="2100" b="1" dirty="0" err="1" smtClean="0">
                <a:solidFill>
                  <a:srgbClr val="FF0000"/>
                </a:solidFill>
                <a:cs typeface="Arial" charset="0"/>
              </a:rPr>
              <a:t>i</a:t>
            </a:r>
            <a:r>
              <a:rPr lang="ru-RU" sz="2100" dirty="0" smtClean="0">
                <a:cs typeface="Arial" charset="0"/>
              </a:rPr>
              <a:t>–ой частотной полосы (зависит от частоты, вида и направления вибрации</a:t>
            </a:r>
            <a:r>
              <a:rPr lang="ru-RU" sz="2100" dirty="0" smtClean="0">
                <a:cs typeface="Arial" charset="0"/>
              </a:rPr>
              <a:t>).</a:t>
            </a:r>
            <a:endParaRPr lang="ru-RU" sz="21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100" dirty="0" smtClean="0">
              <a:cs typeface="Arial" charset="0"/>
            </a:endParaRPr>
          </a:p>
        </p:txBody>
      </p:sp>
      <p:sp>
        <p:nvSpPr>
          <p:cNvPr id="614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675688" y="1719263"/>
            <a:ext cx="217487" cy="4411662"/>
          </a:xfrm>
        </p:spPr>
        <p:txBody>
          <a:bodyPr>
            <a:normAutofit fontScale="98500"/>
          </a:bodyPr>
          <a:lstStyle/>
          <a:p>
            <a:pPr eaLnBrk="1" hangingPunct="1"/>
            <a:r>
              <a:rPr lang="ru-RU" sz="2400" b="1" u="sng" smtClean="0">
                <a:solidFill>
                  <a:srgbClr val="FF0000"/>
                </a:solidFill>
              </a:rPr>
              <a:t> </a:t>
            </a:r>
            <a:endParaRPr lang="he-IL" sz="2400" smtClean="0">
              <a:cs typeface="Arial" charset="0"/>
            </a:endParaRP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3131840" y="1988840"/>
          <a:ext cx="2447925" cy="1060450"/>
        </p:xfrm>
        <a:graphic>
          <a:graphicData uri="http://schemas.openxmlformats.org/presentationml/2006/ole">
            <p:oleObj spid="_x0000_s120834" name="Формула" r:id="rId3" imgW="1079280" imgH="4824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614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85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9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900" smtClean="0">
              <a:cs typeface="Arial" charset="0"/>
            </a:endParaRPr>
          </a:p>
        </p:txBody>
      </p:sp>
      <p:sp>
        <p:nvSpPr>
          <p:cNvPr id="717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719263"/>
            <a:ext cx="8353425" cy="4878387"/>
          </a:xfrm>
        </p:spPr>
        <p:txBody>
          <a:bodyPr>
            <a:normAutofit fontScale="98500"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400" b="1" u="sng" dirty="0" smtClean="0">
                <a:solidFill>
                  <a:srgbClr val="FF0000"/>
                </a:solidFill>
              </a:rPr>
              <a:t>При оценке вибрации с помощью дозы</a:t>
            </a:r>
            <a:r>
              <a:rPr lang="ru-RU" sz="2400" dirty="0" smtClean="0"/>
              <a:t> нормируемым параметром является эквивалентное корректированное значение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U</a:t>
            </a:r>
            <a:r>
              <a:rPr lang="ru-RU" sz="2400" b="1" baseline="-10000" dirty="0" err="1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экв</a:t>
            </a:r>
            <a:r>
              <a:rPr lang="ru-RU" sz="2400" baseline="-10000" dirty="0" smtClean="0">
                <a:cs typeface="Arial" charset="0"/>
              </a:rPr>
              <a:t> </a:t>
            </a:r>
            <a:r>
              <a:rPr lang="ru-RU" sz="2400" dirty="0" smtClean="0">
                <a:cs typeface="Arial" charset="0"/>
              </a:rPr>
              <a:t>, определяемое по формуле: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dirty="0" smtClean="0"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b="1" baseline="30000" dirty="0" smtClean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 smtClean="0">
                <a:cs typeface="Arial" charset="0"/>
              </a:rPr>
              <a:t>где </a:t>
            </a:r>
            <a:r>
              <a:rPr lang="en-US" sz="2400" b="1" dirty="0" smtClean="0">
                <a:solidFill>
                  <a:srgbClr val="FF0000"/>
                </a:solidFill>
                <a:cs typeface="Arial" charset="0"/>
              </a:rPr>
              <a:t>D</a:t>
            </a:r>
            <a:r>
              <a:rPr lang="ru-RU" sz="2400" dirty="0" smtClean="0">
                <a:cs typeface="Arial" charset="0"/>
              </a:rPr>
              <a:t> 	 – доза вибрации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b="1" dirty="0" smtClean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400" b="1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FF0000"/>
                </a:solidFill>
                <a:cs typeface="Arial" charset="0"/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cs typeface="Arial" charset="0"/>
              </a:rPr>
              <a:t>Ů</a:t>
            </a:r>
            <a:r>
              <a:rPr lang="ru-RU" sz="2400" b="1" dirty="0" smtClean="0">
                <a:solidFill>
                  <a:srgbClr val="FF0000"/>
                </a:solidFill>
                <a:cs typeface="Arial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cs typeface="Arial" charset="0"/>
              </a:rPr>
              <a:t>t</a:t>
            </a:r>
            <a:r>
              <a:rPr lang="ru-RU" sz="2400" b="1" dirty="0" smtClean="0">
                <a:solidFill>
                  <a:srgbClr val="FF0000"/>
                </a:solidFill>
                <a:cs typeface="Arial" charset="0"/>
              </a:rPr>
              <a:t>)</a:t>
            </a:r>
            <a:r>
              <a:rPr lang="ru-RU" sz="2400" dirty="0" smtClean="0">
                <a:cs typeface="Arial" charset="0"/>
              </a:rPr>
              <a:t> – мгновенное корректированное значение 	параметра в момент </a:t>
            </a:r>
            <a:r>
              <a:rPr lang="en-US" sz="2400" dirty="0" smtClean="0">
                <a:cs typeface="Arial" charset="0"/>
              </a:rPr>
              <a:t>t</a:t>
            </a:r>
            <a:r>
              <a:rPr lang="ru-RU" sz="2400" dirty="0" smtClean="0">
                <a:cs typeface="Arial" charset="0"/>
              </a:rPr>
              <a:t>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FF0000"/>
                </a:solidFill>
                <a:cs typeface="Arial" charset="0"/>
              </a:rPr>
              <a:t>	  </a:t>
            </a:r>
            <a:r>
              <a:rPr lang="en-US" sz="2400" b="1" dirty="0" smtClean="0">
                <a:solidFill>
                  <a:srgbClr val="FF0000"/>
                </a:solidFill>
                <a:cs typeface="Arial" charset="0"/>
              </a:rPr>
              <a:t>t</a:t>
            </a:r>
            <a:r>
              <a:rPr lang="ru-RU" sz="2400" b="1" dirty="0" smtClean="0">
                <a:solidFill>
                  <a:srgbClr val="FF0000"/>
                </a:solidFill>
                <a:cs typeface="Arial" charset="0"/>
              </a:rPr>
              <a:t>   </a:t>
            </a:r>
            <a:r>
              <a:rPr lang="ru-RU" sz="2400" dirty="0" smtClean="0">
                <a:cs typeface="Arial" charset="0"/>
              </a:rPr>
              <a:t>– общее время воздействия </a:t>
            </a:r>
            <a:r>
              <a:rPr lang="ru-RU" sz="2400" dirty="0" smtClean="0">
                <a:cs typeface="Arial" charset="0"/>
              </a:rPr>
              <a:t>вибрации</a:t>
            </a:r>
            <a:endParaRPr lang="he-IL" sz="2400" dirty="0" smtClean="0">
              <a:cs typeface="Arial" charset="0"/>
            </a:endParaRPr>
          </a:p>
        </p:txBody>
      </p:sp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170" name="Object 17"/>
          <p:cNvGraphicFramePr>
            <a:graphicFrameLocks noChangeAspect="1"/>
          </p:cNvGraphicFramePr>
          <p:nvPr>
            <p:ph sz="half" idx="2"/>
          </p:nvPr>
        </p:nvGraphicFramePr>
        <p:xfrm>
          <a:off x="2843213" y="2938463"/>
          <a:ext cx="2736850" cy="842962"/>
        </p:xfrm>
        <a:graphic>
          <a:graphicData uri="http://schemas.openxmlformats.org/presentationml/2006/ole">
            <p:oleObj spid="_x0000_s121858" name="Формула" r:id="rId4" imgW="825480" imgH="253800" progId="Equation.3">
              <p:embed/>
            </p:oleObj>
          </a:graphicData>
        </a:graphic>
      </p:graphicFrame>
      <p:sp>
        <p:nvSpPr>
          <p:cNvPr id="7176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171" name="Object 21"/>
          <p:cNvGraphicFramePr>
            <a:graphicFrameLocks noChangeAspect="1"/>
          </p:cNvGraphicFramePr>
          <p:nvPr/>
        </p:nvGraphicFramePr>
        <p:xfrm>
          <a:off x="4140200" y="3933825"/>
          <a:ext cx="2447925" cy="901700"/>
        </p:xfrm>
        <a:graphic>
          <a:graphicData uri="http://schemas.openxmlformats.org/presentationml/2006/ole">
            <p:oleObj spid="_x0000_s121859" name="Формула" r:id="rId5" imgW="901309" imgH="330057" progId="Equation.3">
              <p:embed/>
            </p:oleObj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/>
    <p:sndAc>
      <p:stSnd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build="p"/>
      <p:bldP spid="717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692150"/>
            <a:ext cx="8280400" cy="3889375"/>
          </a:xfrm>
        </p:spPr>
        <p:txBody>
          <a:bodyPr>
            <a:normAutofit fontScale="98500"/>
          </a:bodyPr>
          <a:lstStyle/>
          <a:p>
            <a:pPr eaLnBrk="1" hangingPunct="1"/>
            <a:r>
              <a:rPr lang="ru-RU" sz="2000" smtClean="0"/>
              <a:t>Для общей и локальной вибрации зависимость допустимых значений нормируемого параметра </a:t>
            </a:r>
            <a:r>
              <a:rPr lang="en-US" sz="2000" b="1" smtClean="0">
                <a:cs typeface="Arial" charset="0"/>
              </a:rPr>
              <a:t>U</a:t>
            </a:r>
            <a:r>
              <a:rPr lang="en-US" sz="2000" b="1" baseline="-16000" smtClean="0">
                <a:cs typeface="Arial" charset="0"/>
              </a:rPr>
              <a:t>t</a:t>
            </a:r>
            <a:r>
              <a:rPr lang="ru-RU" sz="200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/>
              <a:t>	</a:t>
            </a:r>
            <a:r>
              <a:rPr lang="ru-RU" sz="2000" b="1" u="sng" smtClean="0">
                <a:solidFill>
                  <a:srgbClr val="FF0000"/>
                </a:solidFill>
              </a:rPr>
              <a:t>от времени фактического воздействия вибрации </a:t>
            </a:r>
            <a:r>
              <a:rPr lang="en-US" sz="2000" b="1" u="sng" smtClean="0">
                <a:solidFill>
                  <a:srgbClr val="FF0000"/>
                </a:solidFill>
                <a:cs typeface="Arial" charset="0"/>
              </a:rPr>
              <a:t>t</a:t>
            </a:r>
            <a:r>
              <a:rPr lang="ru-RU" sz="2000" smtClean="0"/>
              <a:t>,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smtClean="0"/>
              <a:t>	не превышающего 480 мин, определяется по формуле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sz="2000" b="1" smtClean="0">
              <a:solidFill>
                <a:srgbClr val="FF0000"/>
              </a:solidFill>
              <a:cs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sz="2000" b="1" smtClean="0">
                <a:solidFill>
                  <a:srgbClr val="FF0000"/>
                </a:solidFill>
                <a:cs typeface="Arial" charset="0"/>
              </a:rPr>
              <a:t> </a:t>
            </a:r>
            <a:endParaRPr lang="en-US" sz="2000" b="1" baseline="20000" smtClean="0">
              <a:solidFill>
                <a:srgbClr val="FF0000"/>
              </a:solidFill>
              <a:cs typeface="Arial" charset="0"/>
            </a:endParaRPr>
          </a:p>
          <a:p>
            <a:pPr eaLnBrk="1" hangingPunct="1"/>
            <a:r>
              <a:rPr lang="en-US" sz="2000" b="1" smtClean="0">
                <a:solidFill>
                  <a:srgbClr val="FF0000"/>
                </a:solidFill>
                <a:cs typeface="Arial" charset="0"/>
              </a:rPr>
              <a:t>U</a:t>
            </a:r>
            <a:r>
              <a:rPr lang="ru-RU" sz="2000" b="1" baseline="-10000" smtClean="0">
                <a:solidFill>
                  <a:srgbClr val="FF0000"/>
                </a:solidFill>
                <a:cs typeface="Arial" charset="0"/>
              </a:rPr>
              <a:t>480</a:t>
            </a:r>
            <a:r>
              <a:rPr lang="ru-RU" sz="2000" baseline="-10000" smtClean="0">
                <a:cs typeface="Arial" charset="0"/>
              </a:rPr>
              <a:t> </a:t>
            </a:r>
            <a:r>
              <a:rPr lang="ru-RU" sz="2000" smtClean="0">
                <a:cs typeface="Arial" charset="0"/>
              </a:rPr>
              <a:t>– допустимое значение нормируемого параметра.</a:t>
            </a:r>
          </a:p>
          <a:p>
            <a:pPr eaLnBrk="1" hangingPunct="1"/>
            <a:r>
              <a:rPr lang="ru-RU" sz="2000" b="1" u="sng" smtClean="0">
                <a:solidFill>
                  <a:srgbClr val="FF0000"/>
                </a:solidFill>
                <a:cs typeface="Arial" charset="0"/>
              </a:rPr>
              <a:t>При регулярных перерывах</a:t>
            </a:r>
            <a:r>
              <a:rPr lang="ru-RU" sz="2000" smtClean="0">
                <a:cs typeface="Arial" charset="0"/>
              </a:rPr>
              <a:t> воздействия локальной вибрации в течение рабочей смены допустимые значения нормируемого параметра следует увеличить, </a:t>
            </a:r>
            <a:r>
              <a:rPr lang="ru-RU" sz="2000" u="sng" smtClean="0">
                <a:cs typeface="Arial" charset="0"/>
              </a:rPr>
              <a:t>умножив на коэффициенты</a:t>
            </a:r>
            <a:r>
              <a:rPr lang="ru-RU" sz="2000" smtClean="0">
                <a:cs typeface="Arial" charset="0"/>
              </a:rPr>
              <a:t>, приведенные в таблице:</a:t>
            </a:r>
          </a:p>
        </p:txBody>
      </p:sp>
      <p:graphicFrame>
        <p:nvGraphicFramePr>
          <p:cNvPr id="29769" name="Group 73"/>
          <p:cNvGraphicFramePr>
            <a:graphicFrameLocks noGrp="1"/>
          </p:cNvGraphicFramePr>
          <p:nvPr>
            <p:ph sz="half" idx="2"/>
          </p:nvPr>
        </p:nvGraphicFramePr>
        <p:xfrm>
          <a:off x="539750" y="4508500"/>
          <a:ext cx="8280400" cy="2074012"/>
        </p:xfrm>
        <a:graphic>
          <a:graphicData uri="http://schemas.openxmlformats.org/drawingml/2006/table">
            <a:tbl>
              <a:tblPr/>
              <a:tblGrid>
                <a:gridCol w="6143625"/>
                <a:gridCol w="2136775"/>
              </a:tblGrid>
              <a:tr h="7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Суммарное время регулярного перерыва за 1 час рабочей смены, мин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Коэффициент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30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 20 мин включительно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Свыше 20 до 30 включительно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Свыше 30 до 40 включительно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Свыше 40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208" name="Rectangle 6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194" name="Object 62"/>
          <p:cNvGraphicFramePr>
            <a:graphicFrameLocks noChangeAspect="1"/>
          </p:cNvGraphicFramePr>
          <p:nvPr/>
        </p:nvGraphicFramePr>
        <p:xfrm>
          <a:off x="3203848" y="2060848"/>
          <a:ext cx="2447925" cy="581025"/>
        </p:xfrm>
        <a:graphic>
          <a:graphicData uri="http://schemas.openxmlformats.org/presentationml/2006/ole">
            <p:oleObj spid="_x0000_s122882" name="Формула" r:id="rId4" imgW="1091726" imgH="253890" progId="Equation.3">
              <p:embed/>
            </p:oleObj>
          </a:graphicData>
        </a:graphic>
      </p:graphicFrame>
    </p:spTree>
  </p:cSld>
  <p:clrMapOvr>
    <a:masterClrMapping/>
  </p:clrMapOvr>
  <p:transition>
    <p:wheel/>
    <p:sndAc>
      <p:stSnd>
        <p:snd r:embed="rId3" name="push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Количественная оценка амплитуд механических колебан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76672"/>
            <a:ext cx="4536504" cy="463116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2008" y="5157192"/>
            <a:ext cx="90364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1" dirty="0" smtClean="0">
                <a:solidFill>
                  <a:srgbClr val="00007D"/>
                </a:solidFill>
                <a:latin typeface="Arial"/>
              </a:rPr>
              <a:t>Среднее </a:t>
            </a:r>
            <a:r>
              <a:rPr lang="ru-RU" sz="2000" b="1" spc="-1" dirty="0" err="1" smtClean="0">
                <a:solidFill>
                  <a:srgbClr val="00007D"/>
                </a:solidFill>
                <a:latin typeface="Arial"/>
              </a:rPr>
              <a:t>квадратическое</a:t>
            </a:r>
            <a:r>
              <a:rPr lang="ru-RU" sz="2000" b="1" spc="-1" dirty="0" smtClean="0">
                <a:solidFill>
                  <a:srgbClr val="00007D"/>
                </a:solidFill>
                <a:latin typeface="Arial"/>
              </a:rPr>
              <a:t> значение (</a:t>
            </a:r>
            <a:r>
              <a:rPr lang="ru-RU" sz="2000" b="1" spc="-1" dirty="0" err="1" smtClean="0">
                <a:solidFill>
                  <a:srgbClr val="00007D"/>
                </a:solidFill>
                <a:latin typeface="Arial"/>
              </a:rPr>
              <a:t>СКЗ</a:t>
            </a:r>
            <a:r>
              <a:rPr lang="ru-RU" sz="2000" b="1" spc="-1" dirty="0" smtClean="0">
                <a:solidFill>
                  <a:srgbClr val="00007D"/>
                </a:solidFill>
                <a:latin typeface="Arial"/>
              </a:rPr>
              <a:t>) </a:t>
            </a:r>
            <a:r>
              <a:rPr lang="ru-RU" sz="2000" spc="-1" dirty="0" smtClean="0">
                <a:solidFill>
                  <a:srgbClr val="00007D"/>
                </a:solidFill>
                <a:latin typeface="Arial"/>
              </a:rPr>
              <a:t>является самым важным значением, так как оно в виде квадратного корня из усредненных по времени и возведенных в квадрат мгновенных значений связано с энергией и, следовательно, с разрушающей способностью механических колебаний</a:t>
            </a:r>
            <a:endParaRPr lang="ru-RU" sz="2000" spc="-1" dirty="0">
              <a:solidFill>
                <a:srgbClr val="00007D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8F1C5329-2693-4299-B68B-21B62E669386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35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TextShape 2"/>
          <p:cNvSpPr txBox="1"/>
          <p:nvPr/>
        </p:nvSpPr>
        <p:spPr>
          <a:xfrm>
            <a:off x="178920" y="836280"/>
            <a:ext cx="8496360" cy="38862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ДЕЙСТВИЕ ВИБРАЦИИ НА ОРГАНИЗМ ЧЕЛОВЕКА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Вибрация относится к факторам, обладающим высокой биологической активностью. 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Клиническая картина вибрационной болезни, обусловленная общей или локальной вибрацией, складывается из: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• </a:t>
            </a:r>
            <a:r>
              <a:rPr lang="ru-RU" sz="2400" b="0" strike="noStrike" spc="-1" dirty="0" err="1">
                <a:solidFill>
                  <a:srgbClr val="00007D"/>
                </a:solidFill>
                <a:latin typeface="Arial"/>
              </a:rPr>
              <a:t>нейрососудистых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 нарушений;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• поражений нервно-мышечной системы;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• опорно-двигательного аппарата;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• изменений обмена веществ.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00"/>
                </a:solidFill>
                <a:latin typeface="Arial"/>
              </a:rPr>
              <a:t>У рабочих вибрационных профессий отмечены головокружения, расстройство координации движений, симптомы укачивания, вегетативная неустойчивость, нарушения зрительной функции, снижение болевой, тактильной и вибрационной чувствительности и другие отклонения в состоянии здоровья.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CCBDF5AE-3BBB-46A9-B25A-D9A85052F2F7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36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Shape 2"/>
          <p:cNvSpPr txBox="1"/>
          <p:nvPr/>
        </p:nvSpPr>
        <p:spPr>
          <a:xfrm>
            <a:off x="323640" y="620280"/>
            <a:ext cx="844524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6000" lnSpcReduction="20000"/>
          </a:bodyPr>
          <a:lstStyle/>
          <a:p>
            <a:pPr algn="just">
              <a:lnSpc>
                <a:spcPct val="80000"/>
              </a:lnSpc>
              <a:spcBef>
                <a:spcPts val="697"/>
              </a:spcBef>
            </a:pPr>
            <a:r>
              <a:rPr lang="ru-RU" sz="2800" b="1" strike="noStrike" spc="-1">
                <a:solidFill>
                  <a:srgbClr val="00007D"/>
                </a:solidFill>
                <a:latin typeface="Arial"/>
              </a:rPr>
              <a:t>Частота и особенности клинических проявлений заболеваний, вызванных воздействием вибрации, зависят главным образом от: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97"/>
              </a:spcBef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97"/>
              </a:spcBef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• спектрального состава вибрации;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97"/>
              </a:spcBef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• продолжительности воздействия;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97"/>
              </a:spcBef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• индивидуальных особенностей человека;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97"/>
              </a:spcBef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• направления вибрационного воздействия;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97"/>
              </a:spcBef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• места приложения;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97"/>
              </a:spcBef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• явлений резонанса;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97"/>
              </a:spcBef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•условий воздействия вибрации (факторов производственной среды, усугубляющих вредное воздействие вибрации на организм человека).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AFC398B3-FDF1-4C18-B107-67B3F5E8574B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37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179280" y="549000"/>
            <a:ext cx="864072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/>
            <a:r>
              <a:rPr lang="ru-RU" sz="2400" b="1" strike="noStrike" spc="-1">
                <a:solidFill>
                  <a:srgbClr val="00007D"/>
                </a:solidFill>
                <a:latin typeface="Arial"/>
              </a:rPr>
              <a:t>Воздействие низкочастотной общей вибрации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 приводит к поражению преимущественно нервно-мышечной системы и опорно-двигательного аппарата. </a:t>
            </a: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Такая форма вибрационной патологии встречается, например, у формовщиков, бурильщиков и др.</a:t>
            </a:r>
            <a:r>
              <a:rPr lang="ru-RU" sz="3200" b="0" strike="noStrike" spc="-1">
                <a:solidFill>
                  <a:srgbClr val="00007D"/>
                </a:solidFill>
                <a:latin typeface="Arial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6" name="Picture 5"/>
          <p:cNvPicPr/>
          <p:nvPr/>
        </p:nvPicPr>
        <p:blipFill>
          <a:blip r:embed="rId2" cstate="print"/>
          <a:stretch/>
        </p:blipFill>
        <p:spPr>
          <a:xfrm>
            <a:off x="250920" y="2708280"/>
            <a:ext cx="2900160" cy="3673440"/>
          </a:xfrm>
          <a:prstGeom prst="rect">
            <a:avLst/>
          </a:prstGeom>
          <a:ln>
            <a:noFill/>
          </a:ln>
        </p:spPr>
      </p:pic>
      <p:pic>
        <p:nvPicPr>
          <p:cNvPr id="217" name="Picture 6"/>
          <p:cNvPicPr/>
          <p:nvPr/>
        </p:nvPicPr>
        <p:blipFill>
          <a:blip r:embed="rId3" cstate="print"/>
          <a:stretch/>
        </p:blipFill>
        <p:spPr>
          <a:xfrm>
            <a:off x="3492360" y="2708280"/>
            <a:ext cx="4422960" cy="3686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7EA4F81A-A682-486A-A2A5-DCD3F0F48B09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38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TextShape 2"/>
          <p:cNvSpPr txBox="1"/>
          <p:nvPr/>
        </p:nvSpPr>
        <p:spPr>
          <a:xfrm>
            <a:off x="324000" y="5490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Патология со стороны опорно-двигательного аппарата объясняется тем, что общая вибрация приводит к прямому микротравмирующему действию на позвоночник (особенно толчкообразная вибрация) вследствие нагрузок на межпозвоночные диски, которые ведут себя как фильтры низких частот. Подобное воздействие приводит к развитию дегенеративно-дистрофических нарушений позвоночника (остеохондрозу).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0" name="Picture 3"/>
          <p:cNvPicPr/>
          <p:nvPr/>
        </p:nvPicPr>
        <p:blipFill>
          <a:blip r:embed="rId2" cstate="print"/>
          <a:stretch/>
        </p:blipFill>
        <p:spPr>
          <a:xfrm>
            <a:off x="5364000" y="2997360"/>
            <a:ext cx="3102120" cy="352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43B2C76D-283E-4EA7-86F5-F7527F010886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39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4" name="Picture 4"/>
          <p:cNvPicPr/>
          <p:nvPr/>
        </p:nvPicPr>
        <p:blipFill>
          <a:blip r:embed="rId2" cstate="print"/>
          <a:stretch/>
        </p:blipFill>
        <p:spPr>
          <a:xfrm>
            <a:off x="762120" y="657360"/>
            <a:ext cx="7619760" cy="554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1D2C71A9-9957-468F-9C2A-C5B9748E991C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4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250560" y="691920"/>
            <a:ext cx="5185536" cy="5833424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3500"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800" b="0" strike="noStrike" spc="-1" dirty="0" smtClean="0">
                <a:solidFill>
                  <a:srgbClr val="00007D"/>
                </a:solidFill>
                <a:latin typeface="Arial"/>
              </a:rPr>
              <a:t>В </a:t>
            </a:r>
            <a:r>
              <a:rPr lang="ru-RU" sz="2800" b="0" strike="noStrike" spc="-1" dirty="0">
                <a:solidFill>
                  <a:srgbClr val="00007D"/>
                </a:solidFill>
                <a:latin typeface="Arial"/>
              </a:rPr>
              <a:t>отдельных случаях вибрации могут создаваться также </a:t>
            </a:r>
            <a:r>
              <a:rPr lang="ru-RU" sz="2800" b="1" strike="noStrike" spc="-1" dirty="0">
                <a:solidFill>
                  <a:srgbClr val="008000"/>
                </a:solidFill>
                <a:latin typeface="Arial"/>
              </a:rPr>
              <a:t>ударами деталей </a:t>
            </a:r>
            <a:r>
              <a:rPr lang="ru-RU" sz="2800" b="0" strike="noStrike" spc="-1" dirty="0">
                <a:solidFill>
                  <a:srgbClr val="00007D"/>
                </a:solidFill>
                <a:latin typeface="Arial"/>
              </a:rPr>
              <a:t>(зубчатые зацепления, подшипниковые узлы).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800" b="0" strike="noStrike" spc="-1" dirty="0">
                <a:solidFill>
                  <a:srgbClr val="00007D"/>
                </a:solidFill>
                <a:latin typeface="Arial"/>
              </a:rPr>
              <a:t>Неуравновешенные силы появляются в результате </a:t>
            </a:r>
            <a:r>
              <a:rPr lang="ru-RU" sz="2800" b="1" strike="noStrike" spc="-1" dirty="0">
                <a:solidFill>
                  <a:srgbClr val="00007D"/>
                </a:solidFill>
                <a:latin typeface="Arial"/>
              </a:rPr>
              <a:t>дисбаланса, </a:t>
            </a:r>
            <a:r>
              <a:rPr lang="ru-RU" sz="2800" b="0" strike="noStrike" spc="-1" dirty="0">
                <a:solidFill>
                  <a:srgbClr val="00007D"/>
                </a:solidFill>
                <a:latin typeface="Arial"/>
              </a:rPr>
              <a:t>причиной которого может быть неоднородность материала вращающегося тела, несовпадение центра массы тела и оси вращения и др</a:t>
            </a:r>
            <a:r>
              <a:rPr lang="ru-RU" sz="2800" b="0" strike="noStrike" spc="-1" dirty="0" smtClean="0">
                <a:solidFill>
                  <a:srgbClr val="00007D"/>
                </a:solidFill>
                <a:latin typeface="Arial"/>
              </a:rPr>
              <a:t>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" name="Picture 5"/>
          <p:cNvPicPr/>
          <p:nvPr/>
        </p:nvPicPr>
        <p:blipFill>
          <a:blip r:embed="rId2" cstate="print"/>
          <a:srcRect l="21029" r="22277" b="-2067"/>
          <a:stretch/>
        </p:blipFill>
        <p:spPr>
          <a:xfrm>
            <a:off x="6084168" y="836712"/>
            <a:ext cx="2558880" cy="345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9899C4EB-BAE9-49C9-B1A0-E6BBAA95EA24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40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TextShape 2"/>
          <p:cNvSpPr txBox="1"/>
          <p:nvPr/>
        </p:nvSpPr>
        <p:spPr>
          <a:xfrm>
            <a:off x="468360" y="5490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Средне- и высокочастотная вибрация вызывает, в первую очередь, различные по степени тяжести сосудистые и костно-суставные нарушения. Например, серьезные сосудистые нарушения наблюдаются при работе со шлифовальными машинами, являющимися источниками высокочастотной вибрации.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Picture 4"/>
          <p:cNvPicPr/>
          <p:nvPr/>
        </p:nvPicPr>
        <p:blipFill>
          <a:blip r:embed="rId2" cstate="print"/>
          <a:stretch/>
        </p:blipFill>
        <p:spPr>
          <a:xfrm>
            <a:off x="900000" y="2924280"/>
            <a:ext cx="2681280" cy="2708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4A69691D-555D-4C7D-852E-AEAC1C70EEAD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41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324000" y="5490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Колебания высоких частот вызывают спазм сосудов. В некоторых случаях сосудистые нарушения при вибрационной болезни могут привести к постепенному развитию хронической недостаточности мозгового кровообращения.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5" name="Picture 4"/>
          <p:cNvPicPr/>
          <p:nvPr/>
        </p:nvPicPr>
        <p:blipFill>
          <a:blip r:embed="rId2" cstate="print"/>
          <a:srcRect t="5726" r="1720" b="21722"/>
          <a:stretch/>
        </p:blipFill>
        <p:spPr>
          <a:xfrm>
            <a:off x="1187280" y="2536920"/>
            <a:ext cx="7561440" cy="3684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1B76237C-EA18-427D-822C-E215DE010AB3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42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250560" y="549000"/>
            <a:ext cx="84978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Воздействию локальной вибрации подвергаются главным образом люди, работающие с ручным механизированным инструментом. Локальная вибрация вызывает спазмы сосудов кисти, предплечий, нарушая снабжение конечностей кровью, что способствует развитию профессионального заболевания (например, </a:t>
            </a:r>
            <a:r>
              <a:rPr lang="ru-RU" sz="2400" b="0" strike="noStrike" spc="-1">
                <a:solidFill>
                  <a:srgbClr val="FF0000"/>
                </a:solidFill>
                <a:latin typeface="Arial"/>
              </a:rPr>
              <a:t>синдрома, связанного с побелением пальцев рук). 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Кроме сосудистой патологии, возникают и невротические расстройства, а воздействие локальной вибрации на мышечные и костные ткани приводит к снижению кожной чувствительности, отложению солей в суставах пальцев, деформации и уменьшению подвижности суставов.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8" name="Picture 7"/>
          <p:cNvPicPr/>
          <p:nvPr/>
        </p:nvPicPr>
        <p:blipFill>
          <a:blip r:embed="rId2" cstate="print"/>
          <a:stretch/>
        </p:blipFill>
        <p:spPr>
          <a:xfrm>
            <a:off x="5003640" y="4076640"/>
            <a:ext cx="3816360" cy="2621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2309D875-B166-4E5B-A3D1-957B82B632A6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43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0" name="Picture 2"/>
          <p:cNvPicPr/>
          <p:nvPr/>
        </p:nvPicPr>
        <p:blipFill>
          <a:blip r:embed="rId2" cstate="print"/>
          <a:stretch/>
        </p:blipFill>
        <p:spPr>
          <a:xfrm>
            <a:off x="285840" y="428760"/>
            <a:ext cx="5135400" cy="3857400"/>
          </a:xfrm>
          <a:prstGeom prst="rect">
            <a:avLst/>
          </a:prstGeom>
          <a:ln>
            <a:noFill/>
          </a:ln>
        </p:spPr>
      </p:pic>
      <p:pic>
        <p:nvPicPr>
          <p:cNvPr id="241" name="Picture 3"/>
          <p:cNvPicPr/>
          <p:nvPr/>
        </p:nvPicPr>
        <p:blipFill>
          <a:blip r:embed="rId3" cstate="print"/>
          <a:stretch/>
        </p:blipFill>
        <p:spPr>
          <a:xfrm>
            <a:off x="5643720" y="4857840"/>
            <a:ext cx="3162240" cy="1800000"/>
          </a:xfrm>
          <a:prstGeom prst="rect">
            <a:avLst/>
          </a:prstGeom>
          <a:ln>
            <a:noFill/>
          </a:ln>
        </p:spPr>
      </p:pic>
      <p:sp>
        <p:nvSpPr>
          <p:cNvPr id="242" name="CustomShape 2"/>
          <p:cNvSpPr/>
          <p:nvPr/>
        </p:nvSpPr>
        <p:spPr>
          <a:xfrm>
            <a:off x="700920" y="1080"/>
            <a:ext cx="4859280" cy="45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>
            <a:spAutoFit/>
          </a:bodyPr>
          <a:lstStyle/>
          <a:p>
            <a:pPr algn="just"/>
            <a:r>
              <a:rPr lang="ru-RU" sz="2400" b="0" i="1" strike="noStrike" spc="-1">
                <a:solidFill>
                  <a:srgbClr val="000000"/>
                </a:solidFill>
                <a:latin typeface="Arial"/>
                <a:ea typeface="Times New Roman"/>
              </a:rPr>
              <a:t>Микроскоп для капилляроскопии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CustomShape 3"/>
          <p:cNvSpPr/>
          <p:nvPr/>
        </p:nvSpPr>
        <p:spPr>
          <a:xfrm>
            <a:off x="0" y="4431240"/>
            <a:ext cx="6357960" cy="82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just"/>
            <a:r>
              <a:rPr lang="ru-RU" sz="2400" b="0" i="1" strike="noStrike" spc="-1">
                <a:solidFill>
                  <a:srgbClr val="000000"/>
                </a:solidFill>
                <a:latin typeface="Arial"/>
                <a:ea typeface="Times New Roman"/>
              </a:rPr>
              <a:t>Микрофотограмма капилляров ногтевого ложа    IV пальца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70209D4F-001D-4D1A-B935-3F0412551FFC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44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5" name="Picture 4"/>
          <p:cNvPicPr/>
          <p:nvPr/>
        </p:nvPicPr>
        <p:blipFill>
          <a:blip r:embed="rId2" cstate="print"/>
          <a:stretch/>
        </p:blipFill>
        <p:spPr>
          <a:xfrm>
            <a:off x="4500720" y="1413000"/>
            <a:ext cx="4319280" cy="3463920"/>
          </a:xfrm>
          <a:prstGeom prst="rect">
            <a:avLst/>
          </a:prstGeom>
          <a:ln>
            <a:noFill/>
          </a:ln>
        </p:spPr>
      </p:pic>
      <p:pic>
        <p:nvPicPr>
          <p:cNvPr id="246" name="Picture 5"/>
          <p:cNvPicPr/>
          <p:nvPr/>
        </p:nvPicPr>
        <p:blipFill>
          <a:blip r:embed="rId3" cstate="print"/>
          <a:stretch/>
        </p:blipFill>
        <p:spPr>
          <a:xfrm>
            <a:off x="0" y="3978360"/>
            <a:ext cx="4248000" cy="2879640"/>
          </a:xfrm>
          <a:prstGeom prst="rect">
            <a:avLst/>
          </a:prstGeom>
          <a:ln>
            <a:noFill/>
          </a:ln>
        </p:spPr>
      </p:pic>
      <p:pic>
        <p:nvPicPr>
          <p:cNvPr id="247" name="Picture 6"/>
          <p:cNvPicPr/>
          <p:nvPr/>
        </p:nvPicPr>
        <p:blipFill>
          <a:blip r:embed="rId4" cstate="print"/>
          <a:stretch/>
        </p:blipFill>
        <p:spPr>
          <a:xfrm>
            <a:off x="324000" y="907920"/>
            <a:ext cx="3960720" cy="295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05ABCE55-7DB9-4F40-A08F-38113BFEA93E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45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TextShape 2"/>
          <p:cNvSpPr txBox="1"/>
          <p:nvPr/>
        </p:nvSpPr>
        <p:spPr>
          <a:xfrm>
            <a:off x="324000" y="5490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ts val="499"/>
              </a:spcBef>
            </a:pPr>
            <a:r>
              <a:rPr lang="ru-RU" sz="2000" b="0" strike="noStrike" spc="-1">
                <a:solidFill>
                  <a:srgbClr val="00007D"/>
                </a:solidFill>
                <a:latin typeface="Arial"/>
              </a:rPr>
              <a:t>Усугубляющими вредное воздействие вибрации являются факторы производственной среды, такие как чрезмерные мышечные и нервно-эмоциональные нагрузки, неблагоприятные микроклиматические условия, шум высокой интенсивности. В частности, охлаждение рук приводит к усилению сосудистых реакций и, как следствие, к более интенсивному развитию вибрационной болезни. При совместном действии шума и вибрации наблюдается взаимное усиление эффекта в результате его суммации, а возможно и потенцирования. Сопутствующие факторы могут увеличить риск вибрационной болезни в 5... 10 раз.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0" name="Picture 4"/>
          <p:cNvPicPr/>
          <p:nvPr/>
        </p:nvPicPr>
        <p:blipFill>
          <a:blip r:embed="rId2" cstate="print"/>
          <a:stretch/>
        </p:blipFill>
        <p:spPr>
          <a:xfrm>
            <a:off x="3059280" y="3068640"/>
            <a:ext cx="5400360" cy="3602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195F07A1-FF12-40CC-A01E-F0280355396E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46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395280" y="40428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spcBef>
                <a:spcPts val="799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Показатели заболеваемости вибрационной болезнью среди основных виброопасных профессий за последние годы и средние значения латентного (скрытого) периода представлены в табл.</a:t>
            </a: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3" name="Picture 3"/>
          <p:cNvPicPr/>
          <p:nvPr/>
        </p:nvPicPr>
        <p:blipFill>
          <a:blip r:embed="rId2" cstate="print"/>
          <a:stretch/>
        </p:blipFill>
        <p:spPr>
          <a:xfrm>
            <a:off x="179280" y="2205000"/>
            <a:ext cx="7520040" cy="4402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7E130523-32AA-4C43-9DD7-D4C4C0426409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47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TextShape 2"/>
          <p:cNvSpPr txBox="1"/>
          <p:nvPr/>
        </p:nvSpPr>
        <p:spPr>
          <a:xfrm>
            <a:off x="250920" y="620280"/>
            <a:ext cx="864216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spcBef>
                <a:spcPts val="799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Влияние вибрации на производительность труда работников показано с помощью графиков зависимости границы снижения производительности труда от усталости от виброускорения, приведенных на рис.</a:t>
            </a: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6" name="Picture 3"/>
          <p:cNvPicPr/>
          <p:nvPr/>
        </p:nvPicPr>
        <p:blipFill>
          <a:blip r:embed="rId2" cstate="print"/>
          <a:stretch/>
        </p:blipFill>
        <p:spPr>
          <a:xfrm>
            <a:off x="0" y="2349360"/>
            <a:ext cx="4356000" cy="3095640"/>
          </a:xfrm>
          <a:prstGeom prst="rect">
            <a:avLst/>
          </a:prstGeom>
          <a:ln>
            <a:noFill/>
          </a:ln>
        </p:spPr>
      </p:pic>
      <p:pic>
        <p:nvPicPr>
          <p:cNvPr id="257" name="Picture 4"/>
          <p:cNvPicPr/>
          <p:nvPr/>
        </p:nvPicPr>
        <p:blipFill>
          <a:blip r:embed="rId3" cstate="print"/>
          <a:srcRect l="6063" r="6703" b="17533"/>
          <a:stretch/>
        </p:blipFill>
        <p:spPr>
          <a:xfrm>
            <a:off x="4284720" y="2276640"/>
            <a:ext cx="4859280" cy="3375000"/>
          </a:xfrm>
          <a:prstGeom prst="rect">
            <a:avLst/>
          </a:prstGeom>
          <a:ln>
            <a:noFill/>
          </a:ln>
        </p:spPr>
      </p:pic>
      <p:sp>
        <p:nvSpPr>
          <p:cNvPr id="258" name="CustomShape 3"/>
          <p:cNvSpPr/>
          <p:nvPr/>
        </p:nvSpPr>
        <p:spPr>
          <a:xfrm>
            <a:off x="248040" y="5661000"/>
            <a:ext cx="817704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CCC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ru-RU" sz="1800" b="0" strike="noStrike" spc="-1">
                <a:solidFill>
                  <a:srgbClr val="00007D"/>
                </a:solidFill>
                <a:latin typeface="Arial"/>
              </a:rPr>
              <a:t>Снижение производительности труда при воздействии вертикальной (а) и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ru-RU" sz="1800" b="0" strike="noStrike" spc="-1">
                <a:solidFill>
                  <a:srgbClr val="00007D"/>
                </a:solidFill>
                <a:latin typeface="Arial"/>
              </a:rPr>
              <a:t>Горизонтальной вибрации  (б) на человека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648C0713-CAAC-4219-9784-D41D676B0D7B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48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TextShape 2"/>
          <p:cNvSpPr txBox="1"/>
          <p:nvPr/>
        </p:nvSpPr>
        <p:spPr>
          <a:xfrm>
            <a:off x="395280" y="105228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8000"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МЕТОДЫ КОНТРОЛЯ И СРЕДСТВА ИЗМЕРЕНИЯ ВИБРАЦИИ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Контроль за соответствием параметров вибрации требованиям действующих санитарных норм осуществляется на основании </a:t>
            </a:r>
            <a:r>
              <a:rPr lang="ru-RU" sz="2400" b="1" spc="-1" dirty="0" smtClean="0">
                <a:solidFill>
                  <a:srgbClr val="00007D"/>
                </a:solidFill>
              </a:rPr>
              <a:t>ГОСТ 12.1.012-2004 Система стандартов безопасности труда (</a:t>
            </a:r>
            <a:r>
              <a:rPr lang="ru-RU" sz="2400" b="1" spc="-1" dirty="0" err="1" smtClean="0">
                <a:solidFill>
                  <a:srgbClr val="00007D"/>
                </a:solidFill>
              </a:rPr>
              <a:t>ССБТ</a:t>
            </a:r>
            <a:r>
              <a:rPr lang="ru-RU" sz="2400" b="1" spc="-1" dirty="0" smtClean="0">
                <a:solidFill>
                  <a:srgbClr val="00007D"/>
                </a:solidFill>
              </a:rPr>
              <a:t>). Вибрационная безопасность. Общие требования</a:t>
            </a: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Согласно этому нормативному документу </a:t>
            </a:r>
            <a:r>
              <a:rPr lang="ru-RU" sz="2400" spc="-1" dirty="0" smtClean="0">
                <a:solidFill>
                  <a:srgbClr val="00007D"/>
                </a:solidFill>
              </a:rPr>
              <a:t> </a:t>
            </a:r>
            <a:r>
              <a:rPr lang="ru-RU" sz="2400" spc="-1" dirty="0" smtClean="0">
                <a:solidFill>
                  <a:srgbClr val="00007D"/>
                </a:solidFill>
              </a:rPr>
              <a:t>контроль </a:t>
            </a:r>
            <a:r>
              <a:rPr lang="ru-RU" sz="2400" spc="-1" dirty="0" smtClean="0">
                <a:solidFill>
                  <a:srgbClr val="00007D"/>
                </a:solidFill>
              </a:rPr>
              <a:t>за соблюдением установленных гигиенических нормативов по вибрации осуществляют соответствующие уполномоченные организации в ходе периодического контроля за соблюдением безопасных условий труда, аттестации рабочих мест и др. 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 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E7C1B838-6AE2-4AAF-8391-8706722142A7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49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 cstate="print"/>
          <a:srcRect l="31694" t="15134" r="32082" b="37267"/>
          <a:stretch>
            <a:fillRect/>
          </a:stretch>
        </p:blipFill>
        <p:spPr bwMode="auto">
          <a:xfrm>
            <a:off x="683568" y="620688"/>
            <a:ext cx="7704856" cy="569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F74C4D09-8049-4CA5-8A1B-69DE4D92EE09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5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250560" y="882720"/>
            <a:ext cx="8435880" cy="53323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spcBef>
                <a:spcPts val="799"/>
              </a:spcBef>
            </a:pPr>
            <a:r>
              <a:rPr lang="ru-RU" sz="3200" b="0" strike="noStrike" spc="-1" dirty="0">
                <a:solidFill>
                  <a:srgbClr val="00007D"/>
                </a:solidFill>
                <a:latin typeface="Arial"/>
              </a:rPr>
              <a:t>Основными понятиями теории вибрации являются вибрационные параметры: 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spcBef>
                <a:spcPts val="799"/>
              </a:spcBef>
            </a:pPr>
            <a:r>
              <a:rPr lang="ru-RU" sz="3200" b="0" strike="noStrike" spc="-1" dirty="0">
                <a:solidFill>
                  <a:srgbClr val="00007D"/>
                </a:solidFill>
                <a:latin typeface="Arial"/>
              </a:rPr>
              <a:t>1) </a:t>
            </a:r>
            <a:r>
              <a:rPr lang="ru-RU" sz="3200" b="0" strike="noStrike" spc="-1" dirty="0" err="1">
                <a:solidFill>
                  <a:srgbClr val="00007D"/>
                </a:solidFill>
                <a:latin typeface="Arial"/>
              </a:rPr>
              <a:t>виброперемещение</a:t>
            </a:r>
            <a:r>
              <a:rPr lang="ru-RU" sz="3200" b="0" strike="noStrike" spc="-1" dirty="0">
                <a:solidFill>
                  <a:srgbClr val="00007D"/>
                </a:solidFill>
                <a:latin typeface="Arial"/>
              </a:rPr>
              <a:t>, </a:t>
            </a:r>
            <a:r>
              <a:rPr lang="ru-RU" sz="3200" b="0" strike="noStrike" spc="-1" dirty="0" err="1">
                <a:solidFill>
                  <a:srgbClr val="00007D"/>
                </a:solidFill>
                <a:latin typeface="Arial"/>
              </a:rPr>
              <a:t>виброскорость</a:t>
            </a:r>
            <a:r>
              <a:rPr lang="ru-RU" sz="3200" b="0" strike="noStrike" spc="-1" dirty="0">
                <a:solidFill>
                  <a:srgbClr val="00007D"/>
                </a:solidFill>
                <a:latin typeface="Arial"/>
              </a:rPr>
              <a:t> и </a:t>
            </a:r>
            <a:r>
              <a:rPr lang="ru-RU" sz="3200" b="0" strike="noStrike" spc="-1" dirty="0" err="1">
                <a:solidFill>
                  <a:srgbClr val="00007D"/>
                </a:solidFill>
                <a:latin typeface="Arial"/>
              </a:rPr>
              <a:t>виброускорение</a:t>
            </a:r>
            <a:r>
              <a:rPr lang="ru-RU" sz="3200" b="0" strike="noStrike" spc="-1" dirty="0">
                <a:solidFill>
                  <a:srgbClr val="00007D"/>
                </a:solidFill>
                <a:latin typeface="Arial"/>
              </a:rPr>
              <a:t>;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spcBef>
                <a:spcPts val="799"/>
              </a:spcBef>
            </a:pPr>
            <a:r>
              <a:rPr lang="ru-RU" sz="3200" b="0" strike="noStrike" spc="-1" dirty="0">
                <a:solidFill>
                  <a:srgbClr val="00007D"/>
                </a:solidFill>
                <a:latin typeface="Arial"/>
              </a:rPr>
              <a:t>2) механический </a:t>
            </a:r>
            <a:r>
              <a:rPr lang="ru-RU" sz="3200" b="0" strike="noStrike" spc="-1" dirty="0" smtClean="0">
                <a:solidFill>
                  <a:srgbClr val="00007D"/>
                </a:solidFill>
                <a:latin typeface="Arial"/>
              </a:rPr>
              <a:t>импеданс (жесткость системы);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spcBef>
                <a:spcPts val="799"/>
              </a:spcBef>
            </a:pPr>
            <a:r>
              <a:rPr lang="ru-RU" sz="3200" b="0" strike="noStrike" spc="-1" dirty="0">
                <a:solidFill>
                  <a:srgbClr val="00007D"/>
                </a:solidFill>
                <a:latin typeface="Arial"/>
              </a:rPr>
              <a:t>3) собственная частота.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026BBF81-DF93-4A82-B896-13D2D7F28C7B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50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178920" y="549000"/>
            <a:ext cx="849636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000"/>
          </a:bodyPr>
          <a:lstStyle/>
          <a:p>
            <a:pPr algn="just">
              <a:lnSpc>
                <a:spcPct val="90000"/>
              </a:lnSpc>
              <a:spcBef>
                <a:spcPts val="697"/>
              </a:spcBef>
            </a:pPr>
            <a:r>
              <a:rPr lang="ru-RU" sz="2800" b="1" strike="noStrike" spc="-1" dirty="0">
                <a:solidFill>
                  <a:srgbClr val="00007D"/>
                </a:solidFill>
                <a:latin typeface="Arial"/>
              </a:rPr>
              <a:t>СИСТЕМЫ ЗАЩИТЫ ОТ ВИБРАЦИИ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697"/>
              </a:spcBef>
            </a:pPr>
            <a:r>
              <a:rPr lang="ru-RU" sz="2800" b="0" strike="noStrike" spc="-1" dirty="0">
                <a:solidFill>
                  <a:srgbClr val="000000"/>
                </a:solidFill>
                <a:latin typeface="Arial"/>
              </a:rPr>
              <a:t>В тех случаях, когда фактические значения гигиенических характеристик вибрации превышают допустимые значения, применяются средства защиты от вибрации.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697"/>
              </a:spcBef>
            </a:pPr>
            <a:r>
              <a:rPr lang="ru-RU" sz="2800" b="0" strike="noStrike" spc="-1" dirty="0">
                <a:solidFill>
                  <a:srgbClr val="00007D"/>
                </a:solidFill>
                <a:latin typeface="Arial"/>
              </a:rPr>
              <a:t>Классификация средств и методов защиты от вибрации определена </a:t>
            </a:r>
            <a:r>
              <a:rPr lang="ru-RU" sz="2800" b="1" strike="noStrike" spc="-1" dirty="0">
                <a:solidFill>
                  <a:srgbClr val="FF0000"/>
                </a:solidFill>
                <a:latin typeface="Arial"/>
              </a:rPr>
              <a:t>ГОСТ 26568-85 «Вибрация. Методы и средства защиты. Классификация</a:t>
            </a:r>
            <a:r>
              <a:rPr lang="ru-RU" sz="2800" b="1" strike="noStrike" spc="-1" dirty="0" smtClean="0">
                <a:solidFill>
                  <a:srgbClr val="FF0000"/>
                </a:solidFill>
                <a:latin typeface="Arial"/>
              </a:rPr>
              <a:t>».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 l="5313" t="17934" r="28538" b="20467"/>
          <a:stretch>
            <a:fillRect/>
          </a:stretch>
        </p:blipFill>
        <p:spPr bwMode="auto">
          <a:xfrm>
            <a:off x="251520" y="1628800"/>
            <a:ext cx="8892480" cy="465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620688"/>
            <a:ext cx="86409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97"/>
              </a:spcBef>
            </a:pPr>
            <a:r>
              <a:rPr lang="ru-RU" b="1" spc="-1" dirty="0" smtClean="0">
                <a:solidFill>
                  <a:srgbClr val="00007D"/>
                </a:solidFill>
              </a:rPr>
              <a:t>Средства защиты от вибрации по организационному признаку делятся на коллективные и индивидуальные.</a:t>
            </a:r>
            <a:endParaRPr lang="en-US" b="1" spc="-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20925B10-040C-462B-923A-31BD762B4A58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52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7" name="Picture 2"/>
          <p:cNvPicPr/>
          <p:nvPr/>
        </p:nvPicPr>
        <p:blipFill>
          <a:blip r:embed="rId2" cstate="print"/>
          <a:srcRect l="3643" t="6046" r="1606" b="8151"/>
          <a:stretch/>
        </p:blipFill>
        <p:spPr>
          <a:xfrm>
            <a:off x="2050920" y="476280"/>
            <a:ext cx="6913800" cy="6292800"/>
          </a:xfrm>
          <a:prstGeom prst="rect">
            <a:avLst/>
          </a:prstGeom>
          <a:ln>
            <a:noFill/>
          </a:ln>
        </p:spPr>
      </p:pic>
      <p:sp>
        <p:nvSpPr>
          <p:cNvPr id="278" name="CustomShape 2"/>
          <p:cNvSpPr/>
          <p:nvPr/>
        </p:nvSpPr>
        <p:spPr>
          <a:xfrm>
            <a:off x="179280" y="549360"/>
            <a:ext cx="2160720" cy="1557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r>
              <a:rPr lang="ru-RU" sz="2400" b="1" strike="noStrike" spc="-1">
                <a:solidFill>
                  <a:srgbClr val="00007D"/>
                </a:solidFill>
                <a:latin typeface="Arial"/>
              </a:rPr>
              <a:t>Методы и средства защиты от вибрации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18FE1CAD-E6E7-4A7E-82DF-5D736438F694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53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TextShape 2"/>
          <p:cNvSpPr txBox="1"/>
          <p:nvPr/>
        </p:nvSpPr>
        <p:spPr>
          <a:xfrm>
            <a:off x="324000" y="1052280"/>
            <a:ext cx="84960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1" strike="noStrike" spc="-1" dirty="0" err="1" smtClean="0">
                <a:solidFill>
                  <a:srgbClr val="00007D"/>
                </a:solidFill>
                <a:latin typeface="Arial"/>
              </a:rPr>
              <a:t>Вибродемпфирование</a:t>
            </a:r>
            <a:r>
              <a:rPr lang="ru-RU" sz="2400" b="1" spc="-1" dirty="0" smtClean="0">
                <a:solidFill>
                  <a:srgbClr val="00007D"/>
                </a:solidFill>
              </a:rPr>
              <a:t> (нем. </a:t>
            </a:r>
            <a:r>
              <a:rPr lang="ru-RU" sz="2400" b="1" spc="-1" dirty="0" err="1" smtClean="0">
                <a:solidFill>
                  <a:srgbClr val="00007D"/>
                </a:solidFill>
              </a:rPr>
              <a:t>Dämpfer</a:t>
            </a:r>
            <a:r>
              <a:rPr lang="ru-RU" sz="2400" b="1" spc="-1" dirty="0" smtClean="0">
                <a:solidFill>
                  <a:srgbClr val="00007D"/>
                </a:solidFill>
              </a:rPr>
              <a:t> «глушитель, амортизатор» ← </a:t>
            </a:r>
            <a:r>
              <a:rPr lang="ru-RU" sz="2400" b="1" spc="-1" dirty="0" err="1" smtClean="0">
                <a:solidFill>
                  <a:srgbClr val="00007D"/>
                </a:solidFill>
              </a:rPr>
              <a:t>dämpfen</a:t>
            </a:r>
            <a:r>
              <a:rPr lang="ru-RU" sz="2400" b="1" spc="-1" dirty="0" smtClean="0">
                <a:solidFill>
                  <a:srgbClr val="00007D"/>
                </a:solidFill>
              </a:rPr>
              <a:t> «заглушать</a:t>
            </a:r>
            <a:r>
              <a:rPr lang="ru-RU" sz="2400" b="1" spc="-1" dirty="0" smtClean="0">
                <a:solidFill>
                  <a:srgbClr val="00007D"/>
                </a:solidFill>
              </a:rPr>
              <a:t>»)</a:t>
            </a:r>
            <a:r>
              <a:rPr lang="ru-RU" sz="2400" b="0" strike="noStrike" spc="-1" dirty="0" smtClean="0">
                <a:solidFill>
                  <a:srgbClr val="00007D"/>
                </a:solidFill>
                <a:latin typeface="Arial"/>
              </a:rPr>
              <a:t> 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— это процесс уменьшения уровня вибраций защищаемого объекта путем превращения энергии механических колебаний системы в другие виды энергии.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Увеличение потерь энергии в системе может быть достигнуто: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• использованием конструктивных материалов с большим внутренним трением;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• нанесением слоя </a:t>
            </a:r>
            <a:r>
              <a:rPr lang="ru-RU" sz="2400" b="0" strike="noStrike" spc="-1" dirty="0" err="1">
                <a:solidFill>
                  <a:srgbClr val="00007D"/>
                </a:solidFill>
                <a:latin typeface="Arial"/>
              </a:rPr>
              <a:t>упруговязких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 материалов, обладающих большими потерями на внутреннее трение;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• использованием поверхностного трения.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5DEB16B7-2641-43DB-8ABD-008CEC53D7EE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54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TextShape 2"/>
          <p:cNvSpPr txBox="1"/>
          <p:nvPr/>
        </p:nvSpPr>
        <p:spPr>
          <a:xfrm>
            <a:off x="250560" y="404280"/>
            <a:ext cx="856908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С точки зрения снижения вибраций наиболее предпочтительным является использование в качестве конструктивных материалов: пластмассы, дерева, резины. Так используются шестерни из капролона, текстолита. В некоторых случаях оказывается возможным также использовать шестерни из твердой резины. В результате происходит снижение вибраций оснований машин, а, следовательно, снижается вибрация рабочих мест.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3" name="Picture 3"/>
          <p:cNvPicPr/>
          <p:nvPr/>
        </p:nvPicPr>
        <p:blipFill>
          <a:blip r:embed="rId2" cstate="print"/>
          <a:stretch/>
        </p:blipFill>
        <p:spPr>
          <a:xfrm>
            <a:off x="395280" y="3357720"/>
            <a:ext cx="2857680" cy="2600280"/>
          </a:xfrm>
          <a:prstGeom prst="rect">
            <a:avLst/>
          </a:prstGeom>
          <a:ln>
            <a:noFill/>
          </a:ln>
        </p:spPr>
      </p:pic>
      <p:pic>
        <p:nvPicPr>
          <p:cNvPr id="284" name="Picture 4"/>
          <p:cNvPicPr/>
          <p:nvPr/>
        </p:nvPicPr>
        <p:blipFill>
          <a:blip r:embed="rId3" cstate="print"/>
          <a:stretch/>
        </p:blipFill>
        <p:spPr>
          <a:xfrm>
            <a:off x="3276720" y="3357720"/>
            <a:ext cx="3433680" cy="2663640"/>
          </a:xfrm>
          <a:prstGeom prst="rect">
            <a:avLst/>
          </a:prstGeom>
          <a:ln>
            <a:noFill/>
          </a:ln>
        </p:spPr>
      </p:pic>
      <p:pic>
        <p:nvPicPr>
          <p:cNvPr id="285" name="Picture 5"/>
          <p:cNvPicPr/>
          <p:nvPr/>
        </p:nvPicPr>
        <p:blipFill>
          <a:blip r:embed="rId4" cstate="print"/>
          <a:srcRect l="50003" t="6283" r="13388" b="18512"/>
          <a:stretch/>
        </p:blipFill>
        <p:spPr>
          <a:xfrm>
            <a:off x="6588000" y="2997360"/>
            <a:ext cx="2232000" cy="3438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022316E3-70A3-4D5D-A220-BB99C8CC2EC2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55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TextShape 2"/>
          <p:cNvSpPr txBox="1"/>
          <p:nvPr/>
        </p:nvSpPr>
        <p:spPr>
          <a:xfrm>
            <a:off x="395280" y="62028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ts val="697"/>
              </a:spcBef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В настоящее время начат выпуск ручного механизированного инструмента в корпусах из полимерных материалов. Это в значительной мере ослабляет воздействие вибраций на руки работающих.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97"/>
              </a:spcBef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97"/>
              </a:spcBef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97"/>
              </a:spcBef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697"/>
              </a:spcBef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8" name="Picture 4"/>
          <p:cNvPicPr/>
          <p:nvPr/>
        </p:nvPicPr>
        <p:blipFill>
          <a:blip r:embed="rId2" cstate="print"/>
          <a:stretch/>
        </p:blipFill>
        <p:spPr>
          <a:xfrm>
            <a:off x="395280" y="2637000"/>
            <a:ext cx="3889440" cy="2474640"/>
          </a:xfrm>
          <a:prstGeom prst="rect">
            <a:avLst/>
          </a:prstGeom>
          <a:ln>
            <a:noFill/>
          </a:ln>
        </p:spPr>
      </p:pic>
      <p:pic>
        <p:nvPicPr>
          <p:cNvPr id="289" name="Picture 5"/>
          <p:cNvPicPr/>
          <p:nvPr/>
        </p:nvPicPr>
        <p:blipFill>
          <a:blip r:embed="rId3" cstate="print"/>
          <a:stretch/>
        </p:blipFill>
        <p:spPr>
          <a:xfrm>
            <a:off x="4356000" y="3063960"/>
            <a:ext cx="4562640" cy="3117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90860FE5-6239-4C06-971F-9E33FB719159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56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TextShape 2"/>
          <p:cNvSpPr txBox="1"/>
          <p:nvPr/>
        </p:nvSpPr>
        <p:spPr>
          <a:xfrm>
            <a:off x="324000" y="62028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На многих видах оборудования внедряется постановка в подшипниковые узлы вибродемпфирующих втулок, что значительно снижает уровень вибраций.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Кроме того, установка таких подшипниковых узлов значительно повышает срок их службы (иногда в 10 раз).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598"/>
              </a:spcBef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2" name="Picture 4"/>
          <p:cNvPicPr/>
          <p:nvPr/>
        </p:nvPicPr>
        <p:blipFill>
          <a:blip r:embed="rId2" cstate="print"/>
          <a:srcRect l="10246" r="28335" b="-2856"/>
          <a:stretch/>
        </p:blipFill>
        <p:spPr>
          <a:xfrm>
            <a:off x="250920" y="2997360"/>
            <a:ext cx="2808360" cy="3527280"/>
          </a:xfrm>
          <a:prstGeom prst="rect">
            <a:avLst/>
          </a:prstGeom>
          <a:ln>
            <a:noFill/>
          </a:ln>
        </p:spPr>
      </p:pic>
      <p:pic>
        <p:nvPicPr>
          <p:cNvPr id="293" name="Picture 6"/>
          <p:cNvPicPr/>
          <p:nvPr/>
        </p:nvPicPr>
        <p:blipFill>
          <a:blip r:embed="rId3" cstate="print"/>
          <a:stretch/>
        </p:blipFill>
        <p:spPr>
          <a:xfrm>
            <a:off x="3348000" y="2708280"/>
            <a:ext cx="5472000" cy="364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4BFE5C69-4C45-44E3-A7FC-03C587993E57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57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TextShape 2"/>
          <p:cNvSpPr txBox="1"/>
          <p:nvPr/>
        </p:nvSpPr>
        <p:spPr>
          <a:xfrm>
            <a:off x="468360" y="47592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spcBef>
                <a:spcPts val="697"/>
              </a:spcBef>
            </a:pP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Использование в качестве конструкционных материалов пластмасс позволяет снизить уровень вибрации по виброскорости на 8-10дБ.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79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799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6" name="Picture 4"/>
          <p:cNvPicPr/>
          <p:nvPr/>
        </p:nvPicPr>
        <p:blipFill>
          <a:blip r:embed="rId2" cstate="print"/>
          <a:srcRect l="1184" t="15831"/>
          <a:stretch/>
        </p:blipFill>
        <p:spPr>
          <a:xfrm>
            <a:off x="755640" y="1989000"/>
            <a:ext cx="7921800" cy="3576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D146E44D-31DE-4A81-9B27-39782E5B5A13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58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TextShape 2"/>
          <p:cNvSpPr txBox="1"/>
          <p:nvPr/>
        </p:nvSpPr>
        <p:spPr>
          <a:xfrm>
            <a:off x="178920" y="404280"/>
            <a:ext cx="87138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500" lnSpcReduction="10000"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В том случае, когда применение полимерных покрытий в качестве конструктивных не представляется возможным, для снижения вибраций используют </a:t>
            </a:r>
            <a:r>
              <a:rPr lang="ru-RU" sz="2400" b="0" strike="noStrike" spc="-1">
                <a:solidFill>
                  <a:srgbClr val="FF0000"/>
                </a:solidFill>
                <a:latin typeface="Arial"/>
              </a:rPr>
              <a:t>вибродемпфирующие покрытия.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Действие жестких покрытий проявляется главным образом на низких и средних частотах, мягких — на высоких.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В качестве жестких покрытий используются вязкоупругие материалы (твердые пластмассы, битуминизированный войлок, различные полимерные смеси).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В качестве мягких — мягкие пластмассы, материалы типа резины, пенопласты, поливинилхлоридные пластики.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 Хорошо демпфируют колебания смазочные материалы. Например, консистентные смазки в подшипниковых узлах, а также масляные ванны в редукторах.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E3749B12-9E5B-4663-97A8-BD42C0ABC3E8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59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0" name="Picture 4"/>
          <p:cNvPicPr/>
          <p:nvPr/>
        </p:nvPicPr>
        <p:blipFill>
          <a:blip r:embed="rId2" cstate="print"/>
          <a:stretch/>
        </p:blipFill>
        <p:spPr>
          <a:xfrm>
            <a:off x="324000" y="476280"/>
            <a:ext cx="4262400" cy="4262400"/>
          </a:xfrm>
          <a:prstGeom prst="rect">
            <a:avLst/>
          </a:prstGeom>
          <a:ln>
            <a:noFill/>
          </a:ln>
        </p:spPr>
      </p:pic>
      <p:sp>
        <p:nvSpPr>
          <p:cNvPr id="301" name="CustomShape 2"/>
          <p:cNvSpPr/>
          <p:nvPr/>
        </p:nvSpPr>
        <p:spPr>
          <a:xfrm>
            <a:off x="-360" y="5373720"/>
            <a:ext cx="47998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Пластичные смазки SKF для подшипников.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2" name="Picture 6"/>
          <p:cNvPicPr/>
          <p:nvPr/>
        </p:nvPicPr>
        <p:blipFill>
          <a:blip r:embed="rId3" cstate="print"/>
          <a:stretch/>
        </p:blipFill>
        <p:spPr>
          <a:xfrm>
            <a:off x="4572000" y="836640"/>
            <a:ext cx="4200480" cy="4286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F7263687-FFE4-4C2E-B7D3-9B30A9A8F08B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6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250920" y="620280"/>
            <a:ext cx="864216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spcBef>
                <a:spcPts val="598"/>
              </a:spcBef>
            </a:pPr>
            <a:r>
              <a:rPr lang="ru-RU" sz="2400" b="0" strike="noStrike" spc="-1" dirty="0" smtClean="0">
                <a:solidFill>
                  <a:srgbClr val="00007D"/>
                </a:solidFill>
                <a:latin typeface="Arial"/>
              </a:rPr>
              <a:t>Для 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гармонических колебаний величина отклонения колеблющейся точки от положения равновесия (</a:t>
            </a:r>
            <a:r>
              <a:rPr lang="ru-RU" sz="2400" b="1" strike="noStrike" spc="-1" dirty="0" err="1">
                <a:solidFill>
                  <a:srgbClr val="00007D"/>
                </a:solidFill>
                <a:latin typeface="Arial"/>
              </a:rPr>
              <a:t>виброперемещение</a:t>
            </a: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 </a:t>
            </a:r>
            <a:r>
              <a:rPr lang="ru-RU" sz="2400" b="1" i="1" strike="noStrike" spc="-1" dirty="0" err="1">
                <a:solidFill>
                  <a:srgbClr val="00007D"/>
                </a:solidFill>
                <a:latin typeface="Arial"/>
              </a:rPr>
              <a:t>х</a:t>
            </a:r>
            <a:r>
              <a:rPr lang="ru-RU" sz="2400" b="1" i="1" strike="noStrike" spc="-1" dirty="0">
                <a:solidFill>
                  <a:srgbClr val="00007D"/>
                </a:solidFill>
                <a:latin typeface="Arial"/>
              </a:rPr>
              <a:t>)</a:t>
            </a:r>
            <a:r>
              <a:rPr lang="ru-RU" sz="2400" b="0" i="1" strike="noStrike" spc="-1" dirty="0">
                <a:solidFill>
                  <a:srgbClr val="00007D"/>
                </a:solidFill>
                <a:latin typeface="Arial"/>
              </a:rPr>
              <a:t> 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определяется по формуле: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598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2" descr="IMG00002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3635896" y="1700808"/>
            <a:ext cx="5181600" cy="2490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17"/>
          <p:cNvSpPr>
            <a:spLocks noChangeArrowheads="1"/>
          </p:cNvSpPr>
          <p:nvPr/>
        </p:nvSpPr>
        <p:spPr bwMode="auto">
          <a:xfrm>
            <a:off x="467544" y="3826202"/>
            <a:ext cx="7704856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х</a:t>
            </a:r>
            <a:r>
              <a:rPr lang="ru-RU" b="1" i="1" baseline="-25000" dirty="0">
                <a:solidFill>
                  <a:srgbClr val="002060"/>
                </a:solidFill>
              </a:rPr>
              <a:t>0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– амплитуда </a:t>
            </a:r>
            <a:r>
              <a:rPr lang="ru-RU" dirty="0" err="1" smtClean="0">
                <a:solidFill>
                  <a:srgbClr val="002060"/>
                </a:solidFill>
              </a:rPr>
              <a:t>виброперемещения</a:t>
            </a:r>
            <a:r>
              <a:rPr lang="ru-RU" dirty="0">
                <a:solidFill>
                  <a:srgbClr val="002060"/>
                </a:solidFill>
              </a:rPr>
              <a:t>, м;</a:t>
            </a:r>
          </a:p>
          <a:p>
            <a:r>
              <a:rPr lang="en-US" b="1" i="1" dirty="0">
                <a:solidFill>
                  <a:srgbClr val="002060"/>
                </a:solidFill>
              </a:rPr>
              <a:t>t </a:t>
            </a:r>
            <a:r>
              <a:rPr lang="ru-RU" i="1" dirty="0">
                <a:solidFill>
                  <a:srgbClr val="002060"/>
                </a:solidFill>
              </a:rPr>
              <a:t>–</a:t>
            </a:r>
            <a:r>
              <a:rPr lang="ru-RU" dirty="0">
                <a:solidFill>
                  <a:srgbClr val="002060"/>
                </a:solidFill>
              </a:rPr>
              <a:t> время, с;</a:t>
            </a:r>
          </a:p>
          <a:p>
            <a:r>
              <a:rPr lang="ru-RU" b="1" i="1" dirty="0" err="1">
                <a:solidFill>
                  <a:srgbClr val="002060"/>
                </a:solidFill>
              </a:rPr>
              <a:t>ω</a:t>
            </a:r>
            <a:r>
              <a:rPr lang="ru-RU" i="1" dirty="0" err="1">
                <a:solidFill>
                  <a:srgbClr val="002060"/>
                </a:solidFill>
              </a:rPr>
              <a:t>=2π</a:t>
            </a:r>
            <a:r>
              <a:rPr lang="en-US" i="1" dirty="0">
                <a:solidFill>
                  <a:srgbClr val="002060"/>
                </a:solidFill>
              </a:rPr>
              <a:t>f</a:t>
            </a:r>
            <a:r>
              <a:rPr lang="ru-RU" i="1" dirty="0">
                <a:solidFill>
                  <a:srgbClr val="002060"/>
                </a:solidFill>
              </a:rPr>
              <a:t>=2π/Т</a:t>
            </a:r>
            <a:r>
              <a:rPr lang="ru-RU" dirty="0">
                <a:solidFill>
                  <a:srgbClr val="002060"/>
                </a:solidFill>
              </a:rPr>
              <a:t> – </a:t>
            </a:r>
            <a:r>
              <a:rPr lang="ru-RU" dirty="0" smtClean="0">
                <a:solidFill>
                  <a:srgbClr val="002060"/>
                </a:solidFill>
              </a:rPr>
              <a:t>угловая частота колебаний, </a:t>
            </a:r>
            <a:r>
              <a:rPr lang="ru-RU" dirty="0">
                <a:solidFill>
                  <a:srgbClr val="002060"/>
                </a:solidFill>
              </a:rPr>
              <a:t>рад/</a:t>
            </a:r>
            <a:r>
              <a:rPr lang="en-US" dirty="0">
                <a:solidFill>
                  <a:srgbClr val="002060"/>
                </a:solidFill>
              </a:rPr>
              <a:t>c</a:t>
            </a:r>
            <a:r>
              <a:rPr lang="ru-RU" i="1" dirty="0">
                <a:solidFill>
                  <a:srgbClr val="002060"/>
                </a:solidFill>
              </a:rPr>
              <a:t>;</a:t>
            </a:r>
          </a:p>
          <a:p>
            <a:r>
              <a:rPr lang="en-US" b="1" i="1" dirty="0">
                <a:solidFill>
                  <a:srgbClr val="002060"/>
                </a:solidFill>
              </a:rPr>
              <a:t>f</a:t>
            </a:r>
            <a:r>
              <a:rPr lang="ru-RU" i="1" dirty="0">
                <a:solidFill>
                  <a:srgbClr val="002060"/>
                </a:solidFill>
              </a:rPr>
              <a:t>=1/</a:t>
            </a:r>
            <a:r>
              <a:rPr lang="en-US" i="1" dirty="0">
                <a:solidFill>
                  <a:srgbClr val="002060"/>
                </a:solidFill>
              </a:rPr>
              <a:t>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– </a:t>
            </a:r>
            <a:r>
              <a:rPr lang="ru-RU" b="1" i="1" dirty="0">
                <a:solidFill>
                  <a:srgbClr val="002060"/>
                </a:solidFill>
              </a:rPr>
              <a:t>линейная </a:t>
            </a:r>
            <a:r>
              <a:rPr lang="ru-RU" b="1" i="1" dirty="0" smtClean="0">
                <a:solidFill>
                  <a:srgbClr val="002060"/>
                </a:solidFill>
              </a:rPr>
              <a:t>частота колебаний</a:t>
            </a:r>
            <a:r>
              <a:rPr lang="ru-RU" b="1" i="1" dirty="0">
                <a:solidFill>
                  <a:srgbClr val="002060"/>
                </a:solidFill>
              </a:rPr>
              <a:t>, Гц;</a:t>
            </a:r>
          </a:p>
          <a:p>
            <a:r>
              <a:rPr lang="ru-RU" b="1" i="1" dirty="0" err="1">
                <a:solidFill>
                  <a:srgbClr val="002060"/>
                </a:solidFill>
              </a:rPr>
              <a:t>Т</a:t>
            </a:r>
            <a:r>
              <a:rPr lang="ru-RU" i="1" dirty="0" err="1">
                <a:solidFill>
                  <a:srgbClr val="002060"/>
                </a:solidFill>
              </a:rPr>
              <a:t>=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err="1">
                <a:solidFill>
                  <a:srgbClr val="002060"/>
                </a:solidFill>
              </a:rPr>
              <a:t>t</a:t>
            </a:r>
            <a:r>
              <a:rPr lang="ru-RU" i="1" dirty="0">
                <a:solidFill>
                  <a:srgbClr val="002060"/>
                </a:solidFill>
              </a:rPr>
              <a:t>/</a:t>
            </a:r>
            <a:r>
              <a:rPr lang="ru-RU" i="1" dirty="0" err="1">
                <a:solidFill>
                  <a:srgbClr val="002060"/>
                </a:solidFill>
              </a:rPr>
              <a:t>n</a:t>
            </a:r>
            <a:r>
              <a:rPr lang="ru-RU" dirty="0">
                <a:solidFill>
                  <a:srgbClr val="002060"/>
                </a:solidFill>
              </a:rPr>
              <a:t> – период колебаний;</a:t>
            </a:r>
          </a:p>
          <a:p>
            <a:r>
              <a:rPr lang="en-US" b="1" i="1" dirty="0">
                <a:solidFill>
                  <a:srgbClr val="002060"/>
                </a:solidFill>
              </a:rPr>
              <a:t>n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– число полных колебаний за время </a:t>
            </a:r>
            <a:r>
              <a:rPr lang="ru-RU" i="1" dirty="0" err="1">
                <a:solidFill>
                  <a:srgbClr val="002060"/>
                </a:solidFill>
              </a:rPr>
              <a:t>t</a:t>
            </a:r>
            <a:r>
              <a:rPr lang="ru-RU" dirty="0">
                <a:solidFill>
                  <a:srgbClr val="002060"/>
                </a:solidFill>
              </a:rPr>
              <a:t>;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φ</a:t>
            </a:r>
            <a:r>
              <a:rPr lang="ru-RU" b="1" i="1" baseline="-25000" dirty="0">
                <a:solidFill>
                  <a:srgbClr val="002060"/>
                </a:solidFill>
              </a:rPr>
              <a:t>0</a:t>
            </a:r>
            <a:r>
              <a:rPr lang="ru-RU" dirty="0">
                <a:solidFill>
                  <a:srgbClr val="002060"/>
                </a:solidFill>
              </a:rPr>
              <a:t> – начальная фаза колебаний в момент времени t=0;</a:t>
            </a:r>
          </a:p>
          <a:p>
            <a:r>
              <a:rPr lang="ru-RU" sz="2000" b="1" i="1" dirty="0" err="1">
                <a:solidFill>
                  <a:srgbClr val="002060"/>
                </a:solidFill>
              </a:rPr>
              <a:t>φ</a:t>
            </a:r>
            <a:r>
              <a:rPr lang="ru-RU" i="1" dirty="0" err="1">
                <a:solidFill>
                  <a:srgbClr val="002060"/>
                </a:solidFill>
              </a:rPr>
              <a:t>=ω</a:t>
            </a:r>
            <a:r>
              <a:rPr lang="en-US" i="1" dirty="0">
                <a:solidFill>
                  <a:srgbClr val="002060"/>
                </a:solidFill>
              </a:rPr>
              <a:t>t</a:t>
            </a:r>
            <a:r>
              <a:rPr lang="ru-RU" i="1" dirty="0">
                <a:solidFill>
                  <a:srgbClr val="002060"/>
                </a:solidFill>
              </a:rPr>
              <a:t>+φ</a:t>
            </a:r>
            <a:r>
              <a:rPr lang="ru-RU" sz="1200" i="1" dirty="0">
                <a:solidFill>
                  <a:srgbClr val="002060"/>
                </a:solidFill>
              </a:rPr>
              <a:t>0</a:t>
            </a:r>
            <a:r>
              <a:rPr lang="ru-RU" i="1" dirty="0">
                <a:solidFill>
                  <a:srgbClr val="002060"/>
                </a:solidFill>
              </a:rPr>
              <a:t> –</a:t>
            </a:r>
            <a:r>
              <a:rPr lang="ru-RU" dirty="0">
                <a:solidFill>
                  <a:srgbClr val="002060"/>
                </a:solidFill>
              </a:rPr>
              <a:t> полная фаза колебаний </a:t>
            </a:r>
          </a:p>
        </p:txBody>
      </p:sp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1043608" y="2204864"/>
          <a:ext cx="2109788" cy="563563"/>
        </p:xfrm>
        <a:graphic>
          <a:graphicData uri="http://schemas.openxmlformats.org/presentationml/2006/ole">
            <p:oleObj spid="_x0000_s1026" name="Формула" r:id="rId4" imgW="1218671" imgH="317362" progId="Equation.3">
              <p:embed/>
            </p:oleObj>
          </a:graphicData>
        </a:graphic>
      </p:graphicFrame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20AD7063-30BC-49A4-9733-C9A7D5961AA1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60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TextShape 2"/>
          <p:cNvSpPr txBox="1"/>
          <p:nvPr/>
        </p:nvSpPr>
        <p:spPr>
          <a:xfrm>
            <a:off x="324000" y="404280"/>
            <a:ext cx="8496000" cy="626436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algn="just">
              <a:lnSpc>
                <a:spcPct val="80000"/>
              </a:lnSpc>
              <a:spcBef>
                <a:spcPts val="448"/>
              </a:spcBef>
            </a:pPr>
            <a:r>
              <a:rPr lang="ru-RU" sz="1800" b="1" strike="noStrike" spc="-1" dirty="0">
                <a:solidFill>
                  <a:srgbClr val="008000"/>
                </a:solidFill>
                <a:latin typeface="Arial"/>
              </a:rPr>
              <a:t>Под </a:t>
            </a:r>
            <a:r>
              <a:rPr lang="ru-RU" sz="1800" b="1" strike="noStrike" spc="-1" dirty="0" err="1">
                <a:solidFill>
                  <a:srgbClr val="008000"/>
                </a:solidFill>
                <a:latin typeface="Arial"/>
              </a:rPr>
              <a:t>виброгашением</a:t>
            </a:r>
            <a:r>
              <a:rPr lang="ru-RU" sz="1800" b="0" strike="noStrike" spc="-1" dirty="0">
                <a:solidFill>
                  <a:srgbClr val="008000"/>
                </a:solidFill>
                <a:latin typeface="Arial"/>
              </a:rPr>
              <a:t> понимают уменьшение уровня вибрации защищаемого объекта путем введения в систему дополнительных реактивных </a:t>
            </a:r>
            <a:r>
              <a:rPr lang="ru-RU" sz="1800" b="0" strike="noStrike" spc="-1" dirty="0" err="1">
                <a:solidFill>
                  <a:srgbClr val="008000"/>
                </a:solidFill>
                <a:latin typeface="Arial"/>
              </a:rPr>
              <a:t>импедансов</a:t>
            </a:r>
            <a:r>
              <a:rPr lang="ru-RU" sz="1800" b="0" strike="noStrike" spc="-1" dirty="0">
                <a:solidFill>
                  <a:srgbClr val="008000"/>
                </a:solidFill>
                <a:latin typeface="Arial"/>
              </a:rPr>
              <a:t>, т.е. сопротивлений упругого или инерционного типа.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448"/>
              </a:spcBef>
            </a:pPr>
            <a:r>
              <a:rPr lang="ru-RU" sz="1800" b="0" strike="noStrike" spc="-1" dirty="0">
                <a:solidFill>
                  <a:srgbClr val="008000"/>
                </a:solidFill>
                <a:latin typeface="Arial"/>
              </a:rPr>
              <a:t>Чаще всего </a:t>
            </a:r>
            <a:r>
              <a:rPr lang="ru-RU" sz="1800" b="0" strike="noStrike" spc="-1" dirty="0" err="1">
                <a:solidFill>
                  <a:srgbClr val="008000"/>
                </a:solidFill>
                <a:latin typeface="Arial"/>
              </a:rPr>
              <a:t>виброгашение</a:t>
            </a:r>
            <a:r>
              <a:rPr lang="ru-RU" sz="1800" b="0" strike="noStrike" spc="-1" dirty="0">
                <a:solidFill>
                  <a:srgbClr val="008000"/>
                </a:solidFill>
                <a:latin typeface="Arial"/>
              </a:rPr>
              <a:t> реализуется путем установки агрегатов на самостоятельные фундаменты.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44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298"/>
              </a:spcBef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499"/>
              </a:spcBef>
            </a:pPr>
            <a:r>
              <a:rPr lang="ru-RU" sz="2000" b="0" strike="noStrike" spc="-1" dirty="0">
                <a:solidFill>
                  <a:srgbClr val="00007D"/>
                </a:solidFill>
                <a:latin typeface="Arial"/>
              </a:rPr>
              <a:t>Массу фундамента подбирают таким образом, чтобы амплитуда колебаний подошвы фундамента в любом случае не превышала 0,1-0,2 мм, а для особо ответственных сооружений - 0,005 мм. Для небольших объектов между основанием и агрегатом устанавливают массивную опорную плиту.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5" name="Picture 3"/>
          <p:cNvPicPr/>
          <p:nvPr/>
        </p:nvPicPr>
        <p:blipFill>
          <a:blip r:embed="rId2" cstate="print"/>
          <a:srcRect r="-2032" b="14949"/>
          <a:stretch/>
        </p:blipFill>
        <p:spPr>
          <a:xfrm>
            <a:off x="179280" y="1700280"/>
            <a:ext cx="6048360" cy="2592360"/>
          </a:xfrm>
          <a:prstGeom prst="rect">
            <a:avLst/>
          </a:prstGeom>
          <a:ln>
            <a:noFill/>
          </a:ln>
        </p:spPr>
      </p:pic>
      <p:sp>
        <p:nvSpPr>
          <p:cNvPr id="306" name="CustomShape 3"/>
          <p:cNvSpPr/>
          <p:nvPr/>
        </p:nvSpPr>
        <p:spPr>
          <a:xfrm>
            <a:off x="6012000" y="1557360"/>
            <a:ext cx="2952720" cy="1465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CCC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r>
              <a:rPr lang="ru-RU" sz="1800" b="0" strike="noStrike" spc="-1">
                <a:solidFill>
                  <a:srgbClr val="666699"/>
                </a:solidFill>
                <a:latin typeface="Arial"/>
              </a:rPr>
              <a:t>Установка агрегатов на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ru-RU" sz="1800" b="0" strike="noStrike" spc="-1">
                <a:solidFill>
                  <a:srgbClr val="666699"/>
                </a:solidFill>
                <a:latin typeface="Arial"/>
              </a:rPr>
              <a:t>виброгасящем основании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ru-RU" sz="1800" b="0" strike="noStrike" spc="-1">
                <a:solidFill>
                  <a:srgbClr val="666699"/>
                </a:solidFill>
                <a:latin typeface="Arial"/>
              </a:rPr>
              <a:t>а)на фундаменте и грунте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ru-RU" sz="1800" b="0" strike="noStrike" spc="-1">
                <a:solidFill>
                  <a:srgbClr val="666699"/>
                </a:solidFill>
                <a:latin typeface="Arial"/>
              </a:rPr>
              <a:t>б)на опорной плите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3DCF35DE-04B4-4C83-B795-BEE15887F76B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61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TextShape 2"/>
          <p:cNvSpPr txBox="1"/>
          <p:nvPr/>
        </p:nvSpPr>
        <p:spPr>
          <a:xfrm>
            <a:off x="250920" y="549360"/>
            <a:ext cx="8642160" cy="59767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Кроме такого способа, изменение реактивного сопротивления системы может быть достигнуто путем установки виброгасителей. Динамические виброгасители представляют собой дополнительную колебательную систему.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499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На рис. </a:t>
            </a:r>
            <a:r>
              <a:rPr lang="ru-RU" sz="2000" b="0" strike="noStrike" spc="-1">
                <a:solidFill>
                  <a:srgbClr val="00007D"/>
                </a:solidFill>
                <a:latin typeface="Arial"/>
              </a:rPr>
              <a:t>представлен агрегат массой </a:t>
            </a:r>
            <a:r>
              <a:rPr lang="ru-RU" sz="2000" b="0" i="1" strike="noStrike" spc="-1">
                <a:solidFill>
                  <a:srgbClr val="00007D"/>
                </a:solidFill>
                <a:latin typeface="Arial"/>
              </a:rPr>
              <a:t>М </a:t>
            </a:r>
            <a:r>
              <a:rPr lang="ru-RU" sz="2000" b="0" strike="noStrike" spc="-1">
                <a:solidFill>
                  <a:srgbClr val="00007D"/>
                </a:solidFill>
                <a:latin typeface="Arial"/>
              </a:rPr>
              <a:t>и жесткостью </a:t>
            </a:r>
            <a:r>
              <a:rPr lang="en-US" sz="2000" b="0" i="1" strike="noStrike" spc="-1">
                <a:solidFill>
                  <a:srgbClr val="00007D"/>
                </a:solidFill>
                <a:latin typeface="Arial"/>
              </a:rPr>
              <a:t>K2</a:t>
            </a:r>
            <a:r>
              <a:rPr lang="ru-RU" sz="2000" b="0" i="1" strike="noStrike" spc="-1">
                <a:solidFill>
                  <a:srgbClr val="00007D"/>
                </a:solidFill>
                <a:latin typeface="Arial"/>
              </a:rPr>
              <a:t> </a:t>
            </a:r>
            <a:r>
              <a:rPr lang="ru-RU" sz="2000" b="0" strike="noStrike" spc="-1">
                <a:solidFill>
                  <a:srgbClr val="00007D"/>
                </a:solidFill>
                <a:latin typeface="Arial"/>
              </a:rPr>
              <a:t>имеющий частоту колебаний </a:t>
            </a:r>
            <a:r>
              <a:rPr lang="en-US" sz="2000" b="0" strike="noStrike" spc="-1">
                <a:solidFill>
                  <a:srgbClr val="00007D"/>
                </a:solidFill>
                <a:latin typeface="Arial"/>
              </a:rPr>
              <a:t>f</a:t>
            </a:r>
            <a:r>
              <a:rPr lang="ru-RU" sz="2000" b="0" strike="noStrike" spc="-1">
                <a:solidFill>
                  <a:srgbClr val="00007D"/>
                </a:solidFill>
                <a:latin typeface="Arial"/>
              </a:rPr>
              <a:t>. Виброгаситель подбирается по характеристикам массы </a:t>
            </a:r>
            <a:r>
              <a:rPr lang="ru-RU" sz="2000" b="0" i="1" strike="noStrike" spc="-1">
                <a:solidFill>
                  <a:srgbClr val="00007D"/>
                </a:solidFill>
                <a:latin typeface="Arial"/>
              </a:rPr>
              <a:t>т </a:t>
            </a:r>
            <a:r>
              <a:rPr lang="ru-RU" sz="2000" b="0" strike="noStrike" spc="-1">
                <a:solidFill>
                  <a:srgbClr val="00007D"/>
                </a:solidFill>
                <a:latin typeface="Arial"/>
              </a:rPr>
              <a:t>и жесткости </a:t>
            </a:r>
            <a:r>
              <a:rPr lang="ru-RU" sz="2000" b="0" i="1" strike="noStrike" spc="-1">
                <a:solidFill>
                  <a:srgbClr val="00007D"/>
                </a:solidFill>
                <a:latin typeface="Arial"/>
              </a:rPr>
              <a:t>К</a:t>
            </a:r>
            <a:r>
              <a:rPr lang="en-US" sz="2000" b="0" i="1" strike="noStrike" spc="-1">
                <a:solidFill>
                  <a:srgbClr val="00007D"/>
                </a:solidFill>
                <a:latin typeface="Arial"/>
              </a:rPr>
              <a:t>1</a:t>
            </a:r>
            <a:r>
              <a:rPr lang="ru-RU" sz="2000" b="0" i="1" strike="noStrike" spc="-1">
                <a:solidFill>
                  <a:srgbClr val="00007D"/>
                </a:solidFill>
                <a:latin typeface="Arial"/>
              </a:rPr>
              <a:t> </a:t>
            </a:r>
            <a:r>
              <a:rPr lang="ru-RU" sz="2000" b="0" strike="noStrike" spc="-1">
                <a:solidFill>
                  <a:srgbClr val="00007D"/>
                </a:solidFill>
                <a:latin typeface="Arial"/>
              </a:rPr>
              <a:t>так, чтобы его собственная частота колебаний </a:t>
            </a:r>
            <a:r>
              <a:rPr lang="en-US" sz="2000" b="0" strike="noStrike" spc="-1">
                <a:solidFill>
                  <a:srgbClr val="00007D"/>
                </a:solidFill>
                <a:latin typeface="Arial"/>
              </a:rPr>
              <a:t>f</a:t>
            </a:r>
            <a:r>
              <a:rPr lang="ru-RU" sz="2000" b="0" strike="noStrike" spc="-1">
                <a:solidFill>
                  <a:srgbClr val="00007D"/>
                </a:solidFill>
                <a:latin typeface="Arial"/>
              </a:rPr>
              <a:t>о была равна частоте </a:t>
            </a:r>
            <a:r>
              <a:rPr lang="en-US" sz="2000" b="0" strike="noStrike" spc="-1">
                <a:solidFill>
                  <a:srgbClr val="00007D"/>
                </a:solidFill>
                <a:latin typeface="Arial"/>
              </a:rPr>
              <a:t>f</a:t>
            </a:r>
            <a:r>
              <a:rPr lang="ru-RU" sz="2000" b="0" strike="noStrike" spc="-1">
                <a:solidFill>
                  <a:srgbClr val="00007D"/>
                </a:solidFill>
                <a:latin typeface="Arial"/>
              </a:rPr>
              <a:t>: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499"/>
              </a:spcBef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499"/>
              </a:spcBef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499"/>
              </a:spcBef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499"/>
              </a:spcBef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499"/>
              </a:spcBef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499"/>
              </a:spcBef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499"/>
              </a:spcBef>
            </a:pPr>
            <a:r>
              <a:rPr lang="ru-RU" sz="2000" b="0" strike="noStrike" spc="-1">
                <a:solidFill>
                  <a:srgbClr val="00007D"/>
                </a:solidFill>
                <a:latin typeface="Arial"/>
              </a:rPr>
              <a:t>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9" name="Picture 3"/>
          <p:cNvPicPr/>
          <p:nvPr/>
        </p:nvPicPr>
        <p:blipFill>
          <a:blip r:embed="rId2" cstate="print"/>
          <a:srcRect l="23267" t="9059" r="18541" b="34786"/>
          <a:stretch/>
        </p:blipFill>
        <p:spPr>
          <a:xfrm>
            <a:off x="468360" y="3284640"/>
            <a:ext cx="2700360" cy="3573360"/>
          </a:xfrm>
          <a:prstGeom prst="rect">
            <a:avLst/>
          </a:prstGeom>
          <a:ln>
            <a:noFill/>
          </a:ln>
        </p:spPr>
      </p:pic>
      <p:sp>
        <p:nvSpPr>
          <p:cNvPr id="310" name="CustomShape 3"/>
          <p:cNvSpPr/>
          <p:nvPr/>
        </p:nvSpPr>
        <p:spPr>
          <a:xfrm>
            <a:off x="3130560" y="6491160"/>
            <a:ext cx="391140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CCC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Динамический гаситель колебаний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A78C6DF7-9A2C-4719-A3EF-6452D08DC7F9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62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2" name="Picture 4"/>
          <p:cNvPicPr/>
          <p:nvPr/>
        </p:nvPicPr>
        <p:blipFill>
          <a:blip r:embed="rId2" cstate="print"/>
          <a:stretch/>
        </p:blipFill>
        <p:spPr>
          <a:xfrm>
            <a:off x="826920" y="692280"/>
            <a:ext cx="7439040" cy="4944960"/>
          </a:xfrm>
          <a:prstGeom prst="rect">
            <a:avLst/>
          </a:prstGeom>
          <a:ln>
            <a:noFill/>
          </a:ln>
        </p:spPr>
      </p:pic>
      <p:sp>
        <p:nvSpPr>
          <p:cNvPr id="313" name="CustomShape 2"/>
          <p:cNvSpPr/>
          <p:nvPr/>
        </p:nvSpPr>
        <p:spPr>
          <a:xfrm>
            <a:off x="753480" y="5877000"/>
            <a:ext cx="773064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Гасители колебаний служат для гашения (демпфирования) колебаний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EAFE5967-FA5F-40F4-BEA0-D67CF48E1E54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63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5" name="Picture 4"/>
          <p:cNvPicPr/>
          <p:nvPr/>
        </p:nvPicPr>
        <p:blipFill>
          <a:blip r:embed="rId2" cstate="print"/>
          <a:srcRect r="844" b="2918"/>
          <a:stretch/>
        </p:blipFill>
        <p:spPr>
          <a:xfrm>
            <a:off x="468360" y="1341360"/>
            <a:ext cx="3906720" cy="496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331E8A92-5193-4ACB-883F-EA6F4654DA0D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64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TextShape 2"/>
          <p:cNvSpPr txBox="1"/>
          <p:nvPr/>
        </p:nvSpPr>
        <p:spPr>
          <a:xfrm>
            <a:off x="324000" y="62028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1500" lnSpcReduction="10000"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Виброгаситель жестко крепится на вибрирующем агрегате, поэтому в нем в каждый момент времени возбуждаются колебания, находящиеся в противофазе с колебаниями агрегата.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 </a:t>
            </a:r>
            <a:r>
              <a:rPr lang="ru-RU" sz="2400" b="1" strike="noStrike" spc="-1">
                <a:solidFill>
                  <a:srgbClr val="00007D"/>
                </a:solidFill>
                <a:latin typeface="Arial"/>
              </a:rPr>
              <a:t>Недостатком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 динамического виброгасителя является то, что он </a:t>
            </a:r>
            <a:r>
              <a:rPr lang="ru-RU" sz="2400" b="1" strike="noStrike" spc="-1">
                <a:solidFill>
                  <a:srgbClr val="00007D"/>
                </a:solidFill>
                <a:latin typeface="Arial"/>
              </a:rPr>
              <a:t>действует только при определенной частоте, соответствующей его резонансному режиму колебаний.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Виброгашение связано с ослаблением колебаний посредством присоединения к системе дополнительных реактивных импедансов. Поэтому оно может быть осуществлено также путем изменения упругих характеристик колебательной системы. Увеличение жесткости системы достигают соответствующим изменением конструкции и, в частности, введением ребер жесткости.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22143A24-9542-4C22-BBEE-C2923992D72B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65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TextShape 2"/>
          <p:cNvSpPr txBox="1"/>
          <p:nvPr/>
        </p:nvSpPr>
        <p:spPr>
          <a:xfrm>
            <a:off x="539640" y="54900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spcBef>
                <a:spcPts val="799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Виброизоляция — это уменьшение уровня вибрации защищаемого объекта путем уменьшения передачи колебаний этому объекту от источника колебаний</a:t>
            </a: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0" name="Picture 4"/>
          <p:cNvPicPr/>
          <p:nvPr/>
        </p:nvPicPr>
        <p:blipFill>
          <a:blip r:embed="rId2" cstate="print"/>
          <a:stretch/>
        </p:blipFill>
        <p:spPr>
          <a:xfrm>
            <a:off x="2771640" y="1773360"/>
            <a:ext cx="5943600" cy="2705040"/>
          </a:xfrm>
          <a:prstGeom prst="rect">
            <a:avLst/>
          </a:prstGeom>
          <a:ln>
            <a:noFill/>
          </a:ln>
        </p:spPr>
      </p:pic>
      <p:sp>
        <p:nvSpPr>
          <p:cNvPr id="321" name="CustomShape 3"/>
          <p:cNvSpPr/>
          <p:nvPr/>
        </p:nvSpPr>
        <p:spPr>
          <a:xfrm>
            <a:off x="3995640" y="3933720"/>
            <a:ext cx="360360" cy="2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4"/>
          <p:cNvSpPr/>
          <p:nvPr/>
        </p:nvSpPr>
        <p:spPr>
          <a:xfrm>
            <a:off x="6443640" y="3933720"/>
            <a:ext cx="360360" cy="2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5"/>
          <p:cNvSpPr/>
          <p:nvPr/>
        </p:nvSpPr>
        <p:spPr>
          <a:xfrm>
            <a:off x="324000" y="5011560"/>
            <a:ext cx="8496000" cy="119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just"/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Виброизоляция достигается путем установки агрегатов на специальные упругие устройства (опоры), обладающие малой жесткостью.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86809414-9CDF-4AF8-9218-CE4C5C1345ED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66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TextShape 2"/>
          <p:cNvSpPr txBox="1"/>
          <p:nvPr/>
        </p:nvSpPr>
        <p:spPr>
          <a:xfrm>
            <a:off x="395280" y="549000"/>
            <a:ext cx="842472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000"/>
          </a:bodyPr>
          <a:lstStyle/>
          <a:p>
            <a:pPr algn="just">
              <a:lnSpc>
                <a:spcPct val="9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Для виброизоляции машин с вертикальной возмущающей силой применяют виброизолирующие опоры 3-х типов: резиновые, пружинные и комбинированные. Пружинные по сравнению с резиновыми имеют ряд преимуществ. Они могут применяться для изоляции как низких, так и высоких частот (обеспечивают любую деформацию), дольше сохраняют постоянство упругих свойств во времени, хорошо противостоят действию масел и высокой температуры, относительно малогабаритны. Однако металлические пружины имеют тот недостаток, что будучи спроектированы на низкую частоту, они пропускают более высокие.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6" name="Picture 4"/>
          <p:cNvPicPr/>
          <p:nvPr/>
        </p:nvPicPr>
        <p:blipFill>
          <a:blip r:embed="rId2" cstate="print"/>
          <a:srcRect t="6545" r="933" b="22543"/>
          <a:stretch/>
        </p:blipFill>
        <p:spPr>
          <a:xfrm>
            <a:off x="4716360" y="4772160"/>
            <a:ext cx="4176720" cy="2085840"/>
          </a:xfrm>
          <a:prstGeom prst="rect">
            <a:avLst/>
          </a:prstGeom>
          <a:ln>
            <a:noFill/>
          </a:ln>
        </p:spPr>
      </p:pic>
      <p:sp>
        <p:nvSpPr>
          <p:cNvPr id="327" name="CustomShape 3"/>
          <p:cNvSpPr/>
          <p:nvPr/>
        </p:nvSpPr>
        <p:spPr>
          <a:xfrm>
            <a:off x="6804000" y="4508640"/>
            <a:ext cx="2340000" cy="824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CCCE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Виброизолирующие опоры: а) пружинные, 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ru-RU" sz="1600" b="0" strike="noStrike" spc="-1">
                <a:solidFill>
                  <a:srgbClr val="000000"/>
                </a:solidFill>
                <a:latin typeface="Arial"/>
              </a:rPr>
              <a:t>б) резиновые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CustomShape 4"/>
          <p:cNvSpPr/>
          <p:nvPr/>
        </p:nvSpPr>
        <p:spPr>
          <a:xfrm>
            <a:off x="324000" y="4843440"/>
            <a:ext cx="4752720" cy="201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r>
              <a:rPr lang="ru-RU" sz="1800" b="0" strike="noStrike" spc="-1">
                <a:solidFill>
                  <a:srgbClr val="00007D"/>
                </a:solidFill>
                <a:latin typeface="Arial"/>
              </a:rPr>
              <a:t>Резина имеет малую плотность, хорошо крепится к деталям, ей легко придать  любую форму и она обычно используется для виброизоляции машин малой и средней массы (электродвигателей и т.п.). В виброизоляторах резина работает на сдвиг и (или) сжатие.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33CB27AC-307C-447E-A12A-28A48704DBBB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67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0" name="Picture 4"/>
          <p:cNvPicPr/>
          <p:nvPr/>
        </p:nvPicPr>
        <p:blipFill>
          <a:blip r:embed="rId2" cstate="print"/>
          <a:stretch/>
        </p:blipFill>
        <p:spPr>
          <a:xfrm>
            <a:off x="324000" y="549360"/>
            <a:ext cx="8553240" cy="570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CD63BC88-0F8A-4C45-AB24-40558D00FD2D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68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2" name="Picture 4"/>
          <p:cNvPicPr/>
          <p:nvPr/>
        </p:nvPicPr>
        <p:blipFill>
          <a:blip r:embed="rId2" cstate="print"/>
          <a:stretch/>
        </p:blipFill>
        <p:spPr>
          <a:xfrm>
            <a:off x="2124000" y="620640"/>
            <a:ext cx="4934160" cy="4934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59DBE2BB-174E-4AB5-BF75-D72BB5D08E75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69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TextShape 2"/>
          <p:cNvSpPr txBox="1"/>
          <p:nvPr/>
        </p:nvSpPr>
        <p:spPr>
          <a:xfrm>
            <a:off x="457200" y="549360"/>
            <a:ext cx="8229600" cy="53179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В качестве СИЗ рук от вибрации применяются антивибрационные рукавицы. Основными требованиями, сформулированными в нормативной документации, являются: эффективность, которая регламентируется в частотном диапазоне 8...2000Гц при фиксированной силе нажатия 50... 200 Н; максимальная толщина упругодемпфирующего материала 5... 10 мм.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 В зависимости от области применения средства защиты ног подразделяются на обувь, подметки и наколенники. В них используются специальные вибродемпфирующие материалы, которые ослабляют вибрацию в диапазоне частот 11... 90 Гц.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80000"/>
              </a:lnSpc>
              <a:spcBef>
                <a:spcPts val="598"/>
              </a:spcBef>
            </a:pP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Для защиты тела оператора используются нагрудники, пояса и специальные костюмы. Все виды защиты снижают вибрацию максимум на 10 дБ.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F7263687-FFE4-4C2E-B7D3-9B30A9A8F08B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7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Shape 2"/>
          <p:cNvSpPr txBox="1"/>
          <p:nvPr/>
        </p:nvSpPr>
        <p:spPr>
          <a:xfrm>
            <a:off x="250920" y="620280"/>
            <a:ext cx="864216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598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764704"/>
            <a:ext cx="8064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" smtClean="0">
                <a:solidFill>
                  <a:srgbClr val="00007D"/>
                </a:solidFill>
              </a:rPr>
              <a:t>Виброперемещение  </a:t>
            </a:r>
            <a:r>
              <a:rPr lang="ru-RU" sz="2400" spc="-1" smtClean="0">
                <a:solidFill>
                  <a:srgbClr val="00007D"/>
                </a:solidFill>
                <a:latin typeface="Arial"/>
              </a:rPr>
              <a:t>это расстояние между крайними точками перемещения колеблющегося элемента вдоль оси измерения.</a:t>
            </a:r>
          </a:p>
          <a:p>
            <a:r>
              <a:rPr lang="ru-RU" sz="2400" b="1" spc="-1" smtClean="0">
                <a:solidFill>
                  <a:srgbClr val="00007D"/>
                </a:solidFill>
                <a:latin typeface="Arial"/>
              </a:rPr>
              <a:t>Виброперемещение</a:t>
            </a:r>
            <a:r>
              <a:rPr lang="ru-RU" sz="2400" spc="-1" dirty="0" smtClean="0">
                <a:solidFill>
                  <a:srgbClr val="00007D"/>
                </a:solidFill>
                <a:latin typeface="Arial"/>
              </a:rPr>
              <a:t> измеряется в линейных единицах: в микронах – мкм; в миллиметрах – мм, при больших значениях </a:t>
            </a:r>
            <a:r>
              <a:rPr lang="ru-RU" sz="2400" spc="-1" dirty="0" err="1" smtClean="0">
                <a:solidFill>
                  <a:srgbClr val="00007D"/>
                </a:solidFill>
                <a:latin typeface="Arial"/>
              </a:rPr>
              <a:t>виброперемещения</a:t>
            </a:r>
            <a:r>
              <a:rPr lang="ru-RU" sz="2400" spc="-1" dirty="0" smtClean="0">
                <a:solidFill>
                  <a:srgbClr val="00007D"/>
                </a:solidFill>
                <a:latin typeface="Arial"/>
              </a:rPr>
              <a:t>, например, грохотов (1 мм = 1000 мкм).</a:t>
            </a:r>
            <a:endParaRPr lang="ru-RU" sz="2400" spc="-1" dirty="0">
              <a:solidFill>
                <a:srgbClr val="00007D"/>
              </a:solidFill>
              <a:latin typeface="Arial"/>
            </a:endParaRPr>
          </a:p>
        </p:txBody>
      </p:sp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65600216-703D-48BA-9469-6EE94E4030E6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70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6" name="Picture 4"/>
          <p:cNvPicPr/>
          <p:nvPr/>
        </p:nvPicPr>
        <p:blipFill>
          <a:blip r:embed="rId2" cstate="print"/>
          <a:stretch/>
        </p:blipFill>
        <p:spPr>
          <a:xfrm>
            <a:off x="539640" y="765000"/>
            <a:ext cx="3911760" cy="4824720"/>
          </a:xfrm>
          <a:prstGeom prst="rect">
            <a:avLst/>
          </a:prstGeom>
          <a:ln>
            <a:noFill/>
          </a:ln>
        </p:spPr>
      </p:pic>
      <p:pic>
        <p:nvPicPr>
          <p:cNvPr id="337" name="Picture 5"/>
          <p:cNvPicPr/>
          <p:nvPr/>
        </p:nvPicPr>
        <p:blipFill>
          <a:blip r:embed="rId3" cstate="print"/>
          <a:stretch/>
        </p:blipFill>
        <p:spPr>
          <a:xfrm>
            <a:off x="4500720" y="765000"/>
            <a:ext cx="4643280" cy="464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B992DA70-EE46-4351-AC10-CEC4E9A320A6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71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0" name="Picture 2" descr="http://images.prom.ua/2524568_w640_h640_molotok.jpg"/>
          <p:cNvPicPr/>
          <p:nvPr/>
        </p:nvPicPr>
        <p:blipFill>
          <a:blip r:embed="rId2" cstate="print"/>
          <a:stretch/>
        </p:blipFill>
        <p:spPr>
          <a:xfrm>
            <a:off x="357120" y="357120"/>
            <a:ext cx="8305920" cy="5929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9B5F3795-3254-40E5-96F8-78A59A66B259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72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2" name="Picture 4"/>
          <p:cNvPicPr/>
          <p:nvPr/>
        </p:nvPicPr>
        <p:blipFill>
          <a:blip r:embed="rId3" cstate="print"/>
          <a:stretch/>
        </p:blipFill>
        <p:spPr>
          <a:xfrm>
            <a:off x="468360" y="1484280"/>
            <a:ext cx="3429000" cy="4191120"/>
          </a:xfrm>
          <a:prstGeom prst="rect">
            <a:avLst/>
          </a:prstGeom>
          <a:ln>
            <a:noFill/>
          </a:ln>
        </p:spPr>
      </p:pic>
      <p:pic>
        <p:nvPicPr>
          <p:cNvPr id="343" name="Picture 5"/>
          <p:cNvPicPr/>
          <p:nvPr/>
        </p:nvPicPr>
        <p:blipFill>
          <a:blip r:embed="rId4" cstate="print"/>
          <a:srcRect r="905" b="11935"/>
          <a:stretch/>
        </p:blipFill>
        <p:spPr>
          <a:xfrm>
            <a:off x="4500720" y="981000"/>
            <a:ext cx="3671640" cy="489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ED901458-284D-4FE5-9816-CF8F6CD15AB9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73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5" name="Picture 2" descr="Картинка 17 из 96"/>
          <p:cNvPicPr/>
          <p:nvPr/>
        </p:nvPicPr>
        <p:blipFill>
          <a:blip r:embed="rId2" cstate="print"/>
          <a:stretch/>
        </p:blipFill>
        <p:spPr>
          <a:xfrm>
            <a:off x="1357200" y="673200"/>
            <a:ext cx="2521080" cy="618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>
            <a:sp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CustomShape 2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4D9E8362-E8A9-4EC8-A262-B5255A5EBB4E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74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8" name="Picture 2" descr="http://www.orlovez.ru/images/article-2119603-124C54F5000005DC-370_634x432.jpg"/>
          <p:cNvPicPr/>
          <p:nvPr/>
        </p:nvPicPr>
        <p:blipFill>
          <a:blip r:embed="rId2" cstate="print"/>
          <a:srcRect r="-1378" b="3662"/>
          <a:stretch/>
        </p:blipFill>
        <p:spPr>
          <a:xfrm>
            <a:off x="96840" y="642960"/>
            <a:ext cx="9047160" cy="585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Shape 1"/>
          <p:cNvSpPr txBox="1"/>
          <p:nvPr/>
        </p:nvSpPr>
        <p:spPr>
          <a:xfrm>
            <a:off x="357120" y="49968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spcBef>
                <a:spcPts val="598"/>
              </a:spcBef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Регламентированные перерывы: </a:t>
            </a:r>
            <a:r>
              <a:rPr lang="ru-RU" sz="2400" b="1" strike="noStrike" spc="-1">
                <a:solidFill>
                  <a:srgbClr val="002060"/>
                </a:solidFill>
                <a:latin typeface="Arial"/>
              </a:rPr>
              <a:t>Первый продолжительностью </a:t>
            </a:r>
            <a:r>
              <a:rPr lang="ru-RU" sz="2400" b="1" strike="noStrike" spc="-1">
                <a:solidFill>
                  <a:srgbClr val="FF0000"/>
                </a:solidFill>
                <a:latin typeface="Arial"/>
              </a:rPr>
              <a:t>20 мин</a:t>
            </a:r>
            <a:r>
              <a:rPr lang="ru-RU" sz="2400" b="1" strike="noStrike" spc="-1">
                <a:solidFill>
                  <a:srgbClr val="002060"/>
                </a:solidFill>
                <a:latin typeface="Arial"/>
              </a:rPr>
              <a:t>.через 1-2 часа после начала смены;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spcBef>
                <a:spcPts val="598"/>
              </a:spcBef>
            </a:pPr>
            <a:r>
              <a:rPr lang="ru-RU" sz="2400" b="1" strike="noStrike" spc="-1">
                <a:solidFill>
                  <a:srgbClr val="002060"/>
                </a:solidFill>
                <a:latin typeface="Arial"/>
              </a:rPr>
              <a:t>Второй </a:t>
            </a:r>
            <a:r>
              <a:rPr lang="ru-RU" sz="2400" b="1" strike="noStrike" spc="-1">
                <a:solidFill>
                  <a:srgbClr val="FF0000"/>
                </a:solidFill>
                <a:latin typeface="Arial"/>
              </a:rPr>
              <a:t>30 мин</a:t>
            </a:r>
            <a:r>
              <a:rPr lang="ru-RU" sz="2400" b="1" strike="noStrike" spc="-1">
                <a:solidFill>
                  <a:srgbClr val="002060"/>
                </a:solidFill>
                <a:latin typeface="Arial"/>
              </a:rPr>
              <a:t>. через 2 часа после обеденного перерыва;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spcBef>
                <a:spcPts val="598"/>
              </a:spcBef>
            </a:pPr>
            <a:r>
              <a:rPr lang="ru-RU" sz="2400" b="1" strike="noStrike" spc="-1">
                <a:solidFill>
                  <a:srgbClr val="002060"/>
                </a:solidFill>
                <a:latin typeface="Arial"/>
              </a:rPr>
              <a:t>Предусмотрены для активного отдыха, проведения производственной гимнастики, физиопроцедур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2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77099E9D-FB1B-4D62-86C0-1D8FF0210FF1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75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3" name="Picture 2" descr="http://bm.img.com.ua/img/prikol/images/large/3/0/225303.jpg"/>
          <p:cNvPicPr/>
          <p:nvPr/>
        </p:nvPicPr>
        <p:blipFill>
          <a:blip r:embed="rId2" cstate="print"/>
          <a:stretch/>
        </p:blipFill>
        <p:spPr>
          <a:xfrm>
            <a:off x="1785960" y="3367080"/>
            <a:ext cx="6172200" cy="329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extShape 1"/>
          <p:cNvSpPr txBox="1"/>
          <p:nvPr/>
        </p:nvSpPr>
        <p:spPr>
          <a:xfrm>
            <a:off x="457200" y="1980720"/>
            <a:ext cx="822960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2720" indent="-342720" algn="ctr">
              <a:spcBef>
                <a:spcPts val="799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ЗАДАЧА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AF679902-F93F-4F39-8278-0D7F5ABABC3F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77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6" name="Picture 2" descr="http://www.vitec.ru/upload/iblock/db5/vibrograf-l.jpg"/>
          <p:cNvPicPr/>
          <p:nvPr/>
        </p:nvPicPr>
        <p:blipFill>
          <a:blip r:embed="rId2" cstate="print"/>
          <a:stretch/>
        </p:blipFill>
        <p:spPr>
          <a:xfrm>
            <a:off x="4459320" y="4000680"/>
            <a:ext cx="4684680" cy="2857320"/>
          </a:xfrm>
          <a:prstGeom prst="rect">
            <a:avLst/>
          </a:prstGeom>
          <a:ln>
            <a:noFill/>
          </a:ln>
        </p:spPr>
      </p:pic>
      <p:pic>
        <p:nvPicPr>
          <p:cNvPr id="357" name="Picture 6" descr="http://www.accutron214.com/machineshop/Images/Vibrograf2.jpg"/>
          <p:cNvPicPr/>
          <p:nvPr/>
        </p:nvPicPr>
        <p:blipFill>
          <a:blip r:embed="rId3" cstate="print"/>
          <a:stretch/>
        </p:blipFill>
        <p:spPr>
          <a:xfrm>
            <a:off x="0" y="0"/>
            <a:ext cx="4572000" cy="5153040"/>
          </a:xfrm>
          <a:prstGeom prst="rect">
            <a:avLst/>
          </a:prstGeom>
          <a:ln>
            <a:noFill/>
          </a:ln>
        </p:spPr>
      </p:pic>
      <p:sp>
        <p:nvSpPr>
          <p:cNvPr id="358" name="CustomShape 2"/>
          <p:cNvSpPr/>
          <p:nvPr/>
        </p:nvSpPr>
        <p:spPr>
          <a:xfrm>
            <a:off x="6009480" y="1143000"/>
            <a:ext cx="146844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ru-RU" sz="1800" b="1" strike="noStrike" spc="-1">
                <a:solidFill>
                  <a:srgbClr val="00007D"/>
                </a:solidFill>
                <a:latin typeface="Arial"/>
              </a:rPr>
              <a:t>Виброграф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Shape 1"/>
          <p:cNvSpPr txBox="1"/>
          <p:nvPr/>
        </p:nvSpPr>
        <p:spPr>
          <a:xfrm>
            <a:off x="285840" y="428400"/>
            <a:ext cx="850104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 lnSpcReduction="10000"/>
          </a:bodyPr>
          <a:lstStyle/>
          <a:p>
            <a:pPr algn="just">
              <a:spcBef>
                <a:spcPts val="697"/>
              </a:spcBef>
            </a:pPr>
            <a:r>
              <a:rPr lang="ru-RU" sz="2800" b="1" i="1" strike="noStrike" spc="-1">
                <a:solidFill>
                  <a:srgbClr val="00007D"/>
                </a:solidFill>
                <a:latin typeface="Arial"/>
              </a:rPr>
              <a:t>Задание 1. Произвести расшифровку и дать гигиеническую оценку полученной виброграммы.</a:t>
            </a:r>
            <a:r>
              <a:rPr lang="ru-RU" sz="2800" b="0" i="1" strike="noStrike" spc="-1">
                <a:solidFill>
                  <a:srgbClr val="00007D"/>
                </a:solidFill>
                <a:latin typeface="Arial"/>
              </a:rPr>
              <a:t> </a:t>
            </a: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Число пиков между двумя отметками времени на виброграмме, полученной при записи с вибрирующего инструмента, составляет 8. Среднее расстояние между верхним и нижним пиками равно 24 мм, коэффициент  вибрографа  без насадки – 6.  По результатам расшифровки виброграммы укажите 1)класс вибрации; 2) значение вычисленной виброскорости и 3) ее превышение гигиенической нормы; 4) рекомендации по снижению вибрации инструмента.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697"/>
              </a:spcBef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CustomShape 2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E94D837B-BD0D-4F68-812D-8FC721909B0B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78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3559AA54-7F26-4A56-9025-F87C42F32C03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79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2" name="Picture 3"/>
          <p:cNvPicPr/>
          <p:nvPr/>
        </p:nvPicPr>
        <p:blipFill>
          <a:blip r:embed="rId2" cstate="print"/>
          <a:stretch/>
        </p:blipFill>
        <p:spPr>
          <a:xfrm>
            <a:off x="357120" y="928800"/>
            <a:ext cx="8391600" cy="2000160"/>
          </a:xfrm>
          <a:prstGeom prst="rect">
            <a:avLst/>
          </a:prstGeom>
          <a:ln>
            <a:noFill/>
          </a:ln>
        </p:spPr>
      </p:pic>
      <p:pic>
        <p:nvPicPr>
          <p:cNvPr id="363" name="Picture 5"/>
          <p:cNvPicPr/>
          <p:nvPr/>
        </p:nvPicPr>
        <p:blipFill>
          <a:blip r:embed="rId3" cstate="print"/>
          <a:stretch/>
        </p:blipFill>
        <p:spPr>
          <a:xfrm>
            <a:off x="357120" y="3500280"/>
            <a:ext cx="8429760" cy="1357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E77221AE-6E89-4A3A-8095-33040583840F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8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Picture 2" descr="http://img-fotki.yandex.ru/get/3704/fyy5.2/0_f5b2_cda01645_XL"/>
          <p:cNvPicPr/>
          <p:nvPr/>
        </p:nvPicPr>
        <p:blipFill>
          <a:blip r:embed="rId2" cstate="print"/>
          <a:stretch/>
        </p:blipFill>
        <p:spPr>
          <a:xfrm>
            <a:off x="571680" y="428760"/>
            <a:ext cx="7572240" cy="617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Shape 1"/>
          <p:cNvSpPr txBox="1"/>
          <p:nvPr/>
        </p:nvSpPr>
        <p:spPr>
          <a:xfrm>
            <a:off x="457200" y="2714400"/>
            <a:ext cx="8229600" cy="3152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spcBef>
                <a:spcPts val="799"/>
              </a:spcBef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где </a:t>
            </a:r>
            <a:r>
              <a:rPr lang="en-US" sz="3200" b="0" i="1" strike="noStrike" spc="-1">
                <a:solidFill>
                  <a:srgbClr val="000000"/>
                </a:solidFill>
                <a:latin typeface="Arial"/>
              </a:rPr>
              <a:t>V </a:t>
            </a:r>
            <a:r>
              <a:rPr lang="ru-RU" sz="3200" b="0" i="1" strike="noStrike" spc="-1" baseline="-25000">
                <a:solidFill>
                  <a:srgbClr val="000000"/>
                </a:solidFill>
                <a:latin typeface="Arial"/>
              </a:rPr>
              <a:t>макс</a:t>
            </a:r>
            <a:r>
              <a:rPr lang="ru-RU" sz="3200" b="0" i="1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скорость вибрации, см/с; </a:t>
            </a:r>
            <a:r>
              <a:rPr lang="en-US" sz="3200" b="0" i="1" strike="noStrike" spc="-1">
                <a:solidFill>
                  <a:srgbClr val="000000"/>
                </a:solidFill>
                <a:latin typeface="Arial"/>
              </a:rPr>
              <a:t>f</a:t>
            </a:r>
            <a:r>
              <a:rPr lang="ru-RU" sz="3200" b="0" i="1" strike="noStrike" spc="-1">
                <a:solidFill>
                  <a:srgbClr val="000000"/>
                </a:solidFill>
                <a:latin typeface="Arial"/>
              </a:rPr>
              <a:t> - </a:t>
            </a: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частота колебаний, Гц; </a:t>
            </a:r>
            <a:r>
              <a:rPr lang="ru-RU" sz="3200" b="0" i="1" strike="noStrike" spc="-1">
                <a:solidFill>
                  <a:srgbClr val="000000"/>
                </a:solidFill>
                <a:latin typeface="Arial"/>
              </a:rPr>
              <a:t>а — </a:t>
            </a: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амплитуда колебаний, см.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CustomShape 2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0295D540-28CB-4254-8D36-9530CCCDCFC0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80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6" name="Picture 2"/>
          <p:cNvPicPr/>
          <p:nvPr/>
        </p:nvPicPr>
        <p:blipFill>
          <a:blip r:embed="rId2" cstate="print"/>
          <a:srcRect l="36461" t="25365" r="36761" b="49051"/>
          <a:stretch/>
        </p:blipFill>
        <p:spPr>
          <a:xfrm>
            <a:off x="1357200" y="1071720"/>
            <a:ext cx="6786720" cy="1357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4379869D-2EE6-46C4-823B-D57FC1D686DB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81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8" name="Picture 3"/>
          <p:cNvPicPr/>
          <p:nvPr/>
        </p:nvPicPr>
        <p:blipFill>
          <a:blip r:embed="rId2" cstate="print"/>
          <a:stretch/>
        </p:blipFill>
        <p:spPr>
          <a:xfrm>
            <a:off x="500040" y="2857680"/>
            <a:ext cx="8391600" cy="2000160"/>
          </a:xfrm>
          <a:prstGeom prst="rect">
            <a:avLst/>
          </a:prstGeom>
          <a:ln>
            <a:noFill/>
          </a:ln>
        </p:spPr>
      </p:pic>
      <p:sp>
        <p:nvSpPr>
          <p:cNvPr id="369" name="CustomShape 2"/>
          <p:cNvSpPr/>
          <p:nvPr/>
        </p:nvSpPr>
        <p:spPr>
          <a:xfrm>
            <a:off x="285840" y="857160"/>
            <a:ext cx="8572320" cy="1557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/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Число пиков между двумя отметками времени 8, следовательно частота вибрации </a:t>
            </a:r>
            <a:r>
              <a:rPr lang="ru-RU" sz="2400" b="0" strike="noStrike" spc="-1">
                <a:solidFill>
                  <a:srgbClr val="FF0000"/>
                </a:solidFill>
                <a:latin typeface="Arial"/>
              </a:rPr>
              <a:t>8 Гц, 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согласно данным таблицы (СН - 96), </a:t>
            </a:r>
            <a:r>
              <a:rPr lang="ru-RU" sz="2400" b="0" strike="noStrike" spc="-1">
                <a:solidFill>
                  <a:srgbClr val="FF0000"/>
                </a:solidFill>
                <a:latin typeface="Arial"/>
              </a:rPr>
              <a:t>класс вибрации </a:t>
            </a:r>
            <a:r>
              <a:rPr lang="en-US" sz="2400" b="0" strike="noStrike" spc="-1">
                <a:solidFill>
                  <a:srgbClr val="FF0000"/>
                </a:solidFill>
                <a:latin typeface="Arial"/>
              </a:rPr>
              <a:t>II</a:t>
            </a:r>
            <a:r>
              <a:rPr lang="ru-RU" sz="2400" b="0" strike="noStrike" spc="-1">
                <a:solidFill>
                  <a:srgbClr val="FF0000"/>
                </a:solidFill>
                <a:latin typeface="Arial"/>
              </a:rPr>
              <a:t>, 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характеристика вибрации </a:t>
            </a:r>
            <a:r>
              <a:rPr lang="ru-RU" sz="2400" b="0" strike="noStrike" spc="-1">
                <a:solidFill>
                  <a:srgbClr val="FF0000"/>
                </a:solidFill>
                <a:latin typeface="Arial"/>
              </a:rPr>
              <a:t>низкочастотная резонансная</a:t>
            </a:r>
            <a:r>
              <a:rPr lang="ru-RU" sz="2400" b="0" strike="noStrike" spc="-1">
                <a:solidFill>
                  <a:srgbClr val="00007D"/>
                </a:solidFill>
                <a:latin typeface="Arial"/>
              </a:rPr>
              <a:t>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B6E20C3F-2B1E-42FD-9076-04CD5FD49346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82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CustomShape 2"/>
          <p:cNvSpPr/>
          <p:nvPr/>
        </p:nvSpPr>
        <p:spPr>
          <a:xfrm>
            <a:off x="214200" y="571680"/>
            <a:ext cx="8572680" cy="393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Среднее расстояние </a:t>
            </a:r>
            <a:r>
              <a:rPr lang="en-US" sz="2800" b="0" strike="noStrike" spc="-1">
                <a:solidFill>
                  <a:srgbClr val="00007D"/>
                </a:solidFill>
                <a:latin typeface="Arial"/>
              </a:rPr>
              <a:t>(S) </a:t>
            </a:r>
            <a:r>
              <a:rPr lang="ru-RU" sz="2800" b="0" strike="noStrike" spc="-1">
                <a:solidFill>
                  <a:srgbClr val="00007D"/>
                </a:solidFill>
                <a:latin typeface="Arial"/>
              </a:rPr>
              <a:t>между верхним и нижним пиками равно 24 мм,  или 2,4 см.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r>
              <a:rPr lang="ru-RU" sz="2800" b="0" strike="noStrike" spc="-1">
                <a:solidFill>
                  <a:srgbClr val="FF0000"/>
                </a:solidFill>
                <a:latin typeface="Arial"/>
              </a:rPr>
              <a:t>а = </a:t>
            </a:r>
            <a:r>
              <a:rPr lang="en-US" sz="2800" b="0" strike="noStrike" spc="-1">
                <a:solidFill>
                  <a:srgbClr val="FF0000"/>
                </a:solidFill>
                <a:latin typeface="Arial"/>
              </a:rPr>
              <a:t>S</a:t>
            </a:r>
            <a:r>
              <a:rPr lang="ru-RU" sz="2800" b="0" strike="noStrike" spc="-1">
                <a:solidFill>
                  <a:srgbClr val="FF0000"/>
                </a:solidFill>
                <a:latin typeface="Arial"/>
              </a:rPr>
              <a:t>/ к</a:t>
            </a:r>
            <a:r>
              <a:rPr lang="ru-RU" sz="28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·2, </a:t>
            </a:r>
            <a:r>
              <a:rPr lang="ru-RU" sz="2800" b="0" strike="noStrike" spc="-1">
                <a:solidFill>
                  <a:srgbClr val="00007D"/>
                </a:solidFill>
                <a:latin typeface="Times New Roman"/>
                <a:ea typeface="Times New Roman"/>
              </a:rPr>
              <a:t>где а – амплитуда колебаний, </a:t>
            </a:r>
            <a:r>
              <a:rPr lang="en-US" sz="2800" b="0" strike="noStrike" spc="-1">
                <a:solidFill>
                  <a:srgbClr val="00007D"/>
                </a:solidFill>
                <a:latin typeface="Times New Roman"/>
                <a:ea typeface="Times New Roman"/>
              </a:rPr>
              <a:t>S – </a:t>
            </a:r>
            <a:r>
              <a:rPr lang="ru-RU" sz="2800" b="0" strike="noStrike" spc="-1">
                <a:solidFill>
                  <a:srgbClr val="00007D"/>
                </a:solidFill>
                <a:latin typeface="Times New Roman"/>
                <a:ea typeface="Times New Roman"/>
              </a:rPr>
              <a:t>среднее расстояние между верхним и нижним пиком, к- коэффициент  вибрографа  без насадки, 2- деление полного размаха колебательного движения пополам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а =  2,4 / 6 · 2  </a:t>
            </a:r>
            <a:r>
              <a:rPr lang="en-US" sz="28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= </a:t>
            </a:r>
            <a:r>
              <a:rPr lang="ru-RU" sz="28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0,2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1"/>
          <p:cNvSpPr txBox="1"/>
          <p:nvPr/>
        </p:nvSpPr>
        <p:spPr>
          <a:xfrm>
            <a:off x="356760" y="1571400"/>
            <a:ext cx="8572680" cy="3786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spcBef>
                <a:spcPts val="448"/>
              </a:spcBef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где </a:t>
            </a:r>
            <a:r>
              <a:rPr lang="en-US" sz="1800" b="0" i="1" strike="noStrike" spc="-1">
                <a:solidFill>
                  <a:srgbClr val="000000"/>
                </a:solidFill>
                <a:latin typeface="Arial"/>
              </a:rPr>
              <a:t>V </a:t>
            </a:r>
            <a:r>
              <a:rPr lang="ru-RU" sz="1800" b="0" i="1" strike="noStrike" spc="-1" baseline="-25000">
                <a:solidFill>
                  <a:srgbClr val="000000"/>
                </a:solidFill>
                <a:latin typeface="Arial"/>
              </a:rPr>
              <a:t>макс</a:t>
            </a:r>
            <a:r>
              <a:rPr lang="ru-RU" sz="1800" b="0" i="1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скорость вибрации, см/с; </a:t>
            </a:r>
            <a:r>
              <a:rPr lang="en-US" sz="1800" b="0" i="1" strike="noStrike" spc="-1">
                <a:solidFill>
                  <a:srgbClr val="000000"/>
                </a:solidFill>
                <a:latin typeface="Arial"/>
              </a:rPr>
              <a:t>f</a:t>
            </a:r>
            <a:r>
              <a:rPr lang="ru-RU" sz="1800" b="0" i="1" strike="noStrike" spc="-1">
                <a:solidFill>
                  <a:srgbClr val="000000"/>
                </a:solidFill>
                <a:latin typeface="Arial"/>
              </a:rPr>
              <a:t> - 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частота колебаний, Гц; </a:t>
            </a:r>
            <a:r>
              <a:rPr lang="ru-RU" sz="1800" b="0" i="1" strike="noStrike" spc="-1">
                <a:solidFill>
                  <a:srgbClr val="000000"/>
                </a:solidFill>
                <a:latin typeface="Arial"/>
              </a:rPr>
              <a:t>а — </a:t>
            </a: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амплитуда колебаний, см.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799"/>
              </a:spcBef>
            </a:pPr>
            <a:r>
              <a:rPr lang="en-US" sz="32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 </a:t>
            </a:r>
            <a:r>
              <a:rPr lang="ru-RU" sz="3200" b="1" i="1" strike="noStrike" spc="-1" baseline="-25000">
                <a:solidFill>
                  <a:srgbClr val="FF0000"/>
                </a:solidFill>
                <a:latin typeface="Times New Roman"/>
                <a:ea typeface="Times New Roman"/>
              </a:rPr>
              <a:t>макс</a:t>
            </a:r>
            <a:r>
              <a:rPr lang="ru-RU" sz="32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 = </a:t>
            </a:r>
            <a:r>
              <a:rPr lang="ru-RU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2 · 3,14 · 8 · 0,2 = 10,048 см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799"/>
              </a:spcBef>
            </a:pPr>
            <a:r>
              <a:rPr lang="ru-RU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                 =10,48 ·10 </a:t>
            </a:r>
            <a:r>
              <a:rPr lang="ru-RU" sz="1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(в -2 степени)</a:t>
            </a:r>
            <a:r>
              <a:rPr lang="ru-RU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</a:t>
            </a:r>
            <a:r>
              <a:rPr lang="ru-RU" sz="1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/с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799"/>
              </a:spcBef>
            </a:pPr>
            <a:r>
              <a:rPr lang="ru-RU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Сравниваем с нормативами (СН-96)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CustomShape 2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F2321FEC-1474-4CDA-981E-D19C639AED4B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83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4" name="Picture 2"/>
          <p:cNvPicPr/>
          <p:nvPr/>
        </p:nvPicPr>
        <p:blipFill>
          <a:blip r:embed="rId2" cstate="print"/>
          <a:srcRect l="36461" t="25365" r="36761" b="49051"/>
          <a:stretch/>
        </p:blipFill>
        <p:spPr>
          <a:xfrm>
            <a:off x="1643040" y="500040"/>
            <a:ext cx="5214960" cy="857160"/>
          </a:xfrm>
          <a:prstGeom prst="rect">
            <a:avLst/>
          </a:prstGeom>
          <a:ln>
            <a:noFill/>
          </a:ln>
        </p:spPr>
      </p:pic>
      <p:pic>
        <p:nvPicPr>
          <p:cNvPr id="375" name="Picture 5"/>
          <p:cNvPicPr/>
          <p:nvPr/>
        </p:nvPicPr>
        <p:blipFill>
          <a:blip r:embed="rId3" cstate="print"/>
          <a:stretch/>
        </p:blipFill>
        <p:spPr>
          <a:xfrm>
            <a:off x="428760" y="3929040"/>
            <a:ext cx="8429400" cy="1357200"/>
          </a:xfrm>
          <a:prstGeom prst="rect">
            <a:avLst/>
          </a:prstGeom>
          <a:ln>
            <a:noFill/>
          </a:ln>
        </p:spPr>
      </p:pic>
      <p:sp>
        <p:nvSpPr>
          <p:cNvPr id="376" name="CustomShape 3"/>
          <p:cNvSpPr/>
          <p:nvPr/>
        </p:nvSpPr>
        <p:spPr>
          <a:xfrm>
            <a:off x="1450440" y="5643720"/>
            <a:ext cx="67399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r>
              <a:rPr lang="ru-RU" sz="3200" b="1" strike="noStrike" spc="-1">
                <a:solidFill>
                  <a:srgbClr val="FF0000"/>
                </a:solidFill>
                <a:latin typeface="Arial"/>
              </a:rPr>
              <a:t>Получаем превышение в 3,7 раз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6553080" y="6248520"/>
            <a:ext cx="213372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rmAutofit/>
          </a:bodyPr>
          <a:lstStyle/>
          <a:p>
            <a:pPr algn="r">
              <a:lnSpc>
                <a:spcPct val="100000"/>
              </a:lnSpc>
            </a:pPr>
            <a:fld id="{B340E9DE-BAA7-4A63-B3AE-A57BDBCF3009}" type="slidenum">
              <a:rPr lang="ru-RU" sz="1200" b="0" strike="noStrike" spc="-1">
                <a:solidFill>
                  <a:srgbClr val="000000"/>
                </a:solidFill>
                <a:latin typeface="Arial Black"/>
              </a:rPr>
              <a:pPr algn="r">
                <a:lnSpc>
                  <a:spcPct val="100000"/>
                </a:lnSpc>
              </a:pPr>
              <a:t>9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250920" y="404280"/>
            <a:ext cx="8642160" cy="38862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spcBef>
                <a:spcPts val="598"/>
              </a:spcBef>
            </a:pPr>
            <a:r>
              <a:rPr lang="ru-RU" sz="2400" b="1" strike="noStrike" spc="-1" dirty="0" err="1">
                <a:solidFill>
                  <a:srgbClr val="00007D"/>
                </a:solidFill>
                <a:latin typeface="Arial"/>
              </a:rPr>
              <a:t>Виброскорость</a:t>
            </a: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 </a:t>
            </a:r>
            <a:r>
              <a:rPr lang="ru-RU" sz="2400" b="1" i="1" strike="noStrike" spc="-1" dirty="0">
                <a:solidFill>
                  <a:srgbClr val="00007D"/>
                </a:solidFill>
                <a:latin typeface="Arial"/>
              </a:rPr>
              <a:t>(</a:t>
            </a:r>
            <a:r>
              <a:rPr lang="en-US" sz="2400" b="1" i="1" strike="noStrike" spc="-1" dirty="0">
                <a:solidFill>
                  <a:srgbClr val="00007D"/>
                </a:solidFill>
                <a:latin typeface="Arial"/>
              </a:rPr>
              <a:t>v</a:t>
            </a:r>
            <a:r>
              <a:rPr lang="ru-RU" sz="2400" b="1" i="1" strike="noStrike" spc="-1" dirty="0">
                <a:solidFill>
                  <a:srgbClr val="00007D"/>
                </a:solidFill>
                <a:latin typeface="Arial"/>
              </a:rPr>
              <a:t>)</a:t>
            </a:r>
            <a:r>
              <a:rPr lang="ru-RU" sz="2400" b="0" i="1" strike="noStrike" spc="-1" dirty="0">
                <a:solidFill>
                  <a:srgbClr val="00007D"/>
                </a:solidFill>
                <a:latin typeface="Arial"/>
              </a:rPr>
              <a:t> 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и </a:t>
            </a:r>
            <a:r>
              <a:rPr lang="ru-RU" sz="2400" b="1" strike="noStrike" spc="-1" dirty="0" err="1">
                <a:solidFill>
                  <a:srgbClr val="00007D"/>
                </a:solidFill>
                <a:latin typeface="Arial"/>
              </a:rPr>
              <a:t>виброускорение</a:t>
            </a:r>
            <a:r>
              <a:rPr lang="ru-RU" sz="2400" b="1" strike="noStrike" spc="-1" dirty="0">
                <a:solidFill>
                  <a:srgbClr val="00007D"/>
                </a:solidFill>
                <a:latin typeface="Arial"/>
              </a:rPr>
              <a:t> (а)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 являются соответственно первой и второй производной по времени от </a:t>
            </a:r>
            <a:r>
              <a:rPr lang="ru-RU" sz="2400" b="0" strike="noStrike" spc="-1" dirty="0" err="1">
                <a:solidFill>
                  <a:srgbClr val="00007D"/>
                </a:solidFill>
                <a:latin typeface="Arial"/>
              </a:rPr>
              <a:t>виброперемещения</a:t>
            </a:r>
            <a:r>
              <a:rPr lang="ru-RU" sz="2400" b="0" strike="noStrike" spc="-1" dirty="0">
                <a:solidFill>
                  <a:srgbClr val="00007D"/>
                </a:solidFill>
                <a:latin typeface="Arial"/>
              </a:rPr>
              <a:t>, в связи с чем определяются из следующих соотношений: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Picture 4"/>
          <p:cNvPicPr/>
          <p:nvPr/>
        </p:nvPicPr>
        <p:blipFill>
          <a:blip r:embed="rId2" cstate="print"/>
          <a:stretch/>
        </p:blipFill>
        <p:spPr>
          <a:xfrm>
            <a:off x="250920" y="1928904"/>
            <a:ext cx="8642160" cy="1716120"/>
          </a:xfrm>
          <a:prstGeom prst="rect">
            <a:avLst/>
          </a:prstGeom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79512" y="3717032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spc="-1" dirty="0" err="1" smtClean="0">
                <a:solidFill>
                  <a:srgbClr val="00007D"/>
                </a:solidFill>
                <a:latin typeface="Arial"/>
              </a:rPr>
              <a:t>Виброскорост</a:t>
            </a:r>
            <a:r>
              <a:rPr lang="ru-RU" sz="2400" spc="-1" dirty="0" err="1" smtClean="0">
                <a:solidFill>
                  <a:srgbClr val="00007D"/>
                </a:solidFill>
                <a:latin typeface="Arial"/>
              </a:rPr>
              <a:t>ь</a:t>
            </a:r>
            <a:r>
              <a:rPr lang="ru-RU" sz="2400" spc="-1" dirty="0" smtClean="0">
                <a:solidFill>
                  <a:srgbClr val="00007D"/>
                </a:solidFill>
                <a:latin typeface="Arial"/>
              </a:rPr>
              <a:t> – это скорость перемещения контролируемой точки оборудования во время её прецессии вдоль оси измерения.</a:t>
            </a:r>
            <a:endParaRPr lang="ru-RU" sz="2400" spc="-1" dirty="0">
              <a:solidFill>
                <a:srgbClr val="00007D"/>
              </a:solidFill>
              <a:latin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4016" y="4941168"/>
            <a:ext cx="889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" dirty="0" err="1" smtClean="0">
                <a:solidFill>
                  <a:srgbClr val="00007D"/>
                </a:solidFill>
                <a:latin typeface="Arial"/>
              </a:rPr>
              <a:t>Виброскорость</a:t>
            </a:r>
            <a:r>
              <a:rPr lang="ru-RU" sz="2400" spc="-1" dirty="0" smtClean="0">
                <a:solidFill>
                  <a:srgbClr val="00007D"/>
                </a:solidFill>
                <a:latin typeface="Arial"/>
              </a:rPr>
              <a:t> </a:t>
            </a:r>
            <a:r>
              <a:rPr lang="ru-RU" sz="2400" spc="-1" dirty="0" smtClean="0">
                <a:solidFill>
                  <a:srgbClr val="00007D"/>
                </a:solidFill>
              </a:rPr>
              <a:t>чаще всего измеряется в миллиметрах в секунду (мм/с)</a:t>
            </a:r>
            <a:endParaRPr lang="ru-RU" sz="2400" spc="-1" dirty="0" smtClean="0">
              <a:solidFill>
                <a:srgbClr val="00007D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6290</TotalTime>
  <Words>3158</Words>
  <Application>Microsoft Office PowerPoint</Application>
  <PresentationFormat>Экран (4:3)</PresentationFormat>
  <Paragraphs>347</Paragraphs>
  <Slides>83</Slides>
  <Notes>1</Notes>
  <HiddenSlides>3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83</vt:i4>
      </vt:variant>
    </vt:vector>
  </HeadingPairs>
  <TitlesOfParts>
    <vt:vector size="87" baseType="lpstr">
      <vt:lpstr>Office Theme</vt:lpstr>
      <vt:lpstr>Office Theme</vt:lpstr>
      <vt:lpstr>Формула</vt:lpstr>
      <vt:lpstr>Microsoft Equation 3.0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Admin</dc:creator>
  <dc:description/>
  <cp:lastModifiedBy>Maria</cp:lastModifiedBy>
  <cp:revision>313</cp:revision>
  <dcterms:created xsi:type="dcterms:W3CDTF">2011-03-03T14:38:30Z</dcterms:created>
  <dcterms:modified xsi:type="dcterms:W3CDTF">2021-03-01T20:02:24Z</dcterms:modified>
  <dc:language>en-US</dc:language>
</cp:coreProperties>
</file>