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9"/>
  </p:notesMasterIdLst>
  <p:sldIdLst>
    <p:sldId id="256" r:id="rId2"/>
    <p:sldId id="257" r:id="rId3"/>
    <p:sldId id="258" r:id="rId4"/>
    <p:sldId id="266" r:id="rId5"/>
    <p:sldId id="259" r:id="rId6"/>
    <p:sldId id="260" r:id="rId7"/>
    <p:sldId id="261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179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74DBF6-308F-4934-8E92-49326A847C99}" type="datetimeFigureOut">
              <a:rPr lang="ru-RU" smtClean="0"/>
              <a:t>26.06.2023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831633-42DF-49F3-BE29-A21A65CE5F3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882835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831633-42DF-49F3-BE29-A21A65CE5F30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585603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831633-42DF-49F3-BE29-A21A65CE5F30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9156516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831633-42DF-49F3-BE29-A21A65CE5F30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4522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292C1A83-8B1E-41A8-8D2B-3371918D5BA0}" type="datetimeFigureOut">
              <a:rPr lang="ru-RU" smtClean="0"/>
              <a:t>26.06.2023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3ABB0C1F-2989-46A7-BB51-76CC31A3B03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C1A83-8B1E-41A8-8D2B-3371918D5BA0}" type="datetimeFigureOut">
              <a:rPr lang="ru-RU" smtClean="0"/>
              <a:t>26.06.2023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B0C1F-2989-46A7-BB51-76CC31A3B03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C1A83-8B1E-41A8-8D2B-3371918D5BA0}" type="datetimeFigureOut">
              <a:rPr lang="ru-RU" smtClean="0"/>
              <a:t>26.06.2023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B0C1F-2989-46A7-BB51-76CC31A3B03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C1A83-8B1E-41A8-8D2B-3371918D5BA0}" type="datetimeFigureOut">
              <a:rPr lang="ru-RU" smtClean="0"/>
              <a:t>26.06.2023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B0C1F-2989-46A7-BB51-76CC31A3B03B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C1A83-8B1E-41A8-8D2B-3371918D5BA0}" type="datetimeFigureOut">
              <a:rPr lang="ru-RU" smtClean="0"/>
              <a:t>26.06.2023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B0C1F-2989-46A7-BB51-76CC31A3B03B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C1A83-8B1E-41A8-8D2B-3371918D5BA0}" type="datetimeFigureOut">
              <a:rPr lang="ru-RU" smtClean="0"/>
              <a:t>26.06.2023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B0C1F-2989-46A7-BB51-76CC31A3B03B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C1A83-8B1E-41A8-8D2B-3371918D5BA0}" type="datetimeFigureOut">
              <a:rPr lang="ru-RU" smtClean="0"/>
              <a:t>26.06.2023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B0C1F-2989-46A7-BB51-76CC31A3B03B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C1A83-8B1E-41A8-8D2B-3371918D5BA0}" type="datetimeFigureOut">
              <a:rPr lang="ru-RU" smtClean="0"/>
              <a:t>26.06.2023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B0C1F-2989-46A7-BB51-76CC31A3B03B}" type="slidenum">
              <a:rPr lang="ru-RU" smtClean="0"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C1A83-8B1E-41A8-8D2B-3371918D5BA0}" type="datetimeFigureOut">
              <a:rPr lang="ru-RU" smtClean="0"/>
              <a:t>26.06.2023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B0C1F-2989-46A7-BB51-76CC31A3B03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292C1A83-8B1E-41A8-8D2B-3371918D5BA0}" type="datetimeFigureOut">
              <a:rPr lang="ru-RU" smtClean="0"/>
              <a:t>26.06.2023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B0C1F-2989-46A7-BB51-76CC31A3B03B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292C1A83-8B1E-41A8-8D2B-3371918D5BA0}" type="datetimeFigureOut">
              <a:rPr lang="ru-RU" smtClean="0"/>
              <a:t>26.06.2023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3ABB0C1F-2989-46A7-BB51-76CC31A3B03B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/>
              <a:t>Образец текста</a:t>
            </a:r>
          </a:p>
          <a:p>
            <a:pPr lvl="1" eaLnBrk="1" latinLnBrk="0" hangingPunct="1"/>
            <a:r>
              <a:rPr kumimoji="0" lang="ru-RU"/>
              <a:t>Второй уровень</a:t>
            </a:r>
          </a:p>
          <a:p>
            <a:pPr lvl="2" eaLnBrk="1" latinLnBrk="0" hangingPunct="1"/>
            <a:r>
              <a:rPr kumimoji="0" lang="ru-RU"/>
              <a:t>Третий уровень</a:t>
            </a:r>
          </a:p>
          <a:p>
            <a:pPr lvl="3" eaLnBrk="1" latinLnBrk="0" hangingPunct="1"/>
            <a:r>
              <a:rPr kumimoji="0" lang="ru-RU"/>
              <a:t>Четвертый уровень</a:t>
            </a:r>
          </a:p>
          <a:p>
            <a:pPr lvl="4" eaLnBrk="1" latinLnBrk="0" hangingPunct="1"/>
            <a:r>
              <a:rPr kumimoji="0" lang="ru-RU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292C1A83-8B1E-41A8-8D2B-3371918D5BA0}" type="datetimeFigureOut">
              <a:rPr lang="ru-RU" smtClean="0"/>
              <a:t>26.06.2023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3ABB0C1F-2989-46A7-BB51-76CC31A3B03B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/>
              <a:t>Лекция №4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183246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/>
              <a:t>Тепловое излучение и его характеристики</a:t>
            </a:r>
          </a:p>
          <a:p>
            <a:r>
              <a:rPr lang="ru-RU" dirty="0"/>
              <a:t>Закон Кирхгофа</a:t>
            </a:r>
          </a:p>
          <a:p>
            <a:r>
              <a:rPr lang="ru-RU" dirty="0"/>
              <a:t>Абсолютно черное тело</a:t>
            </a:r>
          </a:p>
          <a:p>
            <a:r>
              <a:rPr lang="ru-RU" dirty="0"/>
              <a:t>Законы теплового излучения абсолютно черного тела</a:t>
            </a:r>
          </a:p>
          <a:p>
            <a:r>
              <a:rPr lang="ru-RU" dirty="0"/>
              <a:t>Фотоэффект</a:t>
            </a:r>
          </a:p>
          <a:p>
            <a:r>
              <a:rPr lang="ru-RU" dirty="0"/>
              <a:t>Масса и импульс фотона</a:t>
            </a:r>
          </a:p>
          <a:p>
            <a:r>
              <a:rPr lang="ru-RU" dirty="0"/>
              <a:t>Двойственная природа света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/>
              <a:t>План Лекции</a:t>
            </a:r>
          </a:p>
        </p:txBody>
      </p:sp>
    </p:spTree>
    <p:extLst>
      <p:ext uri="{BB962C8B-B14F-4D97-AF65-F5344CB8AC3E}">
        <p14:creationId xmlns:p14="http://schemas.microsoft.com/office/powerpoint/2010/main" val="2785292519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Тепловое излучение — передача энергии от одних тел к другим в виде электромагнитных волн за счёт их тепловой энергии.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Тепловое излучение и его характеристики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20534" y="2996952"/>
            <a:ext cx="4762500" cy="2314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81973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Объект 1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ru-RU" dirty="0"/>
                  <a:t>Энергетическая светимость тела(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𝑅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𝑇</m:t>
                        </m:r>
                      </m:sub>
                    </m:sSub>
                    <m:r>
                      <a:rPr lang="en-US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𝑊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𝑡𝑆</m:t>
                        </m:r>
                      </m:den>
                    </m:f>
                  </m:oMath>
                </a14:m>
                <a:r>
                  <a:rPr lang="ru-RU" dirty="0"/>
                  <a:t>)</a:t>
                </a:r>
                <a:r>
                  <a:rPr lang="en-US" dirty="0"/>
                  <a:t> </a:t>
                </a:r>
              </a:p>
              <a:p>
                <a:r>
                  <a:rPr lang="ru-RU" dirty="0"/>
                  <a:t>Спектральная плотность энергетической светимости</a:t>
                </a:r>
                <a:r>
                  <a:rPr lang="en-US" dirty="0"/>
                  <a:t>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𝑅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𝑇</m:t>
                        </m:r>
                      </m:sub>
                    </m:sSub>
                    <m:r>
                      <a:rPr lang="en-US" b="0" i="1" smtClean="0">
                        <a:latin typeface="Cambria Math"/>
                      </a:rPr>
                      <m:t>=</m:t>
                    </m:r>
                    <m:nary>
                      <m:nary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b="0" i="1" smtClean="0">
                            <a:latin typeface="Cambria Math"/>
                          </a:rPr>
                          <m:t>0</m:t>
                        </m:r>
                      </m:sub>
                      <m:sup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∞</m:t>
                        </m:r>
                      </m:sup>
                      <m:e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𝑟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/>
                                <a:ea typeface="Cambria Math"/>
                              </a:rPr>
                              <m:t>𝜔</m:t>
                            </m:r>
                            <m:r>
                              <a:rPr lang="en-US" b="0" i="1" smtClean="0">
                                <a:latin typeface="Cambria Math"/>
                                <a:ea typeface="Cambria Math"/>
                              </a:rPr>
                              <m:t>,</m:t>
                            </m:r>
                            <m:r>
                              <a:rPr lang="en-US" b="0" i="1" smtClean="0">
                                <a:latin typeface="Cambria Math"/>
                                <a:ea typeface="Cambria Math"/>
                              </a:rPr>
                              <m:t>𝑇</m:t>
                            </m:r>
                          </m:sub>
                        </m:sSub>
                        <m:r>
                          <a:rPr lang="en-US" b="0" i="1" smtClean="0">
                            <a:latin typeface="Cambria Math"/>
                          </a:rPr>
                          <m:t>ⅆ</m:t>
                        </m:r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𝜔</m:t>
                        </m:r>
                      </m:e>
                    </m:nary>
                  </m:oMath>
                </a14:m>
                <a:r>
                  <a:rPr lang="en-US" dirty="0"/>
                  <a:t>)</a:t>
                </a:r>
              </a:p>
              <a:p>
                <a:r>
                  <a:rPr lang="ru-RU" sz="2800" b="1" dirty="0"/>
                  <a:t>Поглощающая способность тела</a:t>
                </a:r>
                <a:r>
                  <a:rPr lang="en-US" dirty="0"/>
                  <a:t>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𝑎</m:t>
                        </m:r>
                      </m:e>
                      <m:sub>
                        <m:r>
                          <a:rPr lang="en-US" i="1" smtClean="0">
                            <a:latin typeface="Cambria Math"/>
                            <a:ea typeface="Cambria Math"/>
                          </a:rPr>
                          <m:t>𝜔</m:t>
                        </m:r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,</m:t>
                        </m:r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𝑇</m:t>
                        </m:r>
                      </m:sub>
                    </m:sSub>
                    <m:r>
                      <a:rPr lang="en-US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𝑑</m:t>
                        </m:r>
                        <m:sSubSup>
                          <m:sSubSup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ru-RU" b="0" i="1" smtClean="0">
                                <a:latin typeface="Cambria Math"/>
                              </a:rPr>
                              <m:t>Ф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/>
                                <a:ea typeface="Cambria Math"/>
                              </a:rPr>
                              <m:t>𝜔</m:t>
                            </m:r>
                            <m:r>
                              <a:rPr lang="en-US" b="0" i="1" smtClean="0">
                                <a:latin typeface="Cambria Math"/>
                                <a:ea typeface="Cambria Math"/>
                              </a:rPr>
                              <m:t>,</m:t>
                            </m:r>
                            <m:r>
                              <a:rPr lang="en-US" b="0" i="1" smtClean="0">
                                <a:latin typeface="Cambria Math"/>
                                <a:ea typeface="Cambria Math"/>
                              </a:rPr>
                              <m:t>𝑇</m:t>
                            </m:r>
                          </m:sub>
                          <m:sup>
                            <m:r>
                              <a:rPr lang="en-US" b="0" i="1" smtClean="0">
                                <a:latin typeface="Cambria Math"/>
                              </a:rPr>
                              <m:t>′</m:t>
                            </m:r>
                          </m:sup>
                        </m:sSubSup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𝑑</m:t>
                        </m:r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ru-RU" b="0" i="1" smtClean="0">
                                <a:latin typeface="Cambria Math"/>
                              </a:rPr>
                              <m:t>Ф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/>
                                <a:ea typeface="Cambria Math"/>
                              </a:rPr>
                              <m:t>𝜔</m:t>
                            </m:r>
                            <m:r>
                              <a:rPr lang="en-US" b="0" i="1" smtClean="0">
                                <a:latin typeface="Cambria Math"/>
                                <a:ea typeface="Cambria Math"/>
                              </a:rPr>
                              <m:t>,</m:t>
                            </m:r>
                            <m:r>
                              <a:rPr lang="en-US" b="0" i="1" smtClean="0">
                                <a:latin typeface="Cambria Math"/>
                                <a:ea typeface="Cambria Math"/>
                              </a:rPr>
                              <m:t>𝑇</m:t>
                            </m:r>
                          </m:sub>
                        </m:sSub>
                      </m:den>
                    </m:f>
                  </m:oMath>
                </a14:m>
                <a:r>
                  <a:rPr lang="en-US" dirty="0"/>
                  <a:t>)</a:t>
                </a:r>
              </a:p>
            </p:txBody>
          </p:sp>
        </mc:Choice>
        <mc:Fallback xmlns="">
          <p:sp>
            <p:nvSpPr>
              <p:cNvPr id="2" name="Объект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Характеристики </a:t>
            </a:r>
            <a:r>
              <a:rPr lang="ru-RU"/>
              <a:t>теплового излучения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31257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ru-RU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𝑟</m:t>
                        </m:r>
                        <m:d>
                          <m:d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/>
                                <a:ea typeface="Cambria Math"/>
                              </a:rPr>
                              <m:t>𝜔</m:t>
                            </m:r>
                            <m:r>
                              <a:rPr lang="en-US" b="0" i="1" smtClean="0">
                                <a:latin typeface="Cambria Math"/>
                                <a:ea typeface="Cambria Math"/>
                              </a:rPr>
                              <m:t>,</m:t>
                            </m:r>
                            <m:r>
                              <a:rPr lang="en-US" b="0" i="1" smtClean="0">
                                <a:latin typeface="Cambria Math"/>
                                <a:ea typeface="Cambria Math"/>
                              </a:rPr>
                              <m:t>𝑇</m:t>
                            </m:r>
                          </m:e>
                        </m:d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𝑎</m:t>
                        </m:r>
                        <m:d>
                          <m:d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/>
                                <a:ea typeface="Cambria Math"/>
                              </a:rPr>
                              <m:t>𝜔</m:t>
                            </m:r>
                            <m:r>
                              <a:rPr lang="en-US" b="0" i="1" smtClean="0">
                                <a:latin typeface="Cambria Math"/>
                                <a:ea typeface="Cambria Math"/>
                              </a:rPr>
                              <m:t>,</m:t>
                            </m:r>
                            <m:r>
                              <a:rPr lang="en-US" b="0" i="1" smtClean="0">
                                <a:latin typeface="Cambria Math"/>
                                <a:ea typeface="Cambria Math"/>
                              </a:rPr>
                              <m:t>𝑇</m:t>
                            </m:r>
                          </m:e>
                        </m:d>
                      </m:den>
                    </m:f>
                    <m:r>
                      <a:rPr lang="en-US" b="0" i="1" smtClean="0">
                        <a:latin typeface="Cambria Math"/>
                      </a:rPr>
                      <m:t>=</m:t>
                    </m:r>
                    <m:r>
                      <a:rPr lang="en-US" b="0" i="1" smtClean="0">
                        <a:latin typeface="Cambria Math"/>
                      </a:rPr>
                      <m:t>𝑓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𝜔</m:t>
                        </m:r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,</m:t>
                        </m:r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𝑇</m:t>
                        </m:r>
                      </m:e>
                    </m:d>
                  </m:oMath>
                </a14:m>
                <a:endParaRPr lang="en-US" dirty="0"/>
              </a:p>
              <a:p>
                <a14:m>
                  <m:oMath xmlns:m="http://schemas.openxmlformats.org/officeDocument/2006/math">
                    <m:f>
                      <m:fPr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/>
                          </a:rPr>
                          <m:t>𝑟</m:t>
                        </m:r>
                        <m:d>
                          <m:d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i="1">
                                <a:latin typeface="Cambria Math"/>
                                <a:ea typeface="Cambria Math"/>
                              </a:rPr>
                              <m:t>𝜔</m:t>
                            </m:r>
                            <m:r>
                              <a:rPr lang="en-US" i="1">
                                <a:latin typeface="Cambria Math"/>
                                <a:ea typeface="Cambria Math"/>
                              </a:rPr>
                              <m:t>,</m:t>
                            </m:r>
                            <m:r>
                              <a:rPr lang="en-US" i="1">
                                <a:latin typeface="Cambria Math"/>
                                <a:ea typeface="Cambria Math"/>
                              </a:rPr>
                              <m:t>𝑇</m:t>
                            </m:r>
                          </m:e>
                        </m:d>
                      </m:num>
                      <m:den>
                        <m:r>
                          <a:rPr lang="en-US" i="1">
                            <a:latin typeface="Cambria Math"/>
                          </a:rPr>
                          <m:t>𝑎</m:t>
                        </m:r>
                        <m:d>
                          <m:d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i="1">
                                <a:latin typeface="Cambria Math"/>
                                <a:ea typeface="Cambria Math"/>
                              </a:rPr>
                              <m:t>𝜔</m:t>
                            </m:r>
                            <m:r>
                              <a:rPr lang="en-US" i="1">
                                <a:latin typeface="Cambria Math"/>
                                <a:ea typeface="Cambria Math"/>
                              </a:rPr>
                              <m:t>,</m:t>
                            </m:r>
                            <m:r>
                              <a:rPr lang="en-US" i="1">
                                <a:latin typeface="Cambria Math"/>
                                <a:ea typeface="Cambria Math"/>
                              </a:rPr>
                              <m:t>𝑇</m:t>
                            </m:r>
                          </m:e>
                        </m:d>
                      </m:den>
                    </m:f>
                    <m:r>
                      <a:rPr lang="en-US" i="1">
                        <a:latin typeface="Cambria Math"/>
                      </a:rPr>
                      <m:t>=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𝑟</m:t>
                        </m:r>
                      </m:e>
                      <m:sub>
                        <m:r>
                          <a:rPr lang="ru-RU" b="0" i="1" smtClean="0">
                            <a:latin typeface="Cambria Math"/>
                          </a:rPr>
                          <m:t>ачт</m:t>
                        </m:r>
                      </m:sub>
                    </m:sSub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/>
                            <a:ea typeface="Cambria Math"/>
                          </a:rPr>
                          <m:t>𝜔</m:t>
                        </m:r>
                        <m:r>
                          <a:rPr lang="en-US" i="1">
                            <a:latin typeface="Cambria Math"/>
                            <a:ea typeface="Cambria Math"/>
                          </a:rPr>
                          <m:t>,</m:t>
                        </m:r>
                        <m:r>
                          <a:rPr lang="en-US" i="1">
                            <a:latin typeface="Cambria Math"/>
                            <a:ea typeface="Cambria Math"/>
                          </a:rPr>
                          <m:t>𝑇</m:t>
                        </m:r>
                      </m:e>
                    </m:d>
                    <m:r>
                      <a:rPr lang="en-US" b="0" i="1" smtClean="0">
                        <a:latin typeface="Cambria Math"/>
                        <a:ea typeface="Cambria Math"/>
                      </a:rPr>
                      <m:t>=1</m:t>
                    </m:r>
                  </m:oMath>
                </a14:m>
                <a:endParaRPr lang="ru-RU" dirty="0"/>
              </a:p>
              <a:p>
                <a:endParaRPr lang="ru-RU" dirty="0"/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/>
              <a:t>Закон Кирхгофа</a:t>
            </a:r>
          </a:p>
        </p:txBody>
      </p:sp>
    </p:spTree>
    <p:extLst>
      <p:ext uri="{BB962C8B-B14F-4D97-AF65-F5344CB8AC3E}">
        <p14:creationId xmlns:p14="http://schemas.microsoft.com/office/powerpoint/2010/main" val="38664267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ru-RU" dirty="0"/>
                  <a:t>Абсолютно черное тело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𝑎</m:t>
                        </m:r>
                      </m:e>
                      <m:sub>
                        <m:r>
                          <a:rPr lang="en-US" i="1">
                            <a:latin typeface="Cambria Math"/>
                            <a:ea typeface="Cambria Math"/>
                          </a:rPr>
                          <m:t>𝜔</m:t>
                        </m:r>
                        <m:r>
                          <a:rPr lang="en-US" i="1">
                            <a:latin typeface="Cambria Math"/>
                            <a:ea typeface="Cambria Math"/>
                          </a:rPr>
                          <m:t>,</m:t>
                        </m:r>
                        <m:r>
                          <a:rPr lang="en-US" i="1">
                            <a:latin typeface="Cambria Math"/>
                            <a:ea typeface="Cambria Math"/>
                          </a:rPr>
                          <m:t>𝑇</m:t>
                        </m:r>
                      </m:sub>
                    </m:sSub>
                    <m:r>
                      <a:rPr lang="en-US" i="1">
                        <a:latin typeface="Cambria Math"/>
                      </a:rPr>
                      <m:t>=1</m:t>
                    </m:r>
                  </m:oMath>
                </a14:m>
                <a:endParaRPr lang="en-US" dirty="0"/>
              </a:p>
              <a:p>
                <a:r>
                  <a:rPr lang="ru-RU" dirty="0"/>
                  <a:t>Серое тело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𝑎</m:t>
                        </m:r>
                      </m:e>
                      <m:sub>
                        <m:r>
                          <a:rPr lang="en-US" i="1">
                            <a:latin typeface="Cambria Math"/>
                            <a:ea typeface="Cambria Math"/>
                          </a:rPr>
                          <m:t>𝜔</m:t>
                        </m:r>
                        <m:r>
                          <a:rPr lang="en-US" i="1">
                            <a:latin typeface="Cambria Math"/>
                            <a:ea typeface="Cambria Math"/>
                          </a:rPr>
                          <m:t>,</m:t>
                        </m:r>
                        <m:r>
                          <a:rPr lang="en-US" i="1">
                            <a:latin typeface="Cambria Math"/>
                            <a:ea typeface="Cambria Math"/>
                          </a:rPr>
                          <m:t>𝑇</m:t>
                        </m:r>
                      </m:sub>
                    </m:sSub>
                    <m:r>
                      <a:rPr lang="en-US" i="1">
                        <a:latin typeface="Cambria Math"/>
                      </a:rPr>
                      <m:t>=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𝑎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𝑇</m:t>
                        </m:r>
                      </m:sub>
                    </m:sSub>
                    <m:r>
                      <a:rPr lang="en-US" i="1">
                        <a:latin typeface="Cambria Math"/>
                        <a:ea typeface="Cambria Math"/>
                      </a:rPr>
                      <m:t>&lt;</m:t>
                    </m:r>
                    <m:r>
                      <a:rPr lang="en-US" i="1">
                        <a:latin typeface="Cambria Math"/>
                      </a:rPr>
                      <m:t>1</m:t>
                    </m:r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t="-67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Абсолютно черное тело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2708920"/>
            <a:ext cx="2990850" cy="2886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777063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dir="u" pattern="hexago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481328"/>
                <a:ext cx="8229600" cy="5116024"/>
              </a:xfrm>
            </p:spPr>
            <p:txBody>
              <a:bodyPr/>
              <a:lstStyle/>
              <a:p>
                <a:r>
                  <a:rPr lang="ru-RU" i="1" dirty="0">
                    <a:latin typeface="Cambria Math"/>
                  </a:rPr>
                  <a:t>Закон Стефана — Больцмана</a:t>
                </a:r>
              </a:p>
              <a:p>
                <a14:m>
                  <m:oMath xmlns:m="http://schemas.openxmlformats.org/officeDocument/2006/math">
                    <m:sSubSup>
                      <m:sSubSupPr>
                        <m:ctrlPr>
                          <a:rPr lang="ru-RU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b="0" i="1" smtClean="0">
                            <a:latin typeface="Cambria Math"/>
                          </a:rPr>
                          <m:t>𝑅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𝑇</m:t>
                        </m:r>
                      </m:sub>
                      <m:sup>
                        <m:r>
                          <a:rPr lang="en-US" b="0" i="1" smtClean="0">
                            <a:latin typeface="Cambria Math"/>
                          </a:rPr>
                          <m:t>∗</m:t>
                        </m:r>
                      </m:sup>
                    </m:sSubSup>
                    <m:r>
                      <a:rPr lang="en-US" b="0" i="1" smtClean="0">
                        <a:latin typeface="Cambria Math"/>
                      </a:rPr>
                      <m:t>=</m:t>
                    </m:r>
                    <m:nary>
                      <m:nary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b="0" i="1" smtClean="0">
                            <a:latin typeface="Cambria Math"/>
                          </a:rPr>
                          <m:t>0</m:t>
                        </m:r>
                      </m:sub>
                      <m:sup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∞</m:t>
                        </m:r>
                      </m:sup>
                      <m:e>
                        <m:r>
                          <a:rPr lang="en-US" b="0" i="1" smtClean="0">
                            <a:latin typeface="Cambria Math"/>
                          </a:rPr>
                          <m:t>𝑓</m:t>
                        </m:r>
                        <m:d>
                          <m:d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/>
                                <a:ea typeface="Cambria Math"/>
                              </a:rPr>
                              <m:t>𝜔</m:t>
                            </m:r>
                            <m:r>
                              <a:rPr lang="en-US" b="0" i="1" smtClean="0">
                                <a:latin typeface="Cambria Math"/>
                                <a:ea typeface="Cambria Math"/>
                              </a:rPr>
                              <m:t>,</m:t>
                            </m:r>
                            <m:r>
                              <a:rPr lang="en-US" b="0" i="1" smtClean="0">
                                <a:latin typeface="Cambria Math"/>
                                <a:ea typeface="Cambria Math"/>
                              </a:rPr>
                              <m:t>𝑇</m:t>
                            </m:r>
                          </m:e>
                        </m:d>
                        <m:r>
                          <a:rPr lang="en-US" b="0" i="1" smtClean="0">
                            <a:latin typeface="Cambria Math"/>
                          </a:rPr>
                          <m:t>𝑑</m:t>
                        </m:r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𝜔</m:t>
                        </m:r>
                      </m:e>
                    </m:nary>
                    <m:r>
                      <a:rPr lang="en-US" b="0" i="1" smtClean="0">
                        <a:latin typeface="Cambria Math"/>
                      </a:rPr>
                      <m:t>=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𝜎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𝑇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4</m:t>
                        </m:r>
                      </m:sup>
                    </m:sSup>
                  </m:oMath>
                </a14:m>
                <a:endParaRPr lang="en-US" dirty="0"/>
              </a:p>
              <a:p>
                <a14:m>
                  <m:oMath xmlns:m="http://schemas.openxmlformats.org/officeDocument/2006/math">
                    <m:r>
                      <a:rPr lang="ru-RU" i="1" smtClean="0">
                        <a:latin typeface="Cambria Math"/>
                        <a:ea typeface="Cambria Math"/>
                      </a:rPr>
                      <m:t>𝜎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=5,67∙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10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−8</m:t>
                        </m:r>
                      </m:sup>
                    </m:sSup>
                    <m:r>
                      <a:rPr lang="ru-RU" b="0" i="1" smtClean="0">
                        <a:latin typeface="Cambria Math"/>
                        <a:ea typeface="Cambria Math"/>
                      </a:rPr>
                      <m:t>Вт/</m:t>
                    </m:r>
                    <m:sSup>
                      <m:sSupPr>
                        <m:ctrlPr>
                          <a:rPr lang="ru-RU" b="0" i="1" smtClean="0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pPr>
                      <m:e>
                        <m:r>
                          <a:rPr lang="ru-RU" b="0" i="1" smtClean="0">
                            <a:latin typeface="Cambria Math"/>
                            <a:ea typeface="Cambria Math"/>
                          </a:rPr>
                          <m:t>м</m:t>
                        </m:r>
                      </m:e>
                      <m:sup>
                        <m:r>
                          <a:rPr lang="ru-RU" b="0" i="1" smtClean="0">
                            <a:latin typeface="Cambria Math"/>
                            <a:ea typeface="Cambria Math"/>
                          </a:rPr>
                          <m:t>2</m:t>
                        </m:r>
                      </m:sup>
                    </m:sSup>
                    <m:sSup>
                      <m:sSupPr>
                        <m:ctrlPr>
                          <a:rPr lang="ru-RU" b="0" i="1" smtClean="0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pPr>
                      <m:e>
                        <m:r>
                          <a:rPr lang="ru-RU" b="0" i="1" smtClean="0">
                            <a:latin typeface="Cambria Math"/>
                            <a:ea typeface="Cambria Math"/>
                          </a:rPr>
                          <m:t>К</m:t>
                        </m:r>
                      </m:e>
                      <m:sup>
                        <m:r>
                          <a:rPr lang="ru-RU" b="0" i="1" smtClean="0">
                            <a:latin typeface="Cambria Math"/>
                            <a:ea typeface="Cambria Math"/>
                          </a:rPr>
                          <m:t>4</m:t>
                        </m:r>
                      </m:sup>
                    </m:sSup>
                  </m:oMath>
                </a14:m>
                <a:endParaRPr lang="ru-RU" dirty="0"/>
              </a:p>
              <a:p>
                <a:r>
                  <a:rPr lang="ru-RU" i="1" dirty="0">
                    <a:latin typeface="Cambria Math"/>
                  </a:rPr>
                  <a:t>Закон смещения Вина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nor/>
                          </m:rPr>
                          <a:rPr lang="en-US" i="1" dirty="0">
                            <a:latin typeface="Symbol" pitchFamily="18" charset="2"/>
                          </a:rPr>
                          <m:t>l</m:t>
                        </m:r>
                      </m:e>
                      <m:sub>
                        <m:r>
                          <a:rPr lang="en-US" b="0" i="1" dirty="0" smtClean="0">
                            <a:latin typeface="Cambria Math"/>
                          </a:rPr>
                          <m:t>𝑚𝑎𝑥</m:t>
                        </m:r>
                      </m:sub>
                    </m:sSub>
                    <m:r>
                      <a:rPr lang="en-US" b="0" i="1" dirty="0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b="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dirty="0" smtClean="0">
                            <a:latin typeface="Cambria Math"/>
                          </a:rPr>
                          <m:t>0,0028999</m:t>
                        </m:r>
                      </m:num>
                      <m:den>
                        <m:r>
                          <a:rPr lang="en-US" b="0" i="1" dirty="0" smtClean="0">
                            <a:latin typeface="Cambria Math"/>
                          </a:rPr>
                          <m:t>𝑇</m:t>
                        </m:r>
                      </m:den>
                    </m:f>
                  </m:oMath>
                </a14:m>
                <a:endParaRPr lang="en-US" i="1" dirty="0"/>
              </a:p>
              <a:p>
                <a:r>
                  <a:rPr lang="ru-RU" i="1" dirty="0">
                    <a:latin typeface="Cambria Math"/>
                  </a:rPr>
                  <a:t>Закон Рэлея — Джинса</a:t>
                </a:r>
                <a:endParaRPr lang="en-US" i="1" dirty="0">
                  <a:latin typeface="Cambria Math"/>
                </a:endParaRP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𝑟</m:t>
                        </m:r>
                      </m:e>
                      <m:sub>
                        <m:r>
                          <a:rPr lang="ru-RU" i="1">
                            <a:latin typeface="Cambria Math"/>
                          </a:rPr>
                          <m:t>ачт</m:t>
                        </m:r>
                      </m:sub>
                    </m:sSub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/>
                            <a:ea typeface="Cambria Math"/>
                          </a:rPr>
                          <m:t>𝜔</m:t>
                        </m:r>
                        <m:r>
                          <a:rPr lang="en-US" i="1">
                            <a:latin typeface="Cambria Math"/>
                            <a:ea typeface="Cambria Math"/>
                          </a:rPr>
                          <m:t>,</m:t>
                        </m:r>
                        <m:r>
                          <a:rPr lang="en-US" i="1">
                            <a:latin typeface="Cambria Math"/>
                            <a:ea typeface="Cambria Math"/>
                          </a:rPr>
                          <m:t>𝑇</m:t>
                        </m:r>
                      </m:e>
                    </m:d>
                    <m:r>
                      <a:rPr lang="en-US" i="1">
                        <a:latin typeface="Cambria Math"/>
                        <a:ea typeface="Cambria Math"/>
                      </a:rPr>
                      <m:t>=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𝑘𝑇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b="0" i="1" smtClean="0"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/>
                                <a:ea typeface="Cambria Math"/>
                              </a:rPr>
                              <m:t>𝜔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/>
                                <a:ea typeface="Cambria Math"/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4</m:t>
                        </m:r>
                        <m:sSup>
                          <m:sSupPr>
                            <m:ctrlPr>
                              <a:rPr lang="en-US" b="0" i="1" smtClean="0"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/>
                                <a:ea typeface="Cambria Math"/>
                              </a:rPr>
                              <m:t>𝜋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/>
                                <a:ea typeface="Cambria Math"/>
                              </a:rPr>
                              <m:t>2</m:t>
                            </m:r>
                          </m:sup>
                        </m:sSup>
                        <m:sSup>
                          <m:sSupPr>
                            <m:ctrlPr>
                              <a:rPr lang="en-US" b="0" i="1" smtClean="0"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/>
                                <a:ea typeface="Cambria Math"/>
                              </a:rPr>
                              <m:t>𝑐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/>
                                <a:ea typeface="Cambria Math"/>
                              </a:rPr>
                              <m:t>2</m:t>
                            </m:r>
                          </m:sup>
                        </m:sSup>
                      </m:den>
                    </m:f>
                  </m:oMath>
                </a14:m>
                <a:endParaRPr lang="en-US" i="1" dirty="0"/>
              </a:p>
              <a:p>
                <a:r>
                  <a:rPr lang="ru-RU" i="1" dirty="0">
                    <a:latin typeface="Cambria Math"/>
                  </a:rPr>
                  <a:t>Закон Планка</a:t>
                </a:r>
                <a:endParaRPr lang="en-US" i="1" dirty="0">
                  <a:latin typeface="Cambria Math"/>
                </a:endParaRPr>
              </a:p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𝐼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m:rPr>
                            <m:nor/>
                          </m:rPr>
                          <a:rPr lang="en-US" i="1" dirty="0">
                            <a:latin typeface="Symbol" pitchFamily="18" charset="2"/>
                          </a:rPr>
                          <m:t>n</m:t>
                        </m:r>
                        <m:r>
                          <a:rPr lang="en-US" b="0" i="1" dirty="0" smtClean="0">
                            <a:latin typeface="Cambria Math"/>
                          </a:rPr>
                          <m:t>,</m:t>
                        </m:r>
                        <m:r>
                          <a:rPr lang="en-US" b="0" i="1" dirty="0" smtClean="0">
                            <a:latin typeface="Cambria Math"/>
                          </a:rPr>
                          <m:t>𝑇</m:t>
                        </m:r>
                      </m:e>
                    </m:d>
                    <m:r>
                      <a:rPr lang="en-US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  <m:r>
                          <a:rPr lang="en-US" b="0" i="1" smtClean="0">
                            <a:latin typeface="Cambria Math"/>
                          </a:rPr>
                          <m:t>h</m:t>
                        </m:r>
                        <m:sSup>
                          <m:sSup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m:rPr>
                                <m:nor/>
                              </m:rPr>
                              <a:rPr lang="en-US" i="1" dirty="0">
                                <a:latin typeface="Symbol" pitchFamily="18" charset="2"/>
                              </a:rPr>
                              <m:t>n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/>
                              </a:rPr>
                              <m:t>3</m:t>
                            </m:r>
                          </m:sup>
                        </m:sSup>
                      </m:num>
                      <m:den>
                        <m:sSup>
                          <m:sSup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𝑐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/>
                              </a:rPr>
                              <m:t>2</m:t>
                            </m:r>
                          </m:sup>
                        </m:sSup>
                      </m:den>
                    </m:f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1</m:t>
                        </m:r>
                      </m:num>
                      <m:den>
                        <m:sSup>
                          <m:sSup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𝑒</m:t>
                            </m:r>
                          </m:e>
                          <m:sup>
                            <m:f>
                              <m:fPr>
                                <m:type m:val="skw"/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i="1">
                                    <a:latin typeface="Cambria Math"/>
                                  </a:rPr>
                                  <m:t>h</m:t>
                                </m:r>
                                <m:r>
                                  <m:rPr>
                                    <m:nor/>
                                  </m:rPr>
                                  <a:rPr lang="en-US" i="1" dirty="0">
                                    <a:latin typeface="Symbol" pitchFamily="18" charset="2"/>
                                  </a:rPr>
                                  <m:t>n</m:t>
                                </m:r>
                              </m:num>
                              <m:den>
                                <m:r>
                                  <a:rPr lang="en-US" b="0" i="1" smtClean="0">
                                    <a:latin typeface="Cambria Math"/>
                                  </a:rPr>
                                  <m:t>𝑘𝑇</m:t>
                                </m:r>
                              </m:den>
                            </m:f>
                          </m:sup>
                        </m:sSup>
                        <m:r>
                          <a:rPr lang="en-US" b="0" i="1" smtClean="0">
                            <a:latin typeface="Cambria Math"/>
                          </a:rPr>
                          <m:t>−1</m:t>
                        </m:r>
                      </m:den>
                    </m:f>
                  </m:oMath>
                </a14:m>
                <a:endParaRPr lang="ru-RU" i="1" dirty="0"/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481328"/>
                <a:ext cx="8229600" cy="5116024"/>
              </a:xfrm>
              <a:blipFill rotWithShape="1">
                <a:blip r:embed="rId3"/>
                <a:stretch>
                  <a:fillRect t="-107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Законы теплового излучения абсолютно черного тела</a:t>
            </a:r>
          </a:p>
        </p:txBody>
      </p:sp>
      <p:pic>
        <p:nvPicPr>
          <p:cNvPr id="4102" name="Picture 6" descr="File:Wiens law.sv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29768" y="2492896"/>
            <a:ext cx="4614231" cy="42653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181163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2" dur="500"/>
                                        <p:tgtEl>
                                          <p:spTgt spid="4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345</TotalTime>
  <Words>160</Words>
  <Application>Microsoft Office PowerPoint</Application>
  <PresentationFormat>Экран (4:3)</PresentationFormat>
  <Paragraphs>34</Paragraphs>
  <Slides>7</Slides>
  <Notes>3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5" baseType="lpstr">
      <vt:lpstr>Calibri</vt:lpstr>
      <vt:lpstr>Cambria Math</vt:lpstr>
      <vt:lpstr>Lucida Sans Unicode</vt:lpstr>
      <vt:lpstr>Symbol</vt:lpstr>
      <vt:lpstr>Verdana</vt:lpstr>
      <vt:lpstr>Wingdings 2</vt:lpstr>
      <vt:lpstr>Wingdings 3</vt:lpstr>
      <vt:lpstr>Открытая</vt:lpstr>
      <vt:lpstr>Лекция №4</vt:lpstr>
      <vt:lpstr>План Лекции</vt:lpstr>
      <vt:lpstr>Тепловое излучение и его характеристики</vt:lpstr>
      <vt:lpstr>Характеристики теплового излучения</vt:lpstr>
      <vt:lpstr>Закон Кирхгофа</vt:lpstr>
      <vt:lpstr>Абсолютно черное тело</vt:lpstr>
      <vt:lpstr>Законы теплового излучения абсолютно черного тела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Лекция №4</dc:title>
  <dc:creator>Илья</dc:creator>
  <cp:lastModifiedBy>Ilya</cp:lastModifiedBy>
  <cp:revision>22</cp:revision>
  <dcterms:created xsi:type="dcterms:W3CDTF">2012-10-09T15:54:36Z</dcterms:created>
  <dcterms:modified xsi:type="dcterms:W3CDTF">2023-06-26T15:14:33Z</dcterms:modified>
</cp:coreProperties>
</file>