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9" r:id="rId4"/>
    <p:sldId id="262"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22" autoAdjust="0"/>
  </p:normalViewPr>
  <p:slideViewPr>
    <p:cSldViewPr snapToGrid="0">
      <p:cViewPr>
        <p:scale>
          <a:sx n="69" d="100"/>
          <a:sy n="69"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982485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184265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85642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896910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49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88905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1448331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95142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48225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5B6701A-AA28-4B4A-88E3-682F217E73F8}" type="datetimeFigureOut">
              <a:rPr lang="ru-RU" smtClean="0"/>
              <a:t>27.03.2020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28361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5B6701A-AA28-4B4A-88E3-682F217E73F8}" type="datetimeFigureOut">
              <a:rPr lang="ru-RU" smtClean="0"/>
              <a:t>27.03.2020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39562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5B6701A-AA28-4B4A-88E3-682F217E73F8}" type="datetimeFigureOut">
              <a:rPr lang="ru-RU" smtClean="0"/>
              <a:t>27.03.2020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287556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5B6701A-AA28-4B4A-88E3-682F217E73F8}" type="datetimeFigureOut">
              <a:rPr lang="ru-RU" smtClean="0"/>
              <a:t>27.03.2020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3330987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6701A-AA28-4B4A-88E3-682F217E73F8}" type="datetimeFigureOut">
              <a:rPr lang="ru-RU" smtClean="0"/>
              <a:t>27.03.2020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366492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5B6701A-AA28-4B4A-88E3-682F217E73F8}" type="datetimeFigureOut">
              <a:rPr lang="ru-RU" smtClean="0"/>
              <a:t>27.03.2020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F564550-5407-41A7-BD27-34E6C4AA1FFD}" type="slidenum">
              <a:rPr lang="ru-RU" smtClean="0"/>
              <a:t>‹#›</a:t>
            </a:fld>
            <a:endParaRPr lang="ru-RU"/>
          </a:p>
        </p:txBody>
      </p:sp>
    </p:spTree>
    <p:extLst>
      <p:ext uri="{BB962C8B-B14F-4D97-AF65-F5344CB8AC3E}">
        <p14:creationId xmlns:p14="http://schemas.microsoft.com/office/powerpoint/2010/main" val="1373706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F564550-5407-41A7-BD27-34E6C4AA1FFD}" type="slidenum">
              <a:rPr lang="ru-RU" smtClean="0"/>
              <a:t>‹#›</a:t>
            </a:fld>
            <a:endParaRPr lang="ru-RU"/>
          </a:p>
        </p:txBody>
      </p:sp>
      <p:sp>
        <p:nvSpPr>
          <p:cNvPr id="5" name="Date Placeholder 4"/>
          <p:cNvSpPr>
            <a:spLocks noGrp="1"/>
          </p:cNvSpPr>
          <p:nvPr>
            <p:ph type="dt" sz="half" idx="10"/>
          </p:nvPr>
        </p:nvSpPr>
        <p:spPr/>
        <p:txBody>
          <a:bodyPr/>
          <a:lstStyle/>
          <a:p>
            <a:fld id="{A5B6701A-AA28-4B4A-88E3-682F217E73F8}" type="datetimeFigureOut">
              <a:rPr lang="ru-RU" smtClean="0"/>
              <a:t>27.03.2020</a:t>
            </a:fld>
            <a:endParaRPr lang="ru-RU"/>
          </a:p>
        </p:txBody>
      </p:sp>
    </p:spTree>
    <p:extLst>
      <p:ext uri="{BB962C8B-B14F-4D97-AF65-F5344CB8AC3E}">
        <p14:creationId xmlns:p14="http://schemas.microsoft.com/office/powerpoint/2010/main" val="354523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B6701A-AA28-4B4A-88E3-682F217E73F8}" type="datetimeFigureOut">
              <a:rPr lang="ru-RU" smtClean="0"/>
              <a:t>27.03.2020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F564550-5407-41A7-BD27-34E6C4AA1FFD}" type="slidenum">
              <a:rPr lang="ru-RU" smtClean="0"/>
              <a:t>‹#›</a:t>
            </a:fld>
            <a:endParaRPr lang="ru-RU"/>
          </a:p>
        </p:txBody>
      </p:sp>
    </p:spTree>
    <p:extLst>
      <p:ext uri="{BB962C8B-B14F-4D97-AF65-F5344CB8AC3E}">
        <p14:creationId xmlns:p14="http://schemas.microsoft.com/office/powerpoint/2010/main" val="427930706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Картинки по запросу &quot;альтернативные источники энергии&quot;">
            <a:extLst>
              <a:ext uri="{FF2B5EF4-FFF2-40B4-BE49-F238E27FC236}">
                <a16:creationId xmlns:a16="http://schemas.microsoft.com/office/drawing/2014/main" id="{59D32C70-6F9F-4F9C-A21F-6BA476B96E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00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id="{7809A24E-A29C-4F07-95F4-98026939DB2E}"/>
              </a:ext>
            </a:extLst>
          </p:cNvPr>
          <p:cNvSpPr>
            <a:spLocks noGrp="1"/>
          </p:cNvSpPr>
          <p:nvPr>
            <p:ph type="ctrTitle"/>
          </p:nvPr>
        </p:nvSpPr>
        <p:spPr>
          <a:xfrm>
            <a:off x="8022021" y="3038628"/>
            <a:ext cx="3852041" cy="2027359"/>
          </a:xfrm>
        </p:spPr>
        <p:txBody>
          <a:bodyPr>
            <a:normAutofit/>
          </a:bodyPr>
          <a:lstStyle/>
          <a:p>
            <a:pPr lvl="0"/>
            <a:r>
              <a:rPr lang="en-US" sz="4000" dirty="0">
                <a:latin typeface="Times New Roman" pitchFamily="18" charset="0"/>
                <a:cs typeface="Times New Roman" pitchFamily="18" charset="0"/>
              </a:rPr>
              <a:t>Alternative energy source</a:t>
            </a:r>
            <a:endParaRPr lang="ru-RU" sz="4000" dirty="0">
              <a:latin typeface="Times New Roman" pitchFamily="18" charset="0"/>
              <a:cs typeface="Times New Roman" pitchFamily="18" charset="0"/>
            </a:endParaRPr>
          </a:p>
        </p:txBody>
      </p:sp>
      <p:sp>
        <p:nvSpPr>
          <p:cNvPr id="3" name="Подзаголовок 2">
            <a:extLst>
              <a:ext uri="{FF2B5EF4-FFF2-40B4-BE49-F238E27FC236}">
                <a16:creationId xmlns:a16="http://schemas.microsoft.com/office/drawing/2014/main" id="{BE831EBD-7825-4CCE-8A41-FB42C0D7F1D6}"/>
              </a:ext>
            </a:extLst>
          </p:cNvPr>
          <p:cNvSpPr>
            <a:spLocks noGrp="1"/>
          </p:cNvSpPr>
          <p:nvPr>
            <p:ph type="subTitle" idx="1"/>
          </p:nvPr>
        </p:nvSpPr>
        <p:spPr>
          <a:xfrm>
            <a:off x="7782910" y="5242674"/>
            <a:ext cx="4330262" cy="1312869"/>
          </a:xfrm>
        </p:spPr>
        <p:txBody>
          <a:bodyPr>
            <a:normAutofit fontScale="92500" lnSpcReduction="10000"/>
          </a:bodyPr>
          <a:lstStyle/>
          <a:p>
            <a:pPr marL="274320" lvl="0" indent="-274320" algn="l">
              <a:lnSpc>
                <a:spcPct val="100000"/>
              </a:lnSpc>
              <a:spcBef>
                <a:spcPct val="20000"/>
              </a:spcBef>
              <a:buClr>
                <a:srgbClr val="0BD0D9"/>
              </a:buClr>
              <a:buSzPct val="95000"/>
              <a:buFont typeface="Wingdings 2"/>
              <a:buChar char=""/>
            </a:pPr>
            <a:r>
              <a:rPr lang="en-US" sz="2600" dirty="0">
                <a:solidFill>
                  <a:prstClr val="black"/>
                </a:solidFill>
                <a:latin typeface="Constantia"/>
              </a:rPr>
              <a:t>                   Performed by :</a:t>
            </a:r>
            <a:r>
              <a:rPr lang="ru-RU" sz="2600" dirty="0">
                <a:solidFill>
                  <a:prstClr val="black"/>
                </a:solidFill>
                <a:latin typeface="Constantia"/>
              </a:rPr>
              <a:t> </a:t>
            </a:r>
            <a:endParaRPr lang="en-US" sz="2600" dirty="0">
              <a:solidFill>
                <a:prstClr val="black"/>
              </a:solidFill>
              <a:latin typeface="Constantia"/>
            </a:endParaRPr>
          </a:p>
          <a:p>
            <a:pPr marL="274320" lvl="0" indent="-274320" algn="l">
              <a:lnSpc>
                <a:spcPct val="100000"/>
              </a:lnSpc>
              <a:spcBef>
                <a:spcPct val="20000"/>
              </a:spcBef>
              <a:buClr>
                <a:srgbClr val="0BD0D9"/>
              </a:buClr>
              <a:buSzPct val="95000"/>
              <a:buFont typeface="Wingdings 2"/>
              <a:buChar char=""/>
            </a:pPr>
            <a:r>
              <a:rPr lang="en-US" sz="2600" dirty="0">
                <a:solidFill>
                  <a:prstClr val="black"/>
                </a:solidFill>
                <a:latin typeface="Constantia"/>
              </a:rPr>
              <a:t>                    </a:t>
            </a:r>
            <a:r>
              <a:rPr lang="en-US" sz="2600" dirty="0" err="1">
                <a:solidFill>
                  <a:prstClr val="black"/>
                </a:solidFill>
                <a:latin typeface="Constantia"/>
              </a:rPr>
              <a:t>Alekaeva</a:t>
            </a:r>
            <a:r>
              <a:rPr lang="en-US" sz="2600" dirty="0">
                <a:solidFill>
                  <a:prstClr val="black"/>
                </a:solidFill>
                <a:latin typeface="Constantia"/>
              </a:rPr>
              <a:t> Alisa</a:t>
            </a:r>
          </a:p>
          <a:p>
            <a:pPr marL="274320" lvl="0" indent="-274320" algn="l">
              <a:lnSpc>
                <a:spcPct val="100000"/>
              </a:lnSpc>
              <a:spcBef>
                <a:spcPct val="20000"/>
              </a:spcBef>
              <a:buClr>
                <a:srgbClr val="0BD0D9"/>
              </a:buClr>
              <a:buSzPct val="95000"/>
              <a:buFont typeface="Wingdings 2"/>
              <a:buChar char=""/>
            </a:pPr>
            <a:r>
              <a:rPr lang="en-US" sz="2600" dirty="0">
                <a:solidFill>
                  <a:prstClr val="black"/>
                </a:solidFill>
                <a:latin typeface="Constantia"/>
              </a:rPr>
              <a:t> </a:t>
            </a:r>
            <a:r>
              <a:rPr lang="ru-RU" sz="2600" dirty="0">
                <a:solidFill>
                  <a:prstClr val="black"/>
                </a:solidFill>
                <a:latin typeface="Constantia"/>
              </a:rPr>
              <a:t> </a:t>
            </a:r>
            <a:r>
              <a:rPr lang="en-US" sz="2600" dirty="0">
                <a:solidFill>
                  <a:prstClr val="black"/>
                </a:solidFill>
                <a:latin typeface="Constantia"/>
              </a:rPr>
              <a:t>                      gr. </a:t>
            </a:r>
            <a:r>
              <a:rPr lang="ru-RU" sz="2600" dirty="0">
                <a:solidFill>
                  <a:prstClr val="black"/>
                </a:solidFill>
                <a:latin typeface="Constantia"/>
              </a:rPr>
              <a:t>ЭЭ</a:t>
            </a:r>
            <a:r>
              <a:rPr lang="en-US" sz="2600" dirty="0">
                <a:solidFill>
                  <a:prstClr val="black"/>
                </a:solidFill>
                <a:latin typeface="Constantia"/>
              </a:rPr>
              <a:t>-6-19</a:t>
            </a:r>
            <a:endParaRPr lang="ru-RU" sz="2600" dirty="0">
              <a:solidFill>
                <a:prstClr val="black"/>
              </a:solidFill>
              <a:latin typeface="Constantia"/>
            </a:endParaRPr>
          </a:p>
          <a:p>
            <a:endParaRPr lang="ru-RU" sz="2000" dirty="0"/>
          </a:p>
        </p:txBody>
      </p:sp>
    </p:spTree>
    <p:extLst>
      <p:ext uri="{BB962C8B-B14F-4D97-AF65-F5344CB8AC3E}">
        <p14:creationId xmlns:p14="http://schemas.microsoft.com/office/powerpoint/2010/main" val="3622216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bwMode="grayWhite">
      <p:bgPr>
        <a:solidFill>
          <a:schemeClr val="bg1"/>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63DB3C6-AA61-46D4-A2C6-EF3967CF8310}"/>
              </a:ext>
            </a:extLst>
          </p:cNvPr>
          <p:cNvSpPr/>
          <p:nvPr/>
        </p:nvSpPr>
        <p:spPr>
          <a:xfrm>
            <a:off x="5998662" y="1384516"/>
            <a:ext cx="5699726" cy="7477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2060"/>
                </a:solidFill>
              </a:rPr>
              <a:t>Alternative energy sources</a:t>
            </a:r>
            <a:endParaRPr lang="ru-RU" sz="3600" b="1" dirty="0">
              <a:solidFill>
                <a:srgbClr val="002060"/>
              </a:solidFill>
            </a:endParaRPr>
          </a:p>
        </p:txBody>
      </p:sp>
      <p:sp>
        <p:nvSpPr>
          <p:cNvPr id="6" name="Прямоугольник 5">
            <a:extLst>
              <a:ext uri="{FF2B5EF4-FFF2-40B4-BE49-F238E27FC236}">
                <a16:creationId xmlns:a16="http://schemas.microsoft.com/office/drawing/2014/main" id="{9B431A60-BC41-4BDD-9D56-9FC8DF57AAFD}"/>
              </a:ext>
            </a:extLst>
          </p:cNvPr>
          <p:cNvSpPr/>
          <p:nvPr/>
        </p:nvSpPr>
        <p:spPr>
          <a:xfrm>
            <a:off x="5312908" y="4015682"/>
            <a:ext cx="2279383" cy="5978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rPr>
              <a:t>Wind energy</a:t>
            </a:r>
            <a:endParaRPr lang="ru-RU" sz="2400" b="1" dirty="0">
              <a:solidFill>
                <a:srgbClr val="002060"/>
              </a:solidFill>
            </a:endParaRPr>
          </a:p>
        </p:txBody>
      </p:sp>
      <p:sp>
        <p:nvSpPr>
          <p:cNvPr id="7" name="Прямоугольник 6">
            <a:extLst>
              <a:ext uri="{FF2B5EF4-FFF2-40B4-BE49-F238E27FC236}">
                <a16:creationId xmlns:a16="http://schemas.microsoft.com/office/drawing/2014/main" id="{D2BA4A23-E00A-43A3-8FEB-E9805EDAE821}"/>
              </a:ext>
            </a:extLst>
          </p:cNvPr>
          <p:cNvSpPr/>
          <p:nvPr/>
        </p:nvSpPr>
        <p:spPr>
          <a:xfrm>
            <a:off x="3957702" y="3078649"/>
            <a:ext cx="2161744" cy="7477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rPr>
              <a:t>Hydropower</a:t>
            </a:r>
            <a:endParaRPr lang="ru-RU" sz="2400" b="1" dirty="0">
              <a:solidFill>
                <a:srgbClr val="002060"/>
              </a:solidFill>
            </a:endParaRPr>
          </a:p>
        </p:txBody>
      </p:sp>
      <p:sp>
        <p:nvSpPr>
          <p:cNvPr id="9" name="Прямоугольник 8">
            <a:extLst>
              <a:ext uri="{FF2B5EF4-FFF2-40B4-BE49-F238E27FC236}">
                <a16:creationId xmlns:a16="http://schemas.microsoft.com/office/drawing/2014/main" id="{CEBE88E0-A1B6-472D-B3E1-F9FAB89B98C9}"/>
              </a:ext>
            </a:extLst>
          </p:cNvPr>
          <p:cNvSpPr/>
          <p:nvPr/>
        </p:nvSpPr>
        <p:spPr>
          <a:xfrm>
            <a:off x="187561" y="276095"/>
            <a:ext cx="3192948" cy="6064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rPr>
              <a:t>Geothermal energy</a:t>
            </a:r>
            <a:endParaRPr lang="ru-RU" sz="2400" b="1" dirty="0">
              <a:solidFill>
                <a:srgbClr val="002060"/>
              </a:solidFill>
            </a:endParaRPr>
          </a:p>
        </p:txBody>
      </p:sp>
      <p:sp>
        <p:nvSpPr>
          <p:cNvPr id="11" name="Прямоугольник 10">
            <a:extLst>
              <a:ext uri="{FF2B5EF4-FFF2-40B4-BE49-F238E27FC236}">
                <a16:creationId xmlns:a16="http://schemas.microsoft.com/office/drawing/2014/main" id="{71BA0972-CEDD-45B2-A536-BEA966B96509}"/>
              </a:ext>
            </a:extLst>
          </p:cNvPr>
          <p:cNvSpPr/>
          <p:nvPr/>
        </p:nvSpPr>
        <p:spPr>
          <a:xfrm>
            <a:off x="6948240" y="4952714"/>
            <a:ext cx="2279383" cy="6275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rPr>
              <a:t>Solar power</a:t>
            </a:r>
            <a:endParaRPr lang="ru-RU" sz="2400" b="1" dirty="0">
              <a:solidFill>
                <a:srgbClr val="002060"/>
              </a:solidFill>
            </a:endParaRPr>
          </a:p>
        </p:txBody>
      </p:sp>
      <p:sp>
        <p:nvSpPr>
          <p:cNvPr id="13" name="Прямоугольник 12">
            <a:extLst>
              <a:ext uri="{FF2B5EF4-FFF2-40B4-BE49-F238E27FC236}">
                <a16:creationId xmlns:a16="http://schemas.microsoft.com/office/drawing/2014/main" id="{7CD6D37A-EED8-49AD-9D8B-08B12A54C294}"/>
              </a:ext>
            </a:extLst>
          </p:cNvPr>
          <p:cNvSpPr/>
          <p:nvPr/>
        </p:nvSpPr>
        <p:spPr>
          <a:xfrm>
            <a:off x="1460684" y="1277738"/>
            <a:ext cx="2806515" cy="657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rPr>
              <a:t>Hydrogen energy</a:t>
            </a:r>
            <a:endParaRPr lang="ru-RU" sz="2400" b="1" dirty="0">
              <a:solidFill>
                <a:srgbClr val="002060"/>
              </a:solidFill>
            </a:endParaRPr>
          </a:p>
        </p:txBody>
      </p:sp>
      <p:sp>
        <p:nvSpPr>
          <p:cNvPr id="14" name="Прямоугольник 13">
            <a:extLst>
              <a:ext uri="{FF2B5EF4-FFF2-40B4-BE49-F238E27FC236}">
                <a16:creationId xmlns:a16="http://schemas.microsoft.com/office/drawing/2014/main" id="{D0C3F641-897F-432C-BD40-642A6B720F44}"/>
              </a:ext>
            </a:extLst>
          </p:cNvPr>
          <p:cNvSpPr/>
          <p:nvPr/>
        </p:nvSpPr>
        <p:spPr>
          <a:xfrm>
            <a:off x="2776015" y="2163585"/>
            <a:ext cx="2536893" cy="657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2060"/>
                </a:solidFill>
              </a:rPr>
              <a:t>Bioenergetics</a:t>
            </a:r>
            <a:endParaRPr lang="ru-RU" sz="2400" b="1" dirty="0">
              <a:solidFill>
                <a:srgbClr val="002060"/>
              </a:solidFill>
            </a:endParaRPr>
          </a:p>
        </p:txBody>
      </p:sp>
    </p:spTree>
    <p:extLst>
      <p:ext uri="{BB962C8B-B14F-4D97-AF65-F5344CB8AC3E}">
        <p14:creationId xmlns:p14="http://schemas.microsoft.com/office/powerpoint/2010/main" val="1004829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F337C130-B41E-4167-867E-90FB304BE996}"/>
              </a:ext>
            </a:extLst>
          </p:cNvPr>
          <p:cNvSpPr/>
          <p:nvPr/>
        </p:nvSpPr>
        <p:spPr>
          <a:xfrm>
            <a:off x="823529" y="372663"/>
            <a:ext cx="4455052" cy="584775"/>
          </a:xfrm>
          <a:prstGeom prst="rect">
            <a:avLst/>
          </a:prstGeom>
        </p:spPr>
        <p:txBody>
          <a:bodyPr wrap="square">
            <a:spAutoFit/>
          </a:bodyPr>
          <a:lstStyle/>
          <a:p>
            <a:pPr lvl="0" algn="ctr"/>
            <a:r>
              <a:rPr lang="en-US" sz="3200" b="1" dirty="0">
                <a:latin typeface="Times New Roman" panose="02020603050405020304" pitchFamily="18" charset="0"/>
                <a:cs typeface="Times New Roman" panose="02020603050405020304" pitchFamily="18" charset="0"/>
              </a:rPr>
              <a:t>Hydrogen</a:t>
            </a:r>
            <a:r>
              <a:rPr lang="en-US" sz="3200" b="1" dirty="0"/>
              <a:t> energy</a:t>
            </a:r>
            <a:endParaRPr lang="ru-RU" sz="3200" b="1" dirty="0"/>
          </a:p>
        </p:txBody>
      </p:sp>
      <p:sp>
        <p:nvSpPr>
          <p:cNvPr id="4" name="Прямоугольник 3">
            <a:extLst>
              <a:ext uri="{FF2B5EF4-FFF2-40B4-BE49-F238E27FC236}">
                <a16:creationId xmlns:a16="http://schemas.microsoft.com/office/drawing/2014/main" id="{02C4C4D6-037F-43FC-86F7-3A8C794417B9}"/>
              </a:ext>
            </a:extLst>
          </p:cNvPr>
          <p:cNvSpPr/>
          <p:nvPr/>
        </p:nvSpPr>
        <p:spPr>
          <a:xfrm>
            <a:off x="803564" y="974353"/>
            <a:ext cx="4699675" cy="2862322"/>
          </a:xfrm>
          <a:prstGeom prst="rect">
            <a:avLst/>
          </a:prstGeom>
        </p:spPr>
        <p:txBody>
          <a:bodyPr wrap="square">
            <a:spAutoFit/>
          </a:bodyPr>
          <a:lstStyle/>
          <a:p>
            <a:r>
              <a:rPr lang="en-US" dirty="0"/>
              <a:t>Hydrogen energy is an energy industry based on the use of hydrogen as a means for storing, transporting, producing, and consuming energy. Hydrogen is chosen as the most common element on the earth's surface and in space, the heat of combustion of hydrogen is the highest, and the product of combustion in oxygen is water (which is re-introduced into the circulation of hydrogen energy). Hydrogen energy refers to alternative energy.</a:t>
            </a:r>
            <a:endParaRPr lang="ru-RU" dirty="0"/>
          </a:p>
        </p:txBody>
      </p:sp>
      <p:sp>
        <p:nvSpPr>
          <p:cNvPr id="5" name="Прямоугольник 4">
            <a:extLst>
              <a:ext uri="{FF2B5EF4-FFF2-40B4-BE49-F238E27FC236}">
                <a16:creationId xmlns:a16="http://schemas.microsoft.com/office/drawing/2014/main" id="{4EED2B5D-C77B-4F61-B3A7-E79E039ADA68}"/>
              </a:ext>
            </a:extLst>
          </p:cNvPr>
          <p:cNvSpPr/>
          <p:nvPr/>
        </p:nvSpPr>
        <p:spPr>
          <a:xfrm>
            <a:off x="7767774" y="372664"/>
            <a:ext cx="2775535" cy="584775"/>
          </a:xfrm>
          <a:prstGeom prst="rect">
            <a:avLst/>
          </a:prstGeom>
        </p:spPr>
        <p:txBody>
          <a:bodyPr wrap="square">
            <a:spAutoFit/>
          </a:bodyPr>
          <a:lstStyle/>
          <a:p>
            <a:pPr algn="ctr"/>
            <a:r>
              <a:rPr lang="en-US" sz="3200" b="1" dirty="0">
                <a:latin typeface="Times New Roman" panose="02020603050405020304" pitchFamily="18" charset="0"/>
                <a:cs typeface="Times New Roman" panose="02020603050405020304" pitchFamily="18" charset="0"/>
              </a:rPr>
              <a:t>Bioenergetics</a:t>
            </a:r>
            <a:endParaRPr lang="ru-RU" sz="3200" b="1" dirty="0">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45C39B02-A9FD-4E6E-B0E2-59D5AE2513F7}"/>
              </a:ext>
            </a:extLst>
          </p:cNvPr>
          <p:cNvSpPr/>
          <p:nvPr/>
        </p:nvSpPr>
        <p:spPr>
          <a:xfrm>
            <a:off x="6345381" y="1052824"/>
            <a:ext cx="5043055" cy="2923877"/>
          </a:xfrm>
          <a:prstGeom prst="rect">
            <a:avLst/>
          </a:prstGeom>
        </p:spPr>
        <p:txBody>
          <a:bodyPr wrap="square">
            <a:spAutoFit/>
          </a:bodyPr>
          <a:lstStyle/>
          <a:p>
            <a:pPr lvl="0">
              <a:spcBef>
                <a:spcPct val="20000"/>
              </a:spcBef>
              <a:buClr>
                <a:srgbClr val="0BD0D9"/>
              </a:buClr>
              <a:buSzPct val="95000"/>
            </a:pPr>
            <a:r>
              <a:rPr lang="en-US" sz="2000" dirty="0">
                <a:solidFill>
                  <a:prstClr val="black"/>
                </a:solidFill>
                <a:latin typeface="Times New Roman" pitchFamily="18" charset="0"/>
                <a:cs typeface="Times New Roman" pitchFamily="18" charset="0"/>
              </a:rPr>
              <a:t>Bioenergy is an electric power industry based on the use of biofuels from various organic substances, mainly organic waste. Organic materials from plants or animals can be used to create energy that can be converted into electricity. Obviously, the process of burning all that 's bad for the environment, but also organic substances burn much cleaner than fossil fuels</a:t>
            </a:r>
            <a:r>
              <a:rPr lang="en-US" sz="2400" dirty="0">
                <a:solidFill>
                  <a:prstClr val="black"/>
                </a:solidFill>
                <a:latin typeface="Times New Roman" pitchFamily="18" charset="0"/>
                <a:cs typeface="Times New Roman" pitchFamily="18" charset="0"/>
              </a:rPr>
              <a:t>.</a:t>
            </a:r>
            <a:endParaRPr lang="ru-RU"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95560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6F8C3C1-226C-49A2-907C-01A04637DCE7}"/>
              </a:ext>
            </a:extLst>
          </p:cNvPr>
          <p:cNvSpPr/>
          <p:nvPr/>
        </p:nvSpPr>
        <p:spPr>
          <a:xfrm>
            <a:off x="1066799" y="0"/>
            <a:ext cx="4178105" cy="1153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Times New Roman" panose="02020603050405020304" pitchFamily="18" charset="0"/>
                <a:cs typeface="Times New Roman" panose="02020603050405020304" pitchFamily="18" charset="0"/>
              </a:rPr>
              <a:t>Wind energy</a:t>
            </a:r>
            <a:endParaRPr lang="ru-RU" sz="4000" b="1"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36E21215-0429-4D44-89A8-11ADFD7D162E}"/>
              </a:ext>
            </a:extLst>
          </p:cNvPr>
          <p:cNvSpPr/>
          <p:nvPr/>
        </p:nvSpPr>
        <p:spPr>
          <a:xfrm>
            <a:off x="678019" y="1153550"/>
            <a:ext cx="4566885" cy="3477875"/>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This is an energy industry, specializing in kinetic transformation  energy of air masses in atmosphere into electrical, mechanical, thermal or any other form of energy convenient for use in the national economy. Such a conversion can be carried out by such units as a wind generator (for generating electrical energy), a windmill (for converting into mechanical energy), a sail (for use in transport) and others</a:t>
            </a:r>
            <a:r>
              <a:rPr lang="ru-RU" sz="1600" dirty="0"/>
              <a:t>.</a:t>
            </a:r>
          </a:p>
        </p:txBody>
      </p:sp>
      <p:sp>
        <p:nvSpPr>
          <p:cNvPr id="4" name="Прямоугольник 3">
            <a:extLst>
              <a:ext uri="{FF2B5EF4-FFF2-40B4-BE49-F238E27FC236}">
                <a16:creationId xmlns:a16="http://schemas.microsoft.com/office/drawing/2014/main" id="{477ED5A3-611F-4AD2-91C0-8CE4AE160318}"/>
              </a:ext>
            </a:extLst>
          </p:cNvPr>
          <p:cNvSpPr/>
          <p:nvPr/>
        </p:nvSpPr>
        <p:spPr>
          <a:xfrm>
            <a:off x="7426036" y="174993"/>
            <a:ext cx="3006437" cy="803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Times New Roman" panose="02020603050405020304" pitchFamily="18" charset="0"/>
                <a:cs typeface="Times New Roman" panose="02020603050405020304" pitchFamily="18" charset="0"/>
              </a:rPr>
              <a:t>Solar</a:t>
            </a:r>
            <a:r>
              <a:rPr lang="en-US" sz="4000" b="1" dirty="0">
                <a:latin typeface="Times New Roman" panose="02020603050405020304" pitchFamily="18" charset="0"/>
                <a:cs typeface="Times New Roman" panose="02020603050405020304" pitchFamily="18" charset="0"/>
              </a:rPr>
              <a:t> </a:t>
            </a:r>
            <a:r>
              <a:rPr lang="en-US" sz="4000" b="1" dirty="0">
                <a:solidFill>
                  <a:schemeClr val="tx1"/>
                </a:solidFill>
                <a:latin typeface="Times New Roman" panose="02020603050405020304" pitchFamily="18" charset="0"/>
                <a:cs typeface="Times New Roman" panose="02020603050405020304" pitchFamily="18" charset="0"/>
              </a:rPr>
              <a:t>power</a:t>
            </a:r>
            <a:endParaRPr lang="ru-RU" sz="4000" b="1"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88F9D7A8-4B0E-48DA-AB0C-EFC913B2516A}"/>
              </a:ext>
            </a:extLst>
          </p:cNvPr>
          <p:cNvSpPr/>
          <p:nvPr/>
        </p:nvSpPr>
        <p:spPr>
          <a:xfrm>
            <a:off x="6947098" y="1153550"/>
            <a:ext cx="4294055" cy="286232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Solar power plants actively used in more </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than 80 countries, they transform solar energy into electrical energy. There are different ways of such conversion and, accordingly, various types of solar power plants. The most common stations using photovoltaic converters (solar cells), combined into solar panels. Most of the world's largest photovoltaic installations are located in the USA.</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46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B8535B4-04C4-4BA7-B0D2-A1A626C712FE}"/>
              </a:ext>
            </a:extLst>
          </p:cNvPr>
          <p:cNvSpPr/>
          <p:nvPr/>
        </p:nvSpPr>
        <p:spPr>
          <a:xfrm>
            <a:off x="789709" y="1659285"/>
            <a:ext cx="4419600" cy="3539430"/>
          </a:xfrm>
          <a:prstGeom prst="rect">
            <a:avLst/>
          </a:prstGeom>
        </p:spPr>
        <p:txBody>
          <a:bodyPr wrap="square">
            <a:spAutoFit/>
          </a:bodyPr>
          <a:lstStyle/>
          <a:p>
            <a:pPr lvl="0" algn="ctr"/>
            <a:r>
              <a:rPr lang="en-US" sz="2800" dirty="0">
                <a:solidFill>
                  <a:prstClr val="black"/>
                </a:solidFill>
                <a:latin typeface="Times New Roman" pitchFamily="18" charset="0"/>
                <a:cs typeface="Times New Roman" pitchFamily="18" charset="0"/>
              </a:rPr>
              <a:t>Geothermal energy is a branch of energy based on the production of electric and thermal energy at the expense of thermal energy contained in the earth 's interior, at geothermal stations. It is considered renewable energy</a:t>
            </a:r>
            <a:r>
              <a:rPr lang="ru-RU" sz="2800" dirty="0">
                <a:solidFill>
                  <a:prstClr val="black"/>
                </a:solidFill>
                <a:latin typeface="Times New Roman" pitchFamily="18" charset="0"/>
                <a:cs typeface="Times New Roman" pitchFamily="18" charset="0"/>
              </a:rPr>
              <a:t>.</a:t>
            </a:r>
            <a:endParaRPr lang="ru-RU" sz="2800" dirty="0">
              <a:solidFill>
                <a:prstClr val="black"/>
              </a:solidFill>
            </a:endParaRPr>
          </a:p>
        </p:txBody>
      </p:sp>
      <p:sp>
        <p:nvSpPr>
          <p:cNvPr id="3" name="Прямоугольник 2">
            <a:extLst>
              <a:ext uri="{FF2B5EF4-FFF2-40B4-BE49-F238E27FC236}">
                <a16:creationId xmlns:a16="http://schemas.microsoft.com/office/drawing/2014/main" id="{5EE32F9F-403E-47DE-95AC-7758B3458627}"/>
              </a:ext>
            </a:extLst>
          </p:cNvPr>
          <p:cNvSpPr/>
          <p:nvPr/>
        </p:nvSpPr>
        <p:spPr>
          <a:xfrm>
            <a:off x="1108363" y="484909"/>
            <a:ext cx="3782291" cy="872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prstClr val="black"/>
                </a:solidFill>
                <a:latin typeface="Times New Roman" pitchFamily="18" charset="0"/>
                <a:cs typeface="Times New Roman" pitchFamily="18" charset="0"/>
              </a:rPr>
              <a:t>Geothermal energy</a:t>
            </a:r>
            <a:endParaRPr lang="ru-RU" sz="2800" b="1" dirty="0"/>
          </a:p>
        </p:txBody>
      </p:sp>
      <p:sp>
        <p:nvSpPr>
          <p:cNvPr id="4" name="Прямоугольник 3">
            <a:extLst>
              <a:ext uri="{FF2B5EF4-FFF2-40B4-BE49-F238E27FC236}">
                <a16:creationId xmlns:a16="http://schemas.microsoft.com/office/drawing/2014/main" id="{9E87689B-785B-4483-A012-A1D060C4DBBC}"/>
              </a:ext>
            </a:extLst>
          </p:cNvPr>
          <p:cNvSpPr/>
          <p:nvPr/>
        </p:nvSpPr>
        <p:spPr>
          <a:xfrm>
            <a:off x="7329055" y="318655"/>
            <a:ext cx="3519054" cy="872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Times New Roman" panose="02020603050405020304" pitchFamily="18" charset="0"/>
                <a:cs typeface="Times New Roman" panose="02020603050405020304" pitchFamily="18" charset="0"/>
              </a:rPr>
              <a:t>Hydropower</a:t>
            </a:r>
            <a:endParaRPr lang="ru-RU" sz="4000" b="1"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9CD90360-F667-4314-8026-48C321A47E03}"/>
              </a:ext>
            </a:extLst>
          </p:cNvPr>
          <p:cNvSpPr/>
          <p:nvPr/>
        </p:nvSpPr>
        <p:spPr>
          <a:xfrm>
            <a:off x="6657109" y="1343890"/>
            <a:ext cx="4862945" cy="3970318"/>
          </a:xfrm>
          <a:prstGeom prst="rect">
            <a:avLst/>
          </a:prstGeom>
        </p:spPr>
        <p:txBody>
          <a:bodyPr wrap="square">
            <a:spAutoFit/>
          </a:bodyPr>
          <a:lstStyle/>
          <a:p>
            <a:pPr lvl="0">
              <a:lnSpc>
                <a:spcPct val="90000"/>
              </a:lnSpc>
              <a:spcBef>
                <a:spcPts val="1000"/>
              </a:spcBef>
            </a:pPr>
            <a:r>
              <a:rPr lang="ru-RU" sz="2800" dirty="0">
                <a:solidFill>
                  <a:prstClr val="black"/>
                </a:solidFill>
                <a:latin typeface="Times New Roman" panose="02020603050405020304" pitchFamily="18" charset="0"/>
                <a:ea typeface="+mn-lt"/>
                <a:cs typeface="Times New Roman" panose="02020603050405020304" pitchFamily="18" charset="0"/>
              </a:rPr>
              <a:t>Hydro-energy – the energy of </a:t>
            </a:r>
            <a:r>
              <a:rPr lang="ru-RU" sz="2800" dirty="0" err="1">
                <a:solidFill>
                  <a:prstClr val="black"/>
                </a:solidFill>
                <a:latin typeface="Times New Roman" panose="02020603050405020304" pitchFamily="18" charset="0"/>
                <a:ea typeface="+mn-lt"/>
                <a:cs typeface="Times New Roman" panose="02020603050405020304" pitchFamily="18" charset="0"/>
              </a:rPr>
              <a:t>falling</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water</a:t>
            </a:r>
            <a:r>
              <a:rPr lang="ru-RU" sz="2800" dirty="0">
                <a:solidFill>
                  <a:prstClr val="black"/>
                </a:solidFill>
                <a:latin typeface="Times New Roman" panose="02020603050405020304" pitchFamily="18" charset="0"/>
                <a:ea typeface="+mn-lt"/>
                <a:cs typeface="Times New Roman" panose="02020603050405020304" pitchFamily="18" charset="0"/>
              </a:rPr>
              <a:t> , </a:t>
            </a:r>
            <a:r>
              <a:rPr lang="ru-RU" sz="2800" dirty="0" err="1">
                <a:solidFill>
                  <a:prstClr val="black"/>
                </a:solidFill>
                <a:latin typeface="Times New Roman" panose="02020603050405020304" pitchFamily="18" charset="0"/>
                <a:ea typeface="+mn-lt"/>
                <a:cs typeface="Times New Roman" panose="02020603050405020304" pitchFamily="18" charset="0"/>
              </a:rPr>
              <a:t>and</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ways</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to</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convert</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it</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into</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electricity</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Generating</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electricity</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from</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moving</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water</a:t>
            </a:r>
            <a:r>
              <a:rPr lang="ru-RU" sz="2800" dirty="0">
                <a:solidFill>
                  <a:prstClr val="black"/>
                </a:solidFill>
                <a:latin typeface="Times New Roman" panose="02020603050405020304" pitchFamily="18" charset="0"/>
                <a:ea typeface="+mn-lt"/>
                <a:cs typeface="Times New Roman" panose="02020603050405020304" pitchFamily="18" charset="0"/>
              </a:rPr>
              <a:t> is </a:t>
            </a:r>
            <a:r>
              <a:rPr lang="ru-RU" sz="2800" dirty="0" err="1">
                <a:solidFill>
                  <a:prstClr val="black"/>
                </a:solidFill>
                <a:latin typeface="Times New Roman" panose="02020603050405020304" pitchFamily="18" charset="0"/>
                <a:ea typeface="+mn-lt"/>
                <a:cs typeface="Times New Roman" panose="02020603050405020304" pitchFamily="18" charset="0"/>
              </a:rPr>
              <a:t>one</a:t>
            </a:r>
            <a:r>
              <a:rPr lang="ru-RU" sz="2800" dirty="0">
                <a:solidFill>
                  <a:prstClr val="black"/>
                </a:solidFill>
                <a:latin typeface="Times New Roman" panose="02020603050405020304" pitchFamily="18" charset="0"/>
                <a:ea typeface="+mn-lt"/>
                <a:cs typeface="Times New Roman" panose="02020603050405020304" pitchFamily="18" charset="0"/>
              </a:rPr>
              <a:t> of the </a:t>
            </a:r>
            <a:r>
              <a:rPr lang="ru-RU" sz="2800" dirty="0" err="1">
                <a:solidFill>
                  <a:prstClr val="black"/>
                </a:solidFill>
                <a:latin typeface="Times New Roman" panose="02020603050405020304" pitchFamily="18" charset="0"/>
                <a:ea typeface="+mn-lt"/>
                <a:cs typeface="Times New Roman" panose="02020603050405020304" pitchFamily="18" charset="0"/>
              </a:rPr>
              <a:t>cleanest</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and</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most</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affordable</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renewable</a:t>
            </a:r>
            <a:r>
              <a:rPr lang="ru-RU" sz="2800" dirty="0">
                <a:solidFill>
                  <a:prstClr val="black"/>
                </a:solidFill>
                <a:latin typeface="Times New Roman" panose="02020603050405020304" pitchFamily="18" charset="0"/>
                <a:ea typeface="+mn-lt"/>
                <a:cs typeface="Times New Roman" panose="02020603050405020304" pitchFamily="18" charset="0"/>
              </a:rPr>
              <a:t> energy </a:t>
            </a:r>
            <a:r>
              <a:rPr lang="ru-RU" sz="2800" dirty="0" err="1">
                <a:solidFill>
                  <a:prstClr val="black"/>
                </a:solidFill>
                <a:latin typeface="Times New Roman" panose="02020603050405020304" pitchFamily="18" charset="0"/>
                <a:ea typeface="+mn-lt"/>
                <a:cs typeface="Times New Roman" panose="02020603050405020304" pitchFamily="18" charset="0"/>
              </a:rPr>
              <a:t>sources</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This</a:t>
            </a:r>
            <a:r>
              <a:rPr lang="ru-RU" sz="2800" dirty="0">
                <a:solidFill>
                  <a:prstClr val="black"/>
                </a:solidFill>
                <a:latin typeface="Times New Roman" panose="02020603050405020304" pitchFamily="18" charset="0"/>
                <a:ea typeface="+mn-lt"/>
                <a:cs typeface="Times New Roman" panose="02020603050405020304" pitchFamily="18" charset="0"/>
              </a:rPr>
              <a:t> is a </a:t>
            </a:r>
            <a:r>
              <a:rPr lang="ru-RU" sz="2800" dirty="0" err="1">
                <a:solidFill>
                  <a:prstClr val="black"/>
                </a:solidFill>
                <a:latin typeface="Times New Roman" panose="02020603050405020304" pitchFamily="18" charset="0"/>
                <a:ea typeface="+mn-lt"/>
                <a:cs typeface="Times New Roman" panose="02020603050405020304" pitchFamily="18" charset="0"/>
              </a:rPr>
              <a:t>good</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viable</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option</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if</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you</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live</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on</a:t>
            </a:r>
            <a:r>
              <a:rPr lang="ru-RU" sz="2800" dirty="0">
                <a:solidFill>
                  <a:prstClr val="black"/>
                </a:solidFill>
                <a:latin typeface="Times New Roman" panose="02020603050405020304" pitchFamily="18" charset="0"/>
                <a:ea typeface="+mn-lt"/>
                <a:cs typeface="Times New Roman" panose="02020603050405020304" pitchFamily="18" charset="0"/>
              </a:rPr>
              <a:t> a </a:t>
            </a:r>
            <a:r>
              <a:rPr lang="ru-RU" sz="2800" dirty="0" err="1">
                <a:solidFill>
                  <a:prstClr val="black"/>
                </a:solidFill>
                <a:latin typeface="Times New Roman" panose="02020603050405020304" pitchFamily="18" charset="0"/>
                <a:ea typeface="+mn-lt"/>
                <a:cs typeface="Times New Roman" panose="02020603050405020304" pitchFamily="18" charset="0"/>
              </a:rPr>
              <a:t>river</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with</a:t>
            </a:r>
            <a:r>
              <a:rPr lang="ru-RU" sz="2800" dirty="0">
                <a:solidFill>
                  <a:prstClr val="black"/>
                </a:solidFill>
                <a:latin typeface="Times New Roman" panose="02020603050405020304" pitchFamily="18" charset="0"/>
                <a:ea typeface="+mn-lt"/>
                <a:cs typeface="Times New Roman" panose="02020603050405020304" pitchFamily="18" charset="0"/>
              </a:rPr>
              <a:t> a </a:t>
            </a:r>
            <a:r>
              <a:rPr lang="ru-RU" sz="2800" dirty="0" err="1">
                <a:solidFill>
                  <a:prstClr val="black"/>
                </a:solidFill>
                <a:latin typeface="Times New Roman" panose="02020603050405020304" pitchFamily="18" charset="0"/>
                <a:ea typeface="+mn-lt"/>
                <a:cs typeface="Times New Roman" panose="02020603050405020304" pitchFamily="18" charset="0"/>
              </a:rPr>
              <a:t>fairly</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steady</a:t>
            </a:r>
            <a:r>
              <a:rPr lang="ru-RU" sz="2800" dirty="0">
                <a:solidFill>
                  <a:prstClr val="black"/>
                </a:solidFill>
                <a:latin typeface="Times New Roman" panose="02020603050405020304" pitchFamily="18" charset="0"/>
                <a:ea typeface="+mn-lt"/>
                <a:cs typeface="Times New Roman" panose="02020603050405020304" pitchFamily="18" charset="0"/>
              </a:rPr>
              <a:t> </a:t>
            </a:r>
            <a:r>
              <a:rPr lang="ru-RU" sz="2800" dirty="0" err="1">
                <a:solidFill>
                  <a:prstClr val="black"/>
                </a:solidFill>
                <a:latin typeface="Times New Roman" panose="02020603050405020304" pitchFamily="18" charset="0"/>
                <a:ea typeface="+mn-lt"/>
                <a:cs typeface="Times New Roman" panose="02020603050405020304" pitchFamily="18" charset="0"/>
              </a:rPr>
              <a:t>stream</a:t>
            </a:r>
            <a:r>
              <a:rPr lang="ru-RU" sz="2800" dirty="0">
                <a:solidFill>
                  <a:prstClr val="black"/>
                </a:solidFill>
                <a:latin typeface="Times New Roman" panose="02020603050405020304" pitchFamily="18" charset="0"/>
                <a:ea typeface="+mn-lt"/>
                <a:cs typeface="Times New Roman" panose="02020603050405020304" pitchFamily="18" charset="0"/>
              </a:rPr>
              <a:t>.</a:t>
            </a:r>
            <a:endParaRPr lang="ru-RU"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724336"/>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42</TotalTime>
  <Words>414</Words>
  <Application>Microsoft Office PowerPoint</Application>
  <PresentationFormat>Широкоэкранный</PresentationFormat>
  <Paragraphs>24</Paragraphs>
  <Slides>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vt:i4>
      </vt:variant>
    </vt:vector>
  </HeadingPairs>
  <TitlesOfParts>
    <vt:vector size="12" baseType="lpstr">
      <vt:lpstr>Arial</vt:lpstr>
      <vt:lpstr>Constantia</vt:lpstr>
      <vt:lpstr>Times New Roman</vt:lpstr>
      <vt:lpstr>Trebuchet MS</vt:lpstr>
      <vt:lpstr>Wingdings 2</vt:lpstr>
      <vt:lpstr>Wingdings 3</vt:lpstr>
      <vt:lpstr>Аспект</vt:lpstr>
      <vt:lpstr>Alternative energy source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energy source</dc:title>
  <dc:creator>Пользователь</dc:creator>
  <cp:lastModifiedBy>Пользователь</cp:lastModifiedBy>
  <cp:revision>12</cp:revision>
  <dcterms:created xsi:type="dcterms:W3CDTF">2020-03-26T22:19:48Z</dcterms:created>
  <dcterms:modified xsi:type="dcterms:W3CDTF">2020-03-26T23:06:07Z</dcterms:modified>
</cp:coreProperties>
</file>