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5EDA8B-5B57-4704-AD54-F47D12085DEE}" type="datetimeFigureOut">
              <a:rPr lang="ru-RU" smtClean="0"/>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DA5D4-41C5-4644-83E0-88BE317EDA9D}" type="slidenum">
              <a:rPr lang="ru-RU" smtClean="0"/>
              <a:t>‹#›</a:t>
            </a:fld>
            <a:endParaRPr lang="ru-RU"/>
          </a:p>
        </p:txBody>
      </p:sp>
    </p:spTree>
    <p:extLst>
      <p:ext uri="{BB962C8B-B14F-4D97-AF65-F5344CB8AC3E}">
        <p14:creationId xmlns:p14="http://schemas.microsoft.com/office/powerpoint/2010/main" val="427493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5EDA8B-5B57-4704-AD54-F47D12085DEE}" type="datetimeFigureOut">
              <a:rPr lang="ru-RU" smtClean="0"/>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DA5D4-41C5-4644-83E0-88BE317EDA9D}" type="slidenum">
              <a:rPr lang="ru-RU" smtClean="0"/>
              <a:t>‹#›</a:t>
            </a:fld>
            <a:endParaRPr lang="ru-RU"/>
          </a:p>
        </p:txBody>
      </p:sp>
    </p:spTree>
    <p:extLst>
      <p:ext uri="{BB962C8B-B14F-4D97-AF65-F5344CB8AC3E}">
        <p14:creationId xmlns:p14="http://schemas.microsoft.com/office/powerpoint/2010/main" val="548083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5EDA8B-5B57-4704-AD54-F47D12085DEE}" type="datetimeFigureOut">
              <a:rPr lang="ru-RU" smtClean="0"/>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DA5D4-41C5-4644-83E0-88BE317EDA9D}" type="slidenum">
              <a:rPr lang="ru-RU" smtClean="0"/>
              <a:t>‹#›</a:t>
            </a:fld>
            <a:endParaRPr lang="ru-RU"/>
          </a:p>
        </p:txBody>
      </p:sp>
    </p:spTree>
    <p:extLst>
      <p:ext uri="{BB962C8B-B14F-4D97-AF65-F5344CB8AC3E}">
        <p14:creationId xmlns:p14="http://schemas.microsoft.com/office/powerpoint/2010/main" val="3045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5EDA8B-5B57-4704-AD54-F47D12085DEE}" type="datetimeFigureOut">
              <a:rPr lang="ru-RU" smtClean="0"/>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DA5D4-41C5-4644-83E0-88BE317EDA9D}" type="slidenum">
              <a:rPr lang="ru-RU" smtClean="0"/>
              <a:t>‹#›</a:t>
            </a:fld>
            <a:endParaRPr lang="ru-RU"/>
          </a:p>
        </p:txBody>
      </p:sp>
    </p:spTree>
    <p:extLst>
      <p:ext uri="{BB962C8B-B14F-4D97-AF65-F5344CB8AC3E}">
        <p14:creationId xmlns:p14="http://schemas.microsoft.com/office/powerpoint/2010/main" val="393272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5EDA8B-5B57-4704-AD54-F47D12085DEE}" type="datetimeFigureOut">
              <a:rPr lang="ru-RU" smtClean="0"/>
              <a:t>04.05.2020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F4DA5D4-41C5-4644-83E0-88BE317EDA9D}" type="slidenum">
              <a:rPr lang="ru-RU" smtClean="0"/>
              <a:t>‹#›</a:t>
            </a:fld>
            <a:endParaRPr lang="ru-RU"/>
          </a:p>
        </p:txBody>
      </p:sp>
    </p:spTree>
    <p:extLst>
      <p:ext uri="{BB962C8B-B14F-4D97-AF65-F5344CB8AC3E}">
        <p14:creationId xmlns:p14="http://schemas.microsoft.com/office/powerpoint/2010/main" val="145752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5EDA8B-5B57-4704-AD54-F47D12085DEE}" type="datetimeFigureOut">
              <a:rPr lang="ru-RU" smtClean="0"/>
              <a:t>04.05.2020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4DA5D4-41C5-4644-83E0-88BE317EDA9D}" type="slidenum">
              <a:rPr lang="ru-RU" smtClean="0"/>
              <a:t>‹#›</a:t>
            </a:fld>
            <a:endParaRPr lang="ru-RU"/>
          </a:p>
        </p:txBody>
      </p:sp>
    </p:spTree>
    <p:extLst>
      <p:ext uri="{BB962C8B-B14F-4D97-AF65-F5344CB8AC3E}">
        <p14:creationId xmlns:p14="http://schemas.microsoft.com/office/powerpoint/2010/main" val="381890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5EDA8B-5B57-4704-AD54-F47D12085DEE}" type="datetimeFigureOut">
              <a:rPr lang="ru-RU" smtClean="0"/>
              <a:t>04.05.2020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F4DA5D4-41C5-4644-83E0-88BE317EDA9D}" type="slidenum">
              <a:rPr lang="ru-RU" smtClean="0"/>
              <a:t>‹#›</a:t>
            </a:fld>
            <a:endParaRPr lang="ru-RU"/>
          </a:p>
        </p:txBody>
      </p:sp>
    </p:spTree>
    <p:extLst>
      <p:ext uri="{BB962C8B-B14F-4D97-AF65-F5344CB8AC3E}">
        <p14:creationId xmlns:p14="http://schemas.microsoft.com/office/powerpoint/2010/main" val="262068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5EDA8B-5B57-4704-AD54-F47D12085DEE}" type="datetimeFigureOut">
              <a:rPr lang="ru-RU" smtClean="0"/>
              <a:t>04.05.2020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F4DA5D4-41C5-4644-83E0-88BE317EDA9D}" type="slidenum">
              <a:rPr lang="ru-RU" smtClean="0"/>
              <a:t>‹#›</a:t>
            </a:fld>
            <a:endParaRPr lang="ru-RU"/>
          </a:p>
        </p:txBody>
      </p:sp>
    </p:spTree>
    <p:extLst>
      <p:ext uri="{BB962C8B-B14F-4D97-AF65-F5344CB8AC3E}">
        <p14:creationId xmlns:p14="http://schemas.microsoft.com/office/powerpoint/2010/main" val="313688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5EDA8B-5B57-4704-AD54-F47D12085DEE}" type="datetimeFigureOut">
              <a:rPr lang="ru-RU" smtClean="0"/>
              <a:t>04.05.2020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F4DA5D4-41C5-4644-83E0-88BE317EDA9D}" type="slidenum">
              <a:rPr lang="ru-RU" smtClean="0"/>
              <a:t>‹#›</a:t>
            </a:fld>
            <a:endParaRPr lang="ru-RU"/>
          </a:p>
        </p:txBody>
      </p:sp>
    </p:spTree>
    <p:extLst>
      <p:ext uri="{BB962C8B-B14F-4D97-AF65-F5344CB8AC3E}">
        <p14:creationId xmlns:p14="http://schemas.microsoft.com/office/powerpoint/2010/main" val="368231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35EDA8B-5B57-4704-AD54-F47D12085DEE}" type="datetimeFigureOut">
              <a:rPr lang="ru-RU" smtClean="0"/>
              <a:t>04.05.2020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4DA5D4-41C5-4644-83E0-88BE317EDA9D}" type="slidenum">
              <a:rPr lang="ru-RU" smtClean="0"/>
              <a:t>‹#›</a:t>
            </a:fld>
            <a:endParaRPr lang="ru-RU"/>
          </a:p>
        </p:txBody>
      </p:sp>
    </p:spTree>
    <p:extLst>
      <p:ext uri="{BB962C8B-B14F-4D97-AF65-F5344CB8AC3E}">
        <p14:creationId xmlns:p14="http://schemas.microsoft.com/office/powerpoint/2010/main" val="383271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35EDA8B-5B57-4704-AD54-F47D12085DEE}" type="datetimeFigureOut">
              <a:rPr lang="ru-RU" smtClean="0"/>
              <a:t>04.05.2020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F4DA5D4-41C5-4644-83E0-88BE317EDA9D}" type="slidenum">
              <a:rPr lang="ru-RU" smtClean="0"/>
              <a:t>‹#›</a:t>
            </a:fld>
            <a:endParaRPr lang="ru-RU"/>
          </a:p>
        </p:txBody>
      </p:sp>
    </p:spTree>
    <p:extLst>
      <p:ext uri="{BB962C8B-B14F-4D97-AF65-F5344CB8AC3E}">
        <p14:creationId xmlns:p14="http://schemas.microsoft.com/office/powerpoint/2010/main" val="44556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EDA8B-5B57-4704-AD54-F47D12085DEE}" type="datetimeFigureOut">
              <a:rPr lang="ru-RU" smtClean="0"/>
              <a:t>04.05.2020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DA5D4-41C5-4644-83E0-88BE317EDA9D}" type="slidenum">
              <a:rPr lang="ru-RU" smtClean="0"/>
              <a:t>‹#›</a:t>
            </a:fld>
            <a:endParaRPr lang="ru-RU"/>
          </a:p>
        </p:txBody>
      </p:sp>
    </p:spTree>
    <p:extLst>
      <p:ext uri="{BB962C8B-B14F-4D97-AF65-F5344CB8AC3E}">
        <p14:creationId xmlns:p14="http://schemas.microsoft.com/office/powerpoint/2010/main" val="3988897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scienceforum.ru/2016/article/2016025800" TargetMode="External"/><Relationship Id="rId2" Type="http://schemas.openxmlformats.org/officeDocument/2006/relationships/hyperlink" Target="https://infopedia.su/7x1979.html" TargetMode="External"/><Relationship Id="rId1" Type="http://schemas.openxmlformats.org/officeDocument/2006/relationships/slideLayout" Target="../slideLayouts/slideLayout2.xml"/><Relationship Id="rId4" Type="http://schemas.openxmlformats.org/officeDocument/2006/relationships/hyperlink" Target="https://studfile.net/preview/6226647/page:3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95252" y="2208810"/>
            <a:ext cx="9144000" cy="991737"/>
          </a:xfrm>
        </p:spPr>
        <p:style>
          <a:lnRef idx="1">
            <a:schemeClr val="accent2"/>
          </a:lnRef>
          <a:fillRef idx="2">
            <a:schemeClr val="accent2"/>
          </a:fillRef>
          <a:effectRef idx="1">
            <a:schemeClr val="accent2"/>
          </a:effectRef>
          <a:fontRef idx="minor">
            <a:schemeClr val="dk1"/>
          </a:fontRef>
        </p:style>
        <p:txBody>
          <a:bodyPr/>
          <a:lstStyle/>
          <a:p>
            <a:r>
              <a:rPr lang="en-US" dirty="0" err="1" smtClean="0"/>
              <a:t>Umweltschutz</a:t>
            </a:r>
            <a:r>
              <a:rPr lang="en-US" dirty="0" smtClean="0"/>
              <a:t> in der </a:t>
            </a:r>
            <a:r>
              <a:rPr lang="en-US" dirty="0" err="1" smtClean="0"/>
              <a:t>Energie</a:t>
            </a:r>
            <a:endParaRPr lang="ru-RU" dirty="0"/>
          </a:p>
        </p:txBody>
      </p:sp>
      <p:sp>
        <p:nvSpPr>
          <p:cNvPr id="4" name="Rectangle 3"/>
          <p:cNvSpPr>
            <a:spLocks noChangeArrowheads="1"/>
          </p:cNvSpPr>
          <p:nvPr/>
        </p:nvSpPr>
        <p:spPr bwMode="auto">
          <a:xfrm>
            <a:off x="1963387" y="342215"/>
            <a:ext cx="826522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altLang="ru-RU" sz="11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КГЭУ </a:t>
            </a:r>
            <a:r>
              <a:rPr kumimoji="0" lang="ru-RU" altLang="ru-RU"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МИНИСТЕРСТВО ОБРАЗОВАНИЯ И НАУКИ РОССИЙСКОЙ ФЕДЕРАЦИИ</a:t>
            </a:r>
            <a:endParaRPr kumimoji="0" lang="ru-RU" altLang="ru-RU"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100" b="1"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профессионального образования</a:t>
            </a:r>
            <a:endParaRPr kumimoji="0" lang="ru-RU" altLang="ru-RU"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«КАЗАНСКИЙ ГОСУДАРСТВЕННЫЙ ЭНЕРГЕТИЧЕСКИЙ УНИВЕРСИТЕТ»</a:t>
            </a:r>
            <a:endParaRPr kumimoji="0" lang="ru-RU" altLang="ru-RU" sz="11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(ФГБОУ ВПО «КГЭУ»)</a:t>
            </a:r>
            <a:endParaRPr kumimoji="0" lang="ru-RU" altLang="ru-RU" sz="11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ru-RU" altLang="ru-RU" sz="1200" b="0" i="0" u="none" strike="noStrike" cap="none" normalizeH="0" baseline="0" dirty="0" smtClean="0">
              <a:ln>
                <a:noFill/>
              </a:ln>
              <a:solidFill>
                <a:schemeClr val="tx1"/>
              </a:solidFill>
              <a:effectLst/>
            </a:endParaRPr>
          </a:p>
        </p:txBody>
      </p:sp>
      <p:sp>
        <p:nvSpPr>
          <p:cNvPr id="5" name="Подзаголовок 2"/>
          <p:cNvSpPr txBox="1">
            <a:spLocks/>
          </p:cNvSpPr>
          <p:nvPr/>
        </p:nvSpPr>
        <p:spPr>
          <a:xfrm>
            <a:off x="7072251" y="4671282"/>
            <a:ext cx="4844533" cy="993249"/>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ru-RU" sz="3200" i="1" dirty="0" smtClean="0">
                <a:solidFill>
                  <a:schemeClr val="bg1"/>
                </a:solidFill>
                <a:effectLst>
                  <a:outerShdw blurRad="38100" dist="38100" dir="2700000" algn="tl">
                    <a:srgbClr val="000000">
                      <a:alpha val="43137"/>
                    </a:srgbClr>
                  </a:outerShdw>
                </a:effectLst>
              </a:rPr>
              <a:t>Выполнила: </a:t>
            </a:r>
            <a:r>
              <a:rPr lang="ru-RU" sz="3200" dirty="0" smtClean="0">
                <a:solidFill>
                  <a:schemeClr val="bg1"/>
                </a:solidFill>
                <a:effectLst>
                  <a:outerShdw blurRad="38100" dist="38100" dir="2700000" algn="tl">
                    <a:srgbClr val="000000">
                      <a:alpha val="43137"/>
                    </a:srgbClr>
                  </a:outerShdw>
                </a:effectLst>
              </a:rPr>
              <a:t>студентка группы ЭЭ-12-19 Иванова Ольга</a:t>
            </a:r>
          </a:p>
          <a:p>
            <a:pPr algn="r"/>
            <a:r>
              <a:rPr lang="ru-RU" sz="3200" i="1" dirty="0" smtClean="0">
                <a:solidFill>
                  <a:schemeClr val="bg1"/>
                </a:solidFill>
                <a:effectLst>
                  <a:outerShdw blurRad="38100" dist="38100" dir="2700000" algn="tl">
                    <a:srgbClr val="000000">
                      <a:alpha val="43137"/>
                    </a:srgbClr>
                  </a:outerShdw>
                </a:effectLst>
              </a:rPr>
              <a:t>Проверила: </a:t>
            </a:r>
            <a:r>
              <a:rPr lang="ru-RU" sz="3200" dirty="0" smtClean="0">
                <a:solidFill>
                  <a:schemeClr val="bg1"/>
                </a:solidFill>
                <a:effectLst>
                  <a:outerShdw blurRad="38100" dist="38100" dir="2700000" algn="tl">
                    <a:srgbClr val="000000">
                      <a:alpha val="43137"/>
                    </a:srgbClr>
                  </a:outerShdw>
                </a:effectLst>
              </a:rPr>
              <a:t>Максимова А.Б.</a:t>
            </a:r>
            <a:endParaRPr lang="ru-RU" sz="3200" dirty="0">
              <a:solidFill>
                <a:schemeClr val="bg1"/>
              </a:solidFill>
              <a:effectLst>
                <a:outerShdw blurRad="38100" dist="38100" dir="2700000" algn="tl">
                  <a:srgbClr val="000000">
                    <a:alpha val="43137"/>
                  </a:srgbClr>
                </a:outerShdw>
              </a:effectLst>
            </a:endParaRPr>
          </a:p>
        </p:txBody>
      </p:sp>
      <p:sp>
        <p:nvSpPr>
          <p:cNvPr id="6" name="Заголовок 1"/>
          <p:cNvSpPr txBox="1">
            <a:spLocks/>
          </p:cNvSpPr>
          <p:nvPr/>
        </p:nvSpPr>
        <p:spPr>
          <a:xfrm>
            <a:off x="5214752" y="6274450"/>
            <a:ext cx="1762496" cy="216766"/>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1200" dirty="0" smtClean="0">
                <a:latin typeface="Times New Roman" panose="02020603050405020304" pitchFamily="18" charset="0"/>
                <a:cs typeface="Times New Roman" panose="02020603050405020304" pitchFamily="18" charset="0"/>
              </a:rPr>
              <a:t>Казань 2020</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17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909452" y="1412871"/>
            <a:ext cx="5181600" cy="3945783"/>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de-DE" dirty="0" smtClean="0">
                <a:latin typeface="Times New Roman" panose="02020603050405020304" pitchFamily="18" charset="0"/>
                <a:cs typeface="Times New Roman" panose="02020603050405020304" pitchFamily="18" charset="0"/>
              </a:rPr>
              <a:t>Bei der Planung und dem Bau von Wärmekraftwerken sollten Sie mit hocheffizienten Mitteln zur Reinigung von Emissionen und Emissionen von Schadstoffen, die Verwendung von umweltfreundlichen Brennstoffen und die sichere Platzierung von Produktionsabfällen ausgestattet werden.</a:t>
            </a:r>
            <a:endParaRPr lang="ru-RU" dirty="0">
              <a:latin typeface="Times New Roman" panose="02020603050405020304" pitchFamily="18" charset="0"/>
              <a:cs typeface="Times New Roman" panose="02020603050405020304" pitchFamily="18" charset="0"/>
            </a:endParaRPr>
          </a:p>
        </p:txBody>
      </p:sp>
      <p:pic>
        <p:nvPicPr>
          <p:cNvPr id="1026" name="Picture 2" descr="https://strategy24.ru/images/news/201810/4c5275db46fa544c62c3807ea7e60351.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6722" r="4044"/>
          <a:stretch/>
        </p:blipFill>
        <p:spPr bwMode="auto">
          <a:xfrm>
            <a:off x="6363704" y="1412871"/>
            <a:ext cx="5297865" cy="312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96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38200" y="1647495"/>
            <a:ext cx="5181600" cy="2758250"/>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de-DE" dirty="0" smtClean="0">
                <a:latin typeface="Times New Roman" panose="02020603050405020304" pitchFamily="18" charset="0"/>
                <a:cs typeface="Times New Roman" panose="02020603050405020304" pitchFamily="18" charset="0"/>
              </a:rPr>
              <a:t>Beim Bau von Wasserkraftwerken sollten der tatsächliche elektrische Energiebedarf der jeweiligen Regionen sowie die Besonderheiten der </a:t>
            </a:r>
            <a:r>
              <a:rPr lang="de-DE" dirty="0" err="1" smtClean="0">
                <a:latin typeface="Times New Roman" panose="02020603050405020304" pitchFamily="18" charset="0"/>
                <a:cs typeface="Times New Roman" panose="02020603050405020304" pitchFamily="18" charset="0"/>
              </a:rPr>
              <a:t>geländereliefs</a:t>
            </a:r>
            <a:r>
              <a:rPr lang="de-DE" dirty="0" smtClean="0">
                <a:latin typeface="Times New Roman" panose="02020603050405020304" pitchFamily="18" charset="0"/>
                <a:cs typeface="Times New Roman" panose="02020603050405020304" pitchFamily="18" charset="0"/>
              </a:rPr>
              <a:t> berücksichtigt werden.</a:t>
            </a:r>
            <a:endParaRPr lang="ru-RU" dirty="0">
              <a:latin typeface="Times New Roman" panose="02020603050405020304" pitchFamily="18" charset="0"/>
              <a:cs typeface="Times New Roman" panose="02020603050405020304" pitchFamily="18" charset="0"/>
            </a:endParaRPr>
          </a:p>
        </p:txBody>
      </p:sp>
      <p:pic>
        <p:nvPicPr>
          <p:cNvPr id="2050" name="Picture 2" descr="http://gazeta-schekino.ru/upload/iblock/82b/82b71894d98176307914dae0875b121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43452" y="1647495"/>
            <a:ext cx="5181600" cy="345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70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61951" y="1362487"/>
            <a:ext cx="5181600" cy="2105107"/>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de-DE" dirty="0" smtClean="0">
                <a:latin typeface="Times New Roman" panose="02020603050405020304" pitchFamily="18" charset="0"/>
                <a:cs typeface="Times New Roman" panose="02020603050405020304" pitchFamily="18" charset="0"/>
              </a:rPr>
              <a:t>Maßnahmen zur Erhaltung von Gewässern, Einzugsgebieten, biologischen Wasserressourcen, Land, Boden und Wäldern sollten vorgesehen werden</a:t>
            </a:r>
            <a:r>
              <a:rPr lang="ru-RU" dirty="0" smtClean="0">
                <a:latin typeface="Times New Roman" panose="02020603050405020304" pitchFamily="18" charset="0"/>
                <a:cs typeface="Times New Roman" panose="02020603050405020304" pitchFamily="18" charset="0"/>
              </a:rPr>
              <a:t>.</a:t>
            </a:r>
          </a:p>
        </p:txBody>
      </p:sp>
      <p:pic>
        <p:nvPicPr>
          <p:cNvPr id="3074" name="Picture 2" descr="https://thinkific-import.s3.amazonaws.com/121994/qYnerimQSDeeUTQU7WNt_Healthy%20Surroundings%20Environmental%20Domain%201MB.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67202" y="1362487"/>
            <a:ext cx="5181600" cy="344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35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50075" y="1255609"/>
            <a:ext cx="5181600" cy="2853253"/>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de-DE" dirty="0" smtClean="0">
                <a:latin typeface="Times New Roman" panose="02020603050405020304" pitchFamily="18" charset="0"/>
                <a:cs typeface="Times New Roman" panose="02020603050405020304" pitchFamily="18" charset="0"/>
              </a:rPr>
              <a:t>Die Verringerung der Luftverschmutzung bei gleichzeitiger Erhöhung der Stromerzeugung ist nur durch die Einführung der neuesten ressourcenschonenden Technologien möglich.</a:t>
            </a:r>
            <a:endParaRPr lang="ru-RU" dirty="0">
              <a:latin typeface="Times New Roman" panose="02020603050405020304" pitchFamily="18" charset="0"/>
              <a:cs typeface="Times New Roman" panose="02020603050405020304" pitchFamily="18" charset="0"/>
            </a:endParaRPr>
          </a:p>
        </p:txBody>
      </p:sp>
      <p:pic>
        <p:nvPicPr>
          <p:cNvPr id="4098" name="Picture 2" descr="https://img-s3.onedio.com/id-5c39ec75368bb31b3316c4c7/rev-0/raw/s-a395ab0890d402f5da23c0f8c9beb5f9f701c4c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409706" y="1255609"/>
            <a:ext cx="5181600" cy="345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32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850076" y="1521491"/>
            <a:ext cx="5181600" cy="2888879"/>
          </a:xfrm>
        </p:spPr>
        <p:style>
          <a:lnRef idx="1">
            <a:schemeClr val="accent2"/>
          </a:lnRef>
          <a:fillRef idx="2">
            <a:schemeClr val="accent2"/>
          </a:fillRef>
          <a:effectRef idx="1">
            <a:schemeClr val="accent2"/>
          </a:effectRef>
          <a:fontRef idx="minor">
            <a:schemeClr val="dk1"/>
          </a:fontRef>
        </p:style>
        <p:txBody>
          <a:bodyPr/>
          <a:lstStyle/>
          <a:p>
            <a:pPr marL="0" indent="0">
              <a:buNone/>
            </a:pPr>
            <a:r>
              <a:rPr lang="de-DE" dirty="0" smtClean="0">
                <a:latin typeface="Times New Roman" panose="02020603050405020304" pitchFamily="18" charset="0"/>
                <a:cs typeface="Times New Roman" panose="02020603050405020304" pitchFamily="18" charset="0"/>
              </a:rPr>
              <a:t>Dies ist zum Beispiel der Bau und Betrieb von Kraftwerken, die Windkraft und Wärmeenergie der Sonne und der Erde, Gezeiten und Ebbe, kleine Wasserkraftwerke ohne Bildung von Stauseen verwenden</a:t>
            </a:r>
            <a:r>
              <a:rPr lang="ru-RU" dirty="0">
                <a:latin typeface="Times New Roman" panose="02020603050405020304" pitchFamily="18" charset="0"/>
                <a:cs typeface="Times New Roman" panose="02020603050405020304" pitchFamily="18" charset="0"/>
              </a:rPr>
              <a:t>.</a:t>
            </a:r>
          </a:p>
        </p:txBody>
      </p:sp>
      <p:pic>
        <p:nvPicPr>
          <p:cNvPr id="5128" name="Picture 8" descr="https://strategy2050.kz/upload/iblock/38e/d5c5b5cc8d676368e0a215c5905c7226.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521491"/>
            <a:ext cx="5181600" cy="291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27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3759" y="281998"/>
            <a:ext cx="5764481" cy="1048039"/>
          </a:xfrm>
        </p:spPr>
        <p:style>
          <a:lnRef idx="1">
            <a:schemeClr val="accent1"/>
          </a:lnRef>
          <a:fillRef idx="2">
            <a:schemeClr val="accent1"/>
          </a:fillRef>
          <a:effectRef idx="1">
            <a:schemeClr val="accent1"/>
          </a:effectRef>
          <a:fontRef idx="minor">
            <a:schemeClr val="dk1"/>
          </a:fontRef>
        </p:style>
        <p:txBody>
          <a:bodyPr/>
          <a:lstStyle/>
          <a:p>
            <a:pPr algn="ctr"/>
            <a:r>
              <a:rPr lang="en-US" dirty="0" err="1" smtClean="0"/>
              <a:t>Ressource</a:t>
            </a:r>
            <a:endParaRPr lang="ru-RU" dirty="0"/>
          </a:p>
        </p:txBody>
      </p:sp>
      <p:sp>
        <p:nvSpPr>
          <p:cNvPr id="5" name="Объект 4"/>
          <p:cNvSpPr>
            <a:spLocks noGrp="1"/>
          </p:cNvSpPr>
          <p:nvPr>
            <p:ph idx="1"/>
          </p:nvPr>
        </p:nvSpPr>
        <p:spPr>
          <a:xfrm>
            <a:off x="838200" y="1825625"/>
            <a:ext cx="7985166" cy="1487591"/>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dirty="0" smtClean="0">
                <a:hlinkClick r:id="rId2"/>
              </a:rPr>
              <a:t>https://infopedia.su/7x1979.html</a:t>
            </a:r>
            <a:endParaRPr lang="ru-RU" dirty="0" smtClean="0"/>
          </a:p>
          <a:p>
            <a:r>
              <a:rPr lang="en-US" dirty="0" smtClean="0">
                <a:hlinkClick r:id="rId3"/>
              </a:rPr>
              <a:t>https://scienceforum.ru/2016/article/2016025800</a:t>
            </a:r>
            <a:endParaRPr lang="ru-RU" dirty="0" smtClean="0"/>
          </a:p>
          <a:p>
            <a:r>
              <a:rPr lang="en-US" dirty="0" smtClean="0">
                <a:hlinkClick r:id="rId4"/>
              </a:rPr>
              <a:t>https://studfile.net/preview/6226647/page:34/</a:t>
            </a:r>
            <a:endParaRPr lang="ru-RU" dirty="0" smtClean="0"/>
          </a:p>
          <a:p>
            <a:endParaRPr lang="ru-RU" dirty="0"/>
          </a:p>
        </p:txBody>
      </p:sp>
    </p:spTree>
    <p:extLst>
      <p:ext uri="{BB962C8B-B14F-4D97-AF65-F5344CB8AC3E}">
        <p14:creationId xmlns:p14="http://schemas.microsoft.com/office/powerpoint/2010/main" val="24366537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160</Words>
  <Application>Microsoft Office PowerPoint</Application>
  <PresentationFormat>Широкоэкранный</PresentationFormat>
  <Paragraphs>18</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Umweltschutz in der Energie</vt:lpstr>
      <vt:lpstr>Презентация PowerPoint</vt:lpstr>
      <vt:lpstr>Презентация PowerPoint</vt:lpstr>
      <vt:lpstr>Презентация PowerPoint</vt:lpstr>
      <vt:lpstr>Презентация PowerPoint</vt:lpstr>
      <vt:lpstr>Презентация PowerPoint</vt:lpstr>
      <vt:lpstr>Ressource</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Home</cp:lastModifiedBy>
  <cp:revision>2</cp:revision>
  <dcterms:created xsi:type="dcterms:W3CDTF">2020-05-04T08:27:58Z</dcterms:created>
  <dcterms:modified xsi:type="dcterms:W3CDTF">2020-05-04T08:48:23Z</dcterms:modified>
</cp:coreProperties>
</file>