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510" r:id="rId1"/>
  </p:sldMasterIdLst>
  <p:notesMasterIdLst>
    <p:notesMasterId r:id="rId10"/>
  </p:notesMasterIdLst>
  <p:sldIdLst>
    <p:sldId id="256" r:id="rId2"/>
    <p:sldId id="258" r:id="rId3"/>
    <p:sldId id="260" r:id="rId4"/>
    <p:sldId id="438" r:id="rId5"/>
    <p:sldId id="259" r:id="rId6"/>
    <p:sldId id="429" r:id="rId7"/>
    <p:sldId id="261" r:id="rId8"/>
    <p:sldId id="428" r:id="rId9"/>
  </p:sldIdLst>
  <p:sldSz cx="9144000" cy="6858000" type="screen4x3"/>
  <p:notesSz cx="6858000" cy="9637713"/>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Windows" initials="UW" lastIdx="2" clrIdx="0">
    <p:extLst>
      <p:ext uri="{19B8F6BF-5375-455C-9EA6-DF929625EA0E}">
        <p15:presenceInfo xmlns="" xmlns:p15="http://schemas.microsoft.com/office/powerpoint/2012/main" userId="User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0066FF"/>
    <a:srgbClr val="30FC52"/>
    <a:srgbClr val="FF3300"/>
    <a:srgbClr val="FFFF00"/>
    <a:srgbClr val="F9F9A5"/>
    <a:srgbClr val="3399FF"/>
    <a:srgbClr val="11111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4" autoAdjust="0"/>
    <p:restoredTop sz="95503" autoAdjust="0"/>
  </p:normalViewPr>
  <p:slideViewPr>
    <p:cSldViewPr>
      <p:cViewPr varScale="1">
        <p:scale>
          <a:sx n="81" d="100"/>
          <a:sy n="81" d="100"/>
        </p:scale>
        <p:origin x="-1421"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lineChart>
        <c:grouping val="standard"/>
        <c:ser>
          <c:idx val="0"/>
          <c:order val="0"/>
          <c:tx>
            <c:strRef>
              <c:f>Лист1!$B$1</c:f>
              <c:strCache>
                <c:ptCount val="1"/>
                <c:pt idx="0">
                  <c:v>Ряд 1</c:v>
                </c:pt>
              </c:strCache>
            </c:strRef>
          </c:tx>
          <c:spPr>
            <a:ln w="22225" cap="rnd">
              <a:solidFill>
                <a:schemeClr val="accent1"/>
              </a:solidFill>
              <a:round/>
            </a:ln>
            <a:effectLst/>
          </c:spPr>
          <c:marker>
            <c:symbol val="none"/>
          </c:marker>
          <c:cat>
            <c:numRef>
              <c:f>Лист1!$A$2:$A$22</c:f>
              <c:numCache>
                <c:formatCode>General</c:formatCode>
                <c:ptCount val="21"/>
                <c:pt idx="0" formatCode="0.0">
                  <c:v>3.7</c:v>
                </c:pt>
                <c:pt idx="1">
                  <c:v>4.2</c:v>
                </c:pt>
                <c:pt idx="2">
                  <c:v>4.7</c:v>
                </c:pt>
                <c:pt idx="3">
                  <c:v>5.2</c:v>
                </c:pt>
                <c:pt idx="4">
                  <c:v>5.7</c:v>
                </c:pt>
                <c:pt idx="5">
                  <c:v>6.2</c:v>
                </c:pt>
                <c:pt idx="6">
                  <c:v>6.7</c:v>
                </c:pt>
                <c:pt idx="7">
                  <c:v>7.2</c:v>
                </c:pt>
                <c:pt idx="8">
                  <c:v>7.7</c:v>
                </c:pt>
                <c:pt idx="9">
                  <c:v>8.2000000000000011</c:v>
                </c:pt>
                <c:pt idx="10">
                  <c:v>8.7000000000000011</c:v>
                </c:pt>
                <c:pt idx="11">
                  <c:v>9.2000000000000011</c:v>
                </c:pt>
                <c:pt idx="12">
                  <c:v>9.7000000000000011</c:v>
                </c:pt>
                <c:pt idx="13">
                  <c:v>10.200000000000001</c:v>
                </c:pt>
                <c:pt idx="14">
                  <c:v>10.7</c:v>
                </c:pt>
                <c:pt idx="15">
                  <c:v>11.2</c:v>
                </c:pt>
                <c:pt idx="16">
                  <c:v>11.7</c:v>
                </c:pt>
                <c:pt idx="17">
                  <c:v>12.2</c:v>
                </c:pt>
                <c:pt idx="18">
                  <c:v>12.7</c:v>
                </c:pt>
                <c:pt idx="19">
                  <c:v>13.2</c:v>
                </c:pt>
                <c:pt idx="20">
                  <c:v>13.7</c:v>
                </c:pt>
              </c:numCache>
            </c:numRef>
          </c:cat>
          <c:val>
            <c:numRef>
              <c:f>Лист1!$B$2:$B$22</c:f>
              <c:numCache>
                <c:formatCode>General</c:formatCode>
                <c:ptCount val="21"/>
                <c:pt idx="0">
                  <c:v>1.4569999999999976</c:v>
                </c:pt>
                <c:pt idx="1">
                  <c:v>3.105</c:v>
                </c:pt>
                <c:pt idx="2">
                  <c:v>5.2850000000000001</c:v>
                </c:pt>
                <c:pt idx="3">
                  <c:v>7.718</c:v>
                </c:pt>
                <c:pt idx="4">
                  <c:v>10.111000000000001</c:v>
                </c:pt>
                <c:pt idx="5">
                  <c:v>12.242999999999999</c:v>
                </c:pt>
                <c:pt idx="6">
                  <c:v>13.983000000000002</c:v>
                </c:pt>
                <c:pt idx="7">
                  <c:v>15.282</c:v>
                </c:pt>
                <c:pt idx="8">
                  <c:v>16.149000000000001</c:v>
                </c:pt>
                <c:pt idx="9">
                  <c:v>16.625</c:v>
                </c:pt>
                <c:pt idx="10">
                  <c:v>16.77</c:v>
                </c:pt>
                <c:pt idx="11">
                  <c:v>16.648</c:v>
                </c:pt>
                <c:pt idx="12">
                  <c:v>16.318999999999999</c:v>
                </c:pt>
                <c:pt idx="13">
                  <c:v>15.835000000000004</c:v>
                </c:pt>
                <c:pt idx="14">
                  <c:v>15.242999999999999</c:v>
                </c:pt>
                <c:pt idx="15">
                  <c:v>14.579000000000002</c:v>
                </c:pt>
                <c:pt idx="16">
                  <c:v>13.872000000000018</c:v>
                </c:pt>
                <c:pt idx="17">
                  <c:v>13.146999999999998</c:v>
                </c:pt>
                <c:pt idx="18">
                  <c:v>12.419</c:v>
                </c:pt>
                <c:pt idx="19">
                  <c:v>11.703000000000001</c:v>
                </c:pt>
                <c:pt idx="20">
                  <c:v>11.006</c:v>
                </c:pt>
              </c:numCache>
            </c:numRef>
          </c:val>
          <c:extLst xmlns:c16r2="http://schemas.microsoft.com/office/drawing/2015/06/chart">
            <c:ext xmlns:c16="http://schemas.microsoft.com/office/drawing/2014/chart" uri="{C3380CC4-5D6E-409C-BE32-E72D297353CC}">
              <c16:uniqueId val="{00000000-CEE7-44D7-88E5-7BA4E7B7BE82}"/>
            </c:ext>
          </c:extLst>
        </c:ser>
        <c:marker val="1"/>
        <c:axId val="187790464"/>
        <c:axId val="195140992"/>
      </c:lineChart>
      <c:catAx>
        <c:axId val="187790464"/>
        <c:scaling>
          <c:orientation val="minMax"/>
        </c:scaling>
        <c:axPos val="b"/>
        <c:majorGridlines>
          <c:spPr>
            <a:ln w="9525" cap="flat" cmpd="sng" algn="ctr">
              <a:solidFill>
                <a:schemeClr val="dk1">
                  <a:lumMod val="15000"/>
                  <a:lumOff val="85000"/>
                  <a:alpha val="54000"/>
                </a:schemeClr>
              </a:solidFill>
              <a:prstDash val="solid"/>
              <a:round/>
              <a:headEnd type="none"/>
            </a:ln>
            <a:effectLst/>
          </c:spPr>
        </c:majorGridlines>
        <c:minorGridlines>
          <c:spPr>
            <a:ln w="9525" cap="flat" cmpd="sng" algn="ctr">
              <a:solidFill>
                <a:schemeClr val="tx1">
                  <a:lumMod val="15000"/>
                  <a:lumOff val="85000"/>
                  <a:alpha val="51000"/>
                </a:schemeClr>
              </a:solidFill>
              <a:round/>
            </a:ln>
            <a:effectLst/>
          </c:spPr>
        </c:minorGridlines>
        <c:title>
          <c:tx>
            <c:rich>
              <a:bodyPr rot="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ru-RU" sz="1200" b="0" i="1" u="none" strike="noStrike" baseline="0">
                    <a:effectLst/>
                    <a:latin typeface="Times New Roman" panose="02020603050405020304" pitchFamily="18" charset="0"/>
                    <a:cs typeface="Times New Roman" panose="02020603050405020304" pitchFamily="18" charset="0"/>
                    <a:sym typeface="Symbol" panose="05050102010706020507" pitchFamily="18" charset="2"/>
                  </a:rPr>
                  <a:t></a:t>
                </a:r>
                <a:r>
                  <a:rPr lang="en-US" sz="1200" b="0" i="1" u="none" strike="noStrike" baseline="0">
                    <a:effectLst/>
                    <a:latin typeface="Times New Roman" panose="02020603050405020304" pitchFamily="18" charset="0"/>
                    <a:cs typeface="Times New Roman" panose="02020603050405020304" pitchFamily="18" charset="0"/>
                    <a:sym typeface="Symbol" panose="05050102010706020507" pitchFamily="18" charset="2"/>
                  </a:rPr>
                  <a:t>,</a:t>
                </a:r>
                <a:r>
                  <a:rPr lang="ru-RU" sz="1200" b="0" i="1" u="none" strike="noStrike" baseline="0">
                    <a:effectLst/>
                    <a:latin typeface="Times New Roman" panose="02020603050405020304" pitchFamily="18" charset="0"/>
                    <a:cs typeface="Times New Roman" panose="02020603050405020304" pitchFamily="18" charset="0"/>
                    <a:sym typeface="Symbol" panose="05050102010706020507" pitchFamily="18" charset="2"/>
                  </a:rPr>
                  <a:t> мкм</a:t>
                </a:r>
                <a:endParaRPr lang="ru-RU" sz="1200" b="0" i="1">
                  <a:latin typeface="Times New Roman" panose="02020603050405020304" pitchFamily="18" charset="0"/>
                  <a:cs typeface="Times New Roman" panose="02020603050405020304" pitchFamily="18" charset="0"/>
                </a:endParaRPr>
              </a:p>
            </c:rich>
          </c:tx>
          <c:layout/>
          <c:spPr>
            <a:noFill/>
            <a:ln>
              <a:noFill/>
            </a:ln>
            <a:effectLst/>
          </c:spPr>
        </c:title>
        <c:numFmt formatCode="0.0" sourceLinked="1"/>
        <c:maj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ru-RU"/>
          </a:p>
        </c:txPr>
        <c:crossAx val="195140992"/>
        <c:crosses val="autoZero"/>
        <c:auto val="1"/>
        <c:lblAlgn val="ctr"/>
        <c:lblOffset val="100"/>
      </c:catAx>
      <c:valAx>
        <c:axId val="195140992"/>
        <c:scaling>
          <c:orientation val="minMax"/>
        </c:scaling>
        <c:axPos val="l"/>
        <c:majorGridlines>
          <c:spPr>
            <a:ln w="9525" cap="flat" cmpd="sng" algn="ctr">
              <a:solidFill>
                <a:schemeClr val="dk1">
                  <a:lumMod val="15000"/>
                  <a:lumOff val="85000"/>
                  <a:alpha val="54000"/>
                </a:schemeClr>
              </a:solidFill>
              <a:round/>
              <a:tailEnd type="none"/>
            </a:ln>
            <a:effectLst/>
          </c:spPr>
        </c:majorGridlines>
        <c:title>
          <c:tx>
            <c:rich>
              <a:bodyPr rot="-5400000" spcFirstLastPara="1" vertOverflow="ellipsis" vert="horz" wrap="square" anchor="ctr" anchorCtr="1"/>
              <a:lstStyle/>
              <a:p>
                <a:pPr>
                  <a:defRPr sz="900" b="1" i="0" u="none" strike="noStrike" kern="1200" baseline="0">
                    <a:solidFill>
                      <a:schemeClr val="dk1">
                        <a:lumMod val="65000"/>
                        <a:lumOff val="35000"/>
                      </a:schemeClr>
                    </a:solidFill>
                    <a:latin typeface="+mn-lt"/>
                    <a:ea typeface="+mn-ea"/>
                    <a:cs typeface="+mn-cs"/>
                  </a:defRPr>
                </a:pPr>
                <a:r>
                  <a:rPr lang="en-US" sz="1200" b="0" i="1" u="none" strike="noStrike" baseline="0">
                    <a:effectLst/>
                    <a:latin typeface="Times New Roman" panose="02020603050405020304" pitchFamily="18" charset="0"/>
                    <a:cs typeface="Times New Roman" panose="02020603050405020304" pitchFamily="18" charset="0"/>
                  </a:rPr>
                  <a:t>L, Вт/(м</a:t>
                </a:r>
                <a:r>
                  <a:rPr lang="en-US" sz="1200" b="0" i="1" u="none" strike="noStrike" baseline="30000">
                    <a:effectLst/>
                    <a:latin typeface="Times New Roman" panose="02020603050405020304" pitchFamily="18" charset="0"/>
                    <a:cs typeface="Times New Roman" panose="02020603050405020304" pitchFamily="18" charset="0"/>
                  </a:rPr>
                  <a:t>2</a:t>
                </a:r>
                <a:r>
                  <a:rPr lang="en-US" sz="1200" b="0" i="1" u="none" strike="noStrike" baseline="0">
                    <a:effectLst/>
                    <a:latin typeface="Times New Roman" panose="02020603050405020304" pitchFamily="18" charset="0"/>
                    <a:cs typeface="Times New Roman" panose="02020603050405020304" pitchFamily="18" charset="0"/>
                  </a:rPr>
                  <a:t>·ср·мкм)</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ru-RU"/>
          </a:p>
        </c:txPr>
        <c:crossAx val="18779046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9525" cap="flat" cmpd="sng" algn="ctr">
      <a:solidFill>
        <a:schemeClr val="dk1">
          <a:lumMod val="15000"/>
          <a:lumOff val="85000"/>
        </a:schemeClr>
      </a:solidFill>
      <a:round/>
    </a:ln>
    <a:effectLst/>
  </c:spPr>
  <c:txPr>
    <a:bodyPr/>
    <a:lstStyle/>
    <a:p>
      <a:pPr>
        <a:defRPr/>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826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ru-RU"/>
          </a:p>
        </p:txBody>
      </p:sp>
      <p:sp>
        <p:nvSpPr>
          <p:cNvPr id="86019" name="Rectangle 3"/>
          <p:cNvSpPr>
            <a:spLocks noGrp="1" noChangeArrowheads="1"/>
          </p:cNvSpPr>
          <p:nvPr>
            <p:ph type="dt" idx="1"/>
          </p:nvPr>
        </p:nvSpPr>
        <p:spPr bwMode="auto">
          <a:xfrm>
            <a:off x="3884613" y="0"/>
            <a:ext cx="2971800" cy="4826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24580" name="Rectangle 4"/>
          <p:cNvSpPr>
            <a:spLocks noGrp="1" noRot="1" noChangeAspect="1" noChangeArrowheads="1" noTextEdit="1"/>
          </p:cNvSpPr>
          <p:nvPr>
            <p:ph type="sldImg" idx="2"/>
          </p:nvPr>
        </p:nvSpPr>
        <p:spPr bwMode="auto">
          <a:xfrm>
            <a:off x="1019175" y="722313"/>
            <a:ext cx="4819650" cy="361473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6021" name="Rectangle 5"/>
          <p:cNvSpPr>
            <a:spLocks noGrp="1" noChangeArrowheads="1"/>
          </p:cNvSpPr>
          <p:nvPr>
            <p:ph type="body" sz="quarter" idx="3"/>
          </p:nvPr>
        </p:nvSpPr>
        <p:spPr bwMode="auto">
          <a:xfrm>
            <a:off x="685800" y="4578350"/>
            <a:ext cx="5486400" cy="433705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86022" name="Rectangle 6"/>
          <p:cNvSpPr>
            <a:spLocks noGrp="1" noChangeArrowheads="1"/>
          </p:cNvSpPr>
          <p:nvPr>
            <p:ph type="ftr" sz="quarter" idx="4"/>
          </p:nvPr>
        </p:nvSpPr>
        <p:spPr bwMode="auto">
          <a:xfrm>
            <a:off x="0" y="9153525"/>
            <a:ext cx="2971800" cy="4826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86023" name="Rectangle 7"/>
          <p:cNvSpPr>
            <a:spLocks noGrp="1" noChangeArrowheads="1"/>
          </p:cNvSpPr>
          <p:nvPr>
            <p:ph type="sldNum" sz="quarter" idx="5"/>
          </p:nvPr>
        </p:nvSpPr>
        <p:spPr bwMode="auto">
          <a:xfrm>
            <a:off x="3884613" y="9153525"/>
            <a:ext cx="2971800" cy="4826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20D6D26-AF4A-4739-860A-A4F6F6238188}"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83852C-9048-4058-93EA-8A67C60B308A}" type="slidenum">
              <a:rPr lang="ru-RU" altLang="ru-RU"/>
              <a:pPr/>
              <a:t>7</a:t>
            </a:fld>
            <a:endParaRPr lang="ru-RU" altLang="ru-RU"/>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ru-RU" altLang="ru-RU" smtClean="0">
                <a:latin typeface="Arial" panose="020B0604020202020204" pitchFamily="34" charset="0"/>
              </a:rPr>
              <a:t>Круто!</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pPr>
              <a:defRPr/>
            </a:pPr>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pPr>
              <a:defRPr/>
            </a:pPr>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7DDDCD5-4688-4FFA-AE26-8287C3B6289B}" type="slidenum">
              <a:rPr lang="ru-RU" altLang="ru-RU" smtClean="0"/>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F16D2491-9037-48AE-95D1-B4AD7D18D3E5}" type="slidenum">
              <a:rPr lang="ru-RU" altLang="ru-RU" smtClean="0"/>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9C3055BD-9922-4E7A-BFE5-CFFAD65744E0}" type="slidenum">
              <a:rPr lang="ru-RU" altLang="ru-RU" smtClean="0"/>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4C2B972C-B67A-47D8-8D23-E1366C85188A}" type="slidenum">
              <a:rPr lang="ru-RU" altLang="ru-RU" smtClean="0"/>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E7A3E3A9-8EFC-41E1-9E51-B410120096F5}" type="slidenum">
              <a:rPr lang="ru-RU" altLang="ru-RU" smtClean="0"/>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CAEE2553-2B4C-42C4-9405-0F2DDA5A10A3}" type="slidenum">
              <a:rPr lang="ru-RU" altLang="ru-RU" smtClean="0"/>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pPr>
              <a:defRPr/>
            </a:pPr>
            <a:endParaRPr lang="ru-RU"/>
          </a:p>
        </p:txBody>
      </p:sp>
      <p:sp>
        <p:nvSpPr>
          <p:cNvPr id="27" name="Номер слайда 26"/>
          <p:cNvSpPr>
            <a:spLocks noGrp="1"/>
          </p:cNvSpPr>
          <p:nvPr>
            <p:ph type="sldNum" sz="quarter" idx="11"/>
          </p:nvPr>
        </p:nvSpPr>
        <p:spPr/>
        <p:txBody>
          <a:bodyPr rtlCol="0"/>
          <a:lstStyle/>
          <a:p>
            <a:fld id="{126C4509-B4F2-441E-A51F-542BE82760EB}" type="slidenum">
              <a:rPr lang="ru-RU" altLang="ru-RU" smtClean="0"/>
              <a:pPr/>
              <a:t>‹#›</a:t>
            </a:fld>
            <a:endParaRPr lang="ru-RU" altLang="ru-RU"/>
          </a:p>
        </p:txBody>
      </p:sp>
      <p:sp>
        <p:nvSpPr>
          <p:cNvPr id="28" name="Нижний колонтитул 27"/>
          <p:cNvSpPr>
            <a:spLocks noGrp="1"/>
          </p:cNvSpPr>
          <p:nvPr>
            <p:ph type="ftr" sz="quarter" idx="12"/>
          </p:nvPr>
        </p:nvSpPr>
        <p:spPr/>
        <p:txBody>
          <a:bodyPr rtlCol="0"/>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pPr>
              <a:defRPr/>
            </a:pPr>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pPr>
              <a:defRPr/>
            </a:pPr>
            <a:endParaRPr lang="ru-RU"/>
          </a:p>
        </p:txBody>
      </p:sp>
      <p:sp>
        <p:nvSpPr>
          <p:cNvPr id="5" name="Номер слайда 4"/>
          <p:cNvSpPr>
            <a:spLocks noGrp="1"/>
          </p:cNvSpPr>
          <p:nvPr>
            <p:ph type="sldNum" sz="quarter" idx="12"/>
          </p:nvPr>
        </p:nvSpPr>
        <p:spPr>
          <a:xfrm>
            <a:off x="8174736" y="2272"/>
            <a:ext cx="762000" cy="365760"/>
          </a:xfrm>
        </p:spPr>
        <p:txBody>
          <a:bodyPr/>
          <a:lstStyle/>
          <a:p>
            <a:fld id="{96370D14-04E7-4BCA-8984-845D93153883}" type="slidenum">
              <a:rPr lang="ru-RU" altLang="ru-RU" smtClean="0"/>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fld id="{7EFAB6CA-A449-47F1-A0B5-EA16B4291EB2}" type="slidenum">
              <a:rPr lang="ru-RU" altLang="ru-RU" smtClean="0"/>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CA8B28F9-A994-44F3-970C-39C7E5F8818E}" type="slidenum">
              <a:rPr lang="ru-RU" altLang="ru-RU" smtClean="0"/>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8BC048B3-81A1-4706-907B-8B35E42AC579}" type="slidenum">
              <a:rPr lang="ru-RU" altLang="ru-RU" smtClean="0"/>
              <a:pPr/>
              <a:t>‹#›</a:t>
            </a:fld>
            <a:endParaRPr lang="ru-RU"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0B59EF-4F7F-4614-AB71-6FE2A1E7409E}" type="slidenum">
              <a:rPr lang="ru-RU" altLang="ru-RU" smtClean="0"/>
              <a:pPr/>
              <a:t>‹#›</a:t>
            </a:fld>
            <a:endParaRPr lang="ru-RU" altLang="ru-RU"/>
          </a:p>
        </p:txBody>
      </p:sp>
    </p:spTree>
  </p:cSld>
  <p:clrMap bg1="lt1" tx1="dk1" bg2="lt2" tx2="dk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Заголовок 1"/>
          <p:cNvSpPr>
            <a:spLocks noGrp="1"/>
          </p:cNvSpPr>
          <p:nvPr>
            <p:ph type="ctrTitle"/>
          </p:nvPr>
        </p:nvSpPr>
        <p:spPr>
          <a:xfrm>
            <a:off x="1403648" y="397567"/>
            <a:ext cx="7072362" cy="3790122"/>
          </a:xfrm>
          <a:noFill/>
          <a:ln>
            <a:noFill/>
          </a:ln>
        </p:spPr>
        <p:txBody>
          <a:bodyPr>
            <a:noAutofit/>
          </a:bodyPr>
          <a:lstStyle/>
          <a:p>
            <a:pPr algn="ctr"/>
            <a:r>
              <a:rPr lang="ru-RU" sz="1800" dirty="0">
                <a:latin typeface="Times New Roman" panose="02020603050405020304" pitchFamily="18" charset="0"/>
                <a:cs typeface="Times New Roman" panose="02020603050405020304" pitchFamily="18" charset="0"/>
              </a:rPr>
              <a:t>Министерство науки и высшего образования Российской Федерации</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Федеральное государственное бюджетное образовательное учреждение высшего образования </a:t>
            </a:r>
            <a:br>
              <a:rPr lang="ru-RU" sz="1800" dirty="0">
                <a:latin typeface="Times New Roman" panose="02020603050405020304" pitchFamily="18" charset="0"/>
                <a:cs typeface="Times New Roman" panose="02020603050405020304" pitchFamily="18" charset="0"/>
              </a:rPr>
            </a:br>
            <a:r>
              <a:rPr lang="ru-RU" sz="1800" dirty="0">
                <a:latin typeface="Times New Roman" panose="02020603050405020304" pitchFamily="18" charset="0"/>
                <a:cs typeface="Times New Roman" panose="02020603050405020304" pitchFamily="18" charset="0"/>
              </a:rPr>
              <a:t>Казанский государственный энергетический университет</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Кафедра «Электрические станции им. В.К. Шибанова»</a:t>
            </a:r>
            <a:r>
              <a:rPr lang="ru-RU" sz="2000" dirty="0">
                <a:solidFill>
                  <a:prstClr val="black"/>
                </a:solidFill>
                <a:latin typeface="Times New Roman" panose="02020603050405020304" pitchFamily="18" charset="0"/>
                <a:cs typeface="Times New Roman" panose="02020603050405020304" pitchFamily="18" charset="0"/>
              </a:rPr>
              <a:t/>
            </a:r>
            <a:br>
              <a:rPr lang="ru-RU" sz="2000" dirty="0">
                <a:solidFill>
                  <a:prstClr val="black"/>
                </a:solidFill>
                <a:latin typeface="Times New Roman" panose="02020603050405020304" pitchFamily="18" charset="0"/>
                <a:cs typeface="Times New Roman" panose="02020603050405020304" pitchFamily="18" charset="0"/>
              </a:rPr>
            </a:br>
            <a:r>
              <a:rPr lang="ru-RU" sz="2000" dirty="0">
                <a:solidFill>
                  <a:prstClr val="black"/>
                </a:solidFill>
                <a:latin typeface="Times New Roman" panose="02020603050405020304" pitchFamily="18" charset="0"/>
                <a:cs typeface="Times New Roman" panose="02020603050405020304" pitchFamily="18" charset="0"/>
              </a:rPr>
              <a:t/>
            </a:r>
            <a:br>
              <a:rPr lang="ru-RU" sz="2000" dirty="0">
                <a:solidFill>
                  <a:prstClr val="black"/>
                </a:solidFill>
                <a:latin typeface="Times New Roman" panose="02020603050405020304" pitchFamily="18" charset="0"/>
                <a:cs typeface="Times New Roman" panose="02020603050405020304" pitchFamily="18" charset="0"/>
              </a:rPr>
            </a:br>
            <a:r>
              <a:rPr lang="ru-RU" sz="2000" dirty="0">
                <a:solidFill>
                  <a:schemeClr val="bg1"/>
                </a:solidFill>
                <a:latin typeface="Times New Roman" panose="02020603050405020304" pitchFamily="18" charset="0"/>
                <a:cs typeface="Times New Roman" panose="02020603050405020304" pitchFamily="18" charset="0"/>
              </a:rPr>
              <a:t>Курсовой проект</a:t>
            </a:r>
            <a:r>
              <a:rPr lang="ru-RU" sz="2000" dirty="0">
                <a:solidFill>
                  <a:prstClr val="black"/>
                </a:solidFill>
                <a:latin typeface="Times New Roman" panose="02020603050405020304" pitchFamily="18" charset="0"/>
                <a:cs typeface="Times New Roman" panose="02020603050405020304" pitchFamily="18" charset="0"/>
              </a:rPr>
              <a:t/>
            </a:r>
            <a:br>
              <a:rPr lang="ru-RU" sz="2000" dirty="0">
                <a:solidFill>
                  <a:prstClr val="black"/>
                </a:solidFill>
                <a:latin typeface="Times New Roman" panose="02020603050405020304" pitchFamily="18" charset="0"/>
                <a:cs typeface="Times New Roman" panose="02020603050405020304" pitchFamily="18" charset="0"/>
              </a:rPr>
            </a:br>
            <a:r>
              <a:rPr lang="ru-RU" sz="2000" dirty="0" smtClean="0">
                <a:effectLst/>
                <a:latin typeface="Times New Roman" panose="02020603050405020304" pitchFamily="18" charset="0"/>
                <a:ea typeface="Times New Roman" panose="02020603050405020304" pitchFamily="18" charset="0"/>
              </a:rPr>
              <a:t>«</a:t>
            </a:r>
            <a:r>
              <a:rPr lang="ru-RU" sz="2000" dirty="0" err="1" smtClean="0">
                <a:latin typeface="Times New Roman"/>
                <a:ea typeface="Times New Roman"/>
              </a:rPr>
              <a:t>Тепловизионное</a:t>
            </a:r>
            <a:r>
              <a:rPr lang="ru-RU" sz="2000" dirty="0" smtClean="0">
                <a:latin typeface="Times New Roman"/>
                <a:ea typeface="Times New Roman"/>
              </a:rPr>
              <a:t> диагностирование электрооборудования. </a:t>
            </a:r>
            <a:r>
              <a:rPr lang="ru-RU" sz="2000" dirty="0" smtClean="0">
                <a:latin typeface="Times New Roman"/>
                <a:ea typeface="Times New Roman"/>
              </a:rPr>
              <a:t>Высокочастотных заградителей</a:t>
            </a:r>
            <a:r>
              <a:rPr lang="ru-RU" sz="2000" dirty="0" smtClean="0">
                <a:effectLst/>
                <a:latin typeface="Times New Roman" panose="02020603050405020304" pitchFamily="18" charset="0"/>
                <a:ea typeface="Times New Roman" panose="02020603050405020304" pitchFamily="18" charset="0"/>
              </a:rPr>
              <a:t>»</a:t>
            </a:r>
            <a:r>
              <a:rPr lang="ru-RU" sz="2000" dirty="0">
                <a:solidFill>
                  <a:prstClr val="black"/>
                </a:solidFill>
                <a:latin typeface="Times New Roman" panose="02020603050405020304" pitchFamily="18" charset="0"/>
                <a:cs typeface="Times New Roman" panose="02020603050405020304" pitchFamily="18" charset="0"/>
              </a:rPr>
              <a:t/>
            </a:r>
            <a:br>
              <a:rPr lang="ru-RU" sz="2000" dirty="0">
                <a:solidFill>
                  <a:prstClr val="black"/>
                </a:solidFill>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6" name="Подзаголовок 2"/>
          <p:cNvSpPr>
            <a:spLocks noGrp="1"/>
          </p:cNvSpPr>
          <p:nvPr>
            <p:ph type="subTitle" idx="1"/>
          </p:nvPr>
        </p:nvSpPr>
        <p:spPr>
          <a:xfrm>
            <a:off x="484334" y="4545496"/>
            <a:ext cx="8103074" cy="2160105"/>
          </a:xfrm>
        </p:spPr>
        <p:txBody>
          <a:bodyPr>
            <a:noAutofit/>
          </a:bodyPr>
          <a:lstStyle/>
          <a:p>
            <a:pPr algn="r"/>
            <a:r>
              <a:rPr lang="ru-RU" sz="1800" dirty="0">
                <a:solidFill>
                  <a:schemeClr val="tx1"/>
                </a:solidFill>
                <a:latin typeface="Times New Roman" panose="02020603050405020304" pitchFamily="18" charset="0"/>
                <a:cs typeface="Times New Roman" panose="02020603050405020304" pitchFamily="18" charset="0"/>
              </a:rPr>
              <a:t>Выполнил: магистр гр. </a:t>
            </a:r>
            <a:r>
              <a:rPr lang="ru-RU" sz="1800" dirty="0" smtClean="0">
                <a:solidFill>
                  <a:schemeClr val="tx1"/>
                </a:solidFill>
                <a:latin typeface="Times New Roman" panose="02020603050405020304" pitchFamily="18" charset="0"/>
                <a:cs typeface="Times New Roman" panose="02020603050405020304" pitchFamily="18" charset="0"/>
              </a:rPr>
              <a:t>ЗЭм-1-20 </a:t>
            </a:r>
            <a:r>
              <a:rPr lang="ru-RU" sz="1800" dirty="0" err="1" smtClean="0">
                <a:solidFill>
                  <a:schemeClr val="tx1"/>
                </a:solidFill>
                <a:latin typeface="Times New Roman" panose="02020603050405020304" pitchFamily="18" charset="0"/>
                <a:cs typeface="Times New Roman" panose="02020603050405020304" pitchFamily="18" charset="0"/>
              </a:rPr>
              <a:t>Нугманов</a:t>
            </a:r>
            <a:r>
              <a:rPr lang="ru-RU" sz="1800" dirty="0" smtClean="0">
                <a:solidFill>
                  <a:schemeClr val="tx1"/>
                </a:solidFill>
                <a:latin typeface="Times New Roman" panose="02020603050405020304" pitchFamily="18" charset="0"/>
                <a:cs typeface="Times New Roman" panose="02020603050405020304" pitchFamily="18" charset="0"/>
              </a:rPr>
              <a:t> Р.Ф.</a:t>
            </a:r>
          </a:p>
          <a:p>
            <a:pPr algn="r"/>
            <a:r>
              <a:rPr lang="ru-RU" sz="1800" dirty="0" smtClean="0">
                <a:solidFill>
                  <a:schemeClr val="tx1"/>
                </a:solidFill>
                <a:latin typeface="Times New Roman" panose="02020603050405020304" pitchFamily="18" charset="0"/>
                <a:cs typeface="Times New Roman" panose="02020603050405020304" pitchFamily="18" charset="0"/>
              </a:rPr>
              <a:t>Проверил</a:t>
            </a:r>
            <a:r>
              <a:rPr lang="ru-RU" sz="1800" dirty="0">
                <a:solidFill>
                  <a:schemeClr val="tx1"/>
                </a:solidFill>
                <a:latin typeface="Times New Roman" panose="02020603050405020304" pitchFamily="18" charset="0"/>
                <a:cs typeface="Times New Roman" panose="02020603050405020304" pitchFamily="18" charset="0"/>
              </a:rPr>
              <a:t>: доцент</a:t>
            </a:r>
            <a:r>
              <a:rPr lang="ru-RU" sz="1800" dirty="0" smtClean="0">
                <a:solidFill>
                  <a:schemeClr val="tx1"/>
                </a:solidFill>
                <a:latin typeface="Times New Roman" panose="02020603050405020304" pitchFamily="18" charset="0"/>
                <a:cs typeface="Times New Roman" panose="02020603050405020304" pitchFamily="18" charset="0"/>
              </a:rPr>
              <a:t>, к. тех. н. </a:t>
            </a:r>
            <a:r>
              <a:rPr lang="ru-RU" sz="1800" dirty="0">
                <a:solidFill>
                  <a:schemeClr val="tx1"/>
                </a:solidFill>
                <a:latin typeface="Times New Roman" panose="02020603050405020304" pitchFamily="18" charset="0"/>
                <a:cs typeface="Times New Roman" panose="02020603050405020304" pitchFamily="18" charset="0"/>
              </a:rPr>
              <a:t>Д.К. </a:t>
            </a:r>
            <a:r>
              <a:rPr lang="ru-RU" sz="1800" dirty="0" err="1">
                <a:solidFill>
                  <a:schemeClr val="tx1"/>
                </a:solidFill>
                <a:latin typeface="Times New Roman" panose="02020603050405020304" pitchFamily="18" charset="0"/>
                <a:cs typeface="Times New Roman" panose="02020603050405020304" pitchFamily="18" charset="0"/>
              </a:rPr>
              <a:t>Зарипов</a:t>
            </a:r>
            <a:endParaRPr lang="ru-RU" sz="1800" dirty="0">
              <a:latin typeface="Times New Roman" panose="02020603050405020304" pitchFamily="18" charset="0"/>
              <a:cs typeface="Times New Roman" panose="02020603050405020304" pitchFamily="18" charset="0"/>
            </a:endParaRPr>
          </a:p>
          <a:p>
            <a:endParaRPr lang="ru-RU" sz="1800" dirty="0">
              <a:solidFill>
                <a:schemeClr val="tx1"/>
              </a:solidFill>
              <a:latin typeface="Times New Roman" panose="02020603050405020304" pitchFamily="18" charset="0"/>
              <a:cs typeface="Times New Roman" panose="02020603050405020304" pitchFamily="18" charset="0"/>
            </a:endParaRPr>
          </a:p>
          <a:p>
            <a:endParaRPr lang="ru-RU" sz="1800" dirty="0" smtClean="0">
              <a:solidFill>
                <a:schemeClr val="tx1"/>
              </a:solidFill>
              <a:latin typeface="Times New Roman" panose="02020603050405020304" pitchFamily="18" charset="0"/>
              <a:cs typeface="Times New Roman" panose="02020603050405020304" pitchFamily="18" charset="0"/>
            </a:endParaRPr>
          </a:p>
          <a:p>
            <a:r>
              <a:rPr lang="ru-RU" sz="1800" dirty="0" smtClean="0">
                <a:solidFill>
                  <a:schemeClr val="tx1"/>
                </a:solidFill>
                <a:latin typeface="Times New Roman" panose="02020603050405020304" pitchFamily="18" charset="0"/>
                <a:cs typeface="Times New Roman" panose="02020603050405020304" pitchFamily="18" charset="0"/>
              </a:rPr>
              <a:t>Казань</a:t>
            </a:r>
            <a:r>
              <a:rPr lang="ru-RU" sz="1800" dirty="0">
                <a:solidFill>
                  <a:schemeClr val="tx1"/>
                </a:solidFill>
                <a:latin typeface="Times New Roman" panose="02020603050405020304" pitchFamily="18" charset="0"/>
                <a:cs typeface="Times New Roman" panose="02020603050405020304" pitchFamily="18" charset="0"/>
              </a:rPr>
              <a:t>, </a:t>
            </a:r>
            <a:r>
              <a:rPr lang="ru-RU" sz="1800" dirty="0" smtClean="0">
                <a:solidFill>
                  <a:schemeClr val="tx1"/>
                </a:solidFill>
                <a:latin typeface="Times New Roman" panose="02020603050405020304" pitchFamily="18" charset="0"/>
                <a:cs typeface="Times New Roman" panose="02020603050405020304" pitchFamily="18" charset="0"/>
              </a:rPr>
              <a:t>2021</a:t>
            </a:r>
            <a:endParaRPr lang="ru-RU" sz="18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4334" y="397567"/>
            <a:ext cx="618909" cy="871194"/>
          </a:xfrm>
          <a:prstGeom prst="rect">
            <a:avLst/>
          </a:prstGeom>
        </p:spPr>
      </p:pic>
    </p:spTree>
  </p:cSld>
  <p:clrMapOvr>
    <a:overrideClrMapping bg1="lt1" tx1="dk1" bg2="lt2" tx2="dk2" accent1="accent1" accent2="accent2" accent3="accent3" accent4="accent4" accent5="accent5" accent6="accent6" hlink="hlink" folHlink="folHlink"/>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589112"/>
          </a:xfrm>
        </p:spPr>
        <p:txBody>
          <a:bodyPr/>
          <a:lstStyle/>
          <a:p>
            <a:r>
              <a:rPr lang="ru-RU" dirty="0" err="1" smtClean="0">
                <a:solidFill>
                  <a:schemeClr val="tx1"/>
                </a:solidFill>
              </a:rPr>
              <a:t>Тепловизор</a:t>
            </a:r>
            <a:endParaRPr lang="ru-RU" dirty="0">
              <a:solidFill>
                <a:schemeClr val="tx1"/>
              </a:solidFill>
            </a:endParaRPr>
          </a:p>
        </p:txBody>
      </p:sp>
      <p:sp>
        <p:nvSpPr>
          <p:cNvPr id="4" name="Прямоугольник 3"/>
          <p:cNvSpPr/>
          <p:nvPr/>
        </p:nvSpPr>
        <p:spPr>
          <a:xfrm>
            <a:off x="0" y="1052736"/>
            <a:ext cx="3419872" cy="4524315"/>
          </a:xfrm>
          <a:prstGeom prst="rect">
            <a:avLst/>
          </a:prstGeom>
        </p:spPr>
        <p:txBody>
          <a:bodyPr wrap="square">
            <a:spAutoFit/>
          </a:bodyPr>
          <a:lstStyle/>
          <a:p>
            <a:r>
              <a:rPr lang="ru-RU" sz="2400" b="1" dirty="0" err="1" smtClean="0">
                <a:latin typeface="Times New Roman" pitchFamily="18" charset="0"/>
                <a:cs typeface="Times New Roman" pitchFamily="18" charset="0"/>
              </a:rPr>
              <a:t>Тепловизор</a:t>
            </a:r>
            <a:r>
              <a:rPr lang="ru-RU" sz="2400" dirty="0" smtClean="0">
                <a:latin typeface="Times New Roman" pitchFamily="18" charset="0"/>
                <a:cs typeface="Times New Roman" pitchFamily="18" charset="0"/>
              </a:rPr>
              <a:t> – измерительный прибор, который позволяет видеть тепловое (инфракрасное) излучение окружающих объектов в любое время суток, измерять температуру в любой точке на поверхности с точностью 0,1°С и выше.</a:t>
            </a:r>
            <a:endParaRPr lang="ru-RU" sz="2400" dirty="0">
              <a:latin typeface="Times New Roman" pitchFamily="18" charset="0"/>
              <a:cs typeface="Times New Roman" pitchFamily="18" charset="0"/>
            </a:endParaRPr>
          </a:p>
        </p:txBody>
      </p:sp>
      <p:pic>
        <p:nvPicPr>
          <p:cNvPr id="1027" name="Picture 3" descr="C:\Users\Ruslan\Desktop\6081928460.png"/>
          <p:cNvPicPr>
            <a:picLocks noChangeAspect="1" noChangeArrowheads="1"/>
          </p:cNvPicPr>
          <p:nvPr/>
        </p:nvPicPr>
        <p:blipFill>
          <a:blip r:embed="rId2" cstate="print"/>
          <a:srcRect/>
          <a:stretch>
            <a:fillRect/>
          </a:stretch>
        </p:blipFill>
        <p:spPr bwMode="auto">
          <a:xfrm>
            <a:off x="3419872" y="548680"/>
            <a:ext cx="5724128" cy="3312368"/>
          </a:xfrm>
          <a:prstGeom prst="rect">
            <a:avLst/>
          </a:prstGeom>
          <a:noFill/>
        </p:spPr>
      </p:pic>
      <p:pic>
        <p:nvPicPr>
          <p:cNvPr id="1028" name="Picture 4" descr="C:\Users\Ruslan\Desktop\how-work-teplovizor.jpg"/>
          <p:cNvPicPr>
            <a:picLocks noChangeAspect="1" noChangeArrowheads="1"/>
          </p:cNvPicPr>
          <p:nvPr/>
        </p:nvPicPr>
        <p:blipFill>
          <a:blip r:embed="rId3" cstate="print"/>
          <a:srcRect/>
          <a:stretch>
            <a:fillRect/>
          </a:stretch>
        </p:blipFill>
        <p:spPr bwMode="auto">
          <a:xfrm>
            <a:off x="3131840" y="3746748"/>
            <a:ext cx="6012160" cy="3111252"/>
          </a:xfrm>
          <a:prstGeom prst="rect">
            <a:avLst/>
          </a:prstGeom>
          <a:noFill/>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473075"/>
            <a:ext cx="9144000" cy="1371600"/>
          </a:xfrm>
          <a:ln>
            <a:miter lim="800000"/>
            <a:headEnd/>
            <a:tailEnd/>
          </a:ln>
          <a:extLst/>
        </p:spPr>
        <p:txBody>
          <a:bodyPr rtlCol="0">
            <a:normAutofit fontScale="90000"/>
          </a:bodyPr>
          <a:lstStyle/>
          <a:p>
            <a:pPr algn="ctr" eaLnBrk="1" fontAlgn="auto" hangingPunct="1">
              <a:spcBef>
                <a:spcPct val="50000"/>
              </a:spcBef>
              <a:spcAft>
                <a:spcPts val="0"/>
              </a:spcAft>
              <a:defRPr/>
            </a:pPr>
            <a:r>
              <a:rPr lang="ru-RU" sz="2800" b="1" spc="-100" dirty="0" err="1" smtClean="0">
                <a:ln w="3200">
                  <a:solidFill>
                    <a:srgbClr val="FEFAC9">
                      <a:shade val="75000"/>
                      <a:alpha val="25000"/>
                    </a:srgbClr>
                  </a:solidFill>
                  <a:prstDash val="solid"/>
                  <a:round/>
                </a:ln>
                <a:solidFill>
                  <a:schemeClr val="tx1"/>
                </a:solidFill>
                <a:effectLst>
                  <a:innerShdw blurRad="50800" dist="25400" dir="13500000">
                    <a:prstClr val="black">
                      <a:alpha val="70000"/>
                    </a:prstClr>
                  </a:innerShdw>
                </a:effectLst>
                <a:ea typeface="+mn-ea"/>
                <a:cs typeface="+mn-cs"/>
              </a:rPr>
              <a:t>Тепловизионный</a:t>
            </a:r>
            <a:r>
              <a:rPr lang="ru-RU" sz="2800" b="1" spc="-100" dirty="0" smtClean="0">
                <a:ln w="3200">
                  <a:solidFill>
                    <a:srgbClr val="FEFAC9">
                      <a:shade val="75000"/>
                      <a:alpha val="25000"/>
                    </a:srgbClr>
                  </a:solidFill>
                  <a:prstDash val="solid"/>
                  <a:round/>
                </a:ln>
                <a:solidFill>
                  <a:schemeClr val="tx1"/>
                </a:solidFill>
                <a:effectLst>
                  <a:innerShdw blurRad="50800" dist="25400" dir="13500000">
                    <a:prstClr val="black">
                      <a:alpha val="70000"/>
                    </a:prstClr>
                  </a:innerShdw>
                </a:effectLst>
                <a:ea typeface="+mn-ea"/>
                <a:cs typeface="+mn-cs"/>
              </a:rPr>
              <a:t> контроль </a:t>
            </a:r>
            <a:r>
              <a:rPr lang="en-US" sz="2800" b="1" spc="-100" dirty="0" smtClean="0">
                <a:ln w="3200">
                  <a:solidFill>
                    <a:srgbClr val="FEFAC9">
                      <a:shade val="75000"/>
                      <a:alpha val="25000"/>
                    </a:srgbClr>
                  </a:solidFill>
                  <a:prstDash val="solid"/>
                  <a:round/>
                </a:ln>
                <a:solidFill>
                  <a:schemeClr val="tx1"/>
                </a:solidFill>
                <a:effectLst>
                  <a:innerShdw blurRad="50800" dist="25400" dir="13500000">
                    <a:prstClr val="black">
                      <a:alpha val="70000"/>
                    </a:prstClr>
                  </a:innerShdw>
                </a:effectLst>
                <a:ea typeface="+mn-ea"/>
                <a:cs typeface="+mn-cs"/>
              </a:rPr>
              <a:t/>
            </a:r>
            <a:br>
              <a:rPr lang="en-US" sz="2800" b="1" spc="-100" dirty="0" smtClean="0">
                <a:ln w="3200">
                  <a:solidFill>
                    <a:srgbClr val="FEFAC9">
                      <a:shade val="75000"/>
                      <a:alpha val="25000"/>
                    </a:srgbClr>
                  </a:solidFill>
                  <a:prstDash val="solid"/>
                  <a:round/>
                </a:ln>
                <a:solidFill>
                  <a:schemeClr val="tx1"/>
                </a:solidFill>
                <a:effectLst>
                  <a:innerShdw blurRad="50800" dist="25400" dir="13500000">
                    <a:prstClr val="black">
                      <a:alpha val="70000"/>
                    </a:prstClr>
                  </a:innerShdw>
                </a:effectLst>
                <a:ea typeface="+mn-ea"/>
                <a:cs typeface="+mn-cs"/>
              </a:rPr>
            </a:br>
            <a:r>
              <a:rPr lang="en-US" sz="2800" b="1" spc="-100" dirty="0" smtClean="0">
                <a:ln w="3200">
                  <a:solidFill>
                    <a:srgbClr val="FEFAC9">
                      <a:shade val="75000"/>
                      <a:alpha val="25000"/>
                    </a:srgbClr>
                  </a:solidFill>
                  <a:prstDash val="solid"/>
                  <a:round/>
                </a:ln>
                <a:solidFill>
                  <a:schemeClr val="tx1"/>
                </a:solidFill>
                <a:effectLst>
                  <a:innerShdw blurRad="50800" dist="25400" dir="13500000">
                    <a:prstClr val="black">
                      <a:alpha val="70000"/>
                    </a:prstClr>
                  </a:innerShdw>
                </a:effectLst>
                <a:ea typeface="+mn-ea"/>
                <a:cs typeface="+mn-cs"/>
              </a:rPr>
              <a:t/>
            </a:r>
            <a:br>
              <a:rPr lang="en-US" sz="2800" b="1" spc="-100" dirty="0" smtClean="0">
                <a:ln w="3200">
                  <a:solidFill>
                    <a:srgbClr val="FEFAC9">
                      <a:shade val="75000"/>
                      <a:alpha val="25000"/>
                    </a:srgbClr>
                  </a:solidFill>
                  <a:prstDash val="solid"/>
                  <a:round/>
                </a:ln>
                <a:solidFill>
                  <a:schemeClr val="tx1"/>
                </a:solidFill>
                <a:effectLst>
                  <a:innerShdw blurRad="50800" dist="25400" dir="13500000">
                    <a:prstClr val="black">
                      <a:alpha val="70000"/>
                    </a:prstClr>
                  </a:innerShdw>
                </a:effectLst>
                <a:ea typeface="+mn-ea"/>
                <a:cs typeface="+mn-cs"/>
              </a:rPr>
            </a:br>
            <a:r>
              <a:rPr lang="ru-RU" sz="3200" b="1" dirty="0">
                <a:solidFill>
                  <a:schemeClr val="tx1"/>
                </a:solidFill>
                <a:ea typeface="+mn-ea"/>
                <a:cs typeface="+mn-cs"/>
              </a:rPr>
              <a:t/>
            </a:r>
            <a:br>
              <a:rPr lang="ru-RU" sz="3200" b="1" dirty="0">
                <a:solidFill>
                  <a:schemeClr val="tx1"/>
                </a:solidFill>
                <a:ea typeface="+mn-ea"/>
                <a:cs typeface="+mn-cs"/>
              </a:rPr>
            </a:br>
            <a:endParaRPr lang="ru-RU" sz="1800" b="1" dirty="0">
              <a:solidFill>
                <a:schemeClr val="tx1"/>
              </a:solidFill>
            </a:endParaRPr>
          </a:p>
        </p:txBody>
      </p:sp>
      <p:sp>
        <p:nvSpPr>
          <p:cNvPr id="7" name="Прямоугольник 6"/>
          <p:cNvSpPr/>
          <p:nvPr/>
        </p:nvSpPr>
        <p:spPr>
          <a:xfrm>
            <a:off x="0" y="1196752"/>
            <a:ext cx="9144000" cy="4247317"/>
          </a:xfrm>
          <a:prstGeom prst="rect">
            <a:avLst/>
          </a:prstGeom>
        </p:spPr>
        <p:txBody>
          <a:bodyPr wrap="square">
            <a:spAutoFit/>
          </a:bodyPr>
          <a:lstStyle/>
          <a:p>
            <a:r>
              <a:rPr lang="ru-RU" dirty="0" smtClean="0">
                <a:latin typeface="Times New Roman" pitchFamily="18" charset="0"/>
                <a:cs typeface="Times New Roman" pitchFamily="18" charset="0"/>
              </a:rPr>
              <a:t>Методы </a:t>
            </a:r>
            <a:r>
              <a:rPr lang="ru-RU" dirty="0" err="1" smtClean="0">
                <a:latin typeface="Times New Roman" pitchFamily="18" charset="0"/>
                <a:cs typeface="Times New Roman" pitchFamily="18" charset="0"/>
              </a:rPr>
              <a:t>тепловизионного</a:t>
            </a:r>
            <a:r>
              <a:rPr lang="ru-RU" dirty="0" smtClean="0">
                <a:latin typeface="Times New Roman" pitchFamily="18" charset="0"/>
                <a:cs typeface="Times New Roman" pitchFamily="18" charset="0"/>
              </a:rPr>
              <a:t> контроля все больше находят применение на энергетических предприятиях, это объясняется тем, что данный метод обладает простотой использования. В свою очередь, метод </a:t>
            </a:r>
            <a:r>
              <a:rPr lang="ru-RU" dirty="0" err="1" smtClean="0">
                <a:latin typeface="Times New Roman" pitchFamily="18" charset="0"/>
                <a:cs typeface="Times New Roman" pitchFamily="18" charset="0"/>
              </a:rPr>
              <a:t>тепловизионного</a:t>
            </a:r>
            <a:r>
              <a:rPr lang="ru-RU" dirty="0" smtClean="0">
                <a:latin typeface="Times New Roman" pitchFamily="18" charset="0"/>
                <a:cs typeface="Times New Roman" pitchFamily="18" charset="0"/>
              </a:rPr>
              <a:t> контроля обладает рядом преимуществ: </a:t>
            </a:r>
            <a:endParaRPr lang="en-US" dirty="0" smtClean="0">
              <a:latin typeface="Times New Roman" pitchFamily="18" charset="0"/>
              <a:cs typeface="Times New Roman" pitchFamily="18" charset="0"/>
            </a:endParaRPr>
          </a:p>
          <a:p>
            <a:pPr>
              <a:buFont typeface="Arial" pitchFamily="34" charset="0"/>
              <a:buChar char="•"/>
            </a:pPr>
            <a:r>
              <a:rPr lang="ru-RU" dirty="0" smtClean="0">
                <a:latin typeface="Times New Roman" pitchFamily="18" charset="0"/>
                <a:cs typeface="Times New Roman" pitchFamily="18" charset="0"/>
              </a:rPr>
              <a:t>  для контроля электротехнического оборудования не требуется большое количество персонала, достаточно одного специалиста. </a:t>
            </a:r>
            <a:endParaRPr lang="en-US" dirty="0" smtClean="0">
              <a:latin typeface="Times New Roman" pitchFamily="18" charset="0"/>
              <a:cs typeface="Times New Roman" pitchFamily="18" charset="0"/>
            </a:endParaRPr>
          </a:p>
          <a:p>
            <a:pPr>
              <a:buFont typeface="Arial" pitchFamily="34" charset="0"/>
              <a:buChar char="•"/>
            </a:pPr>
            <a:r>
              <a:rPr lang="ru-RU" dirty="0" smtClean="0">
                <a:latin typeface="Times New Roman" pitchFamily="18" charset="0"/>
                <a:cs typeface="Times New Roman" pitchFamily="18" charset="0"/>
              </a:rPr>
              <a:t> производить проверку можно в любое время, что самое важное не выводя оборудование из работы. </a:t>
            </a:r>
            <a:endParaRPr lang="en-US" dirty="0" smtClean="0">
              <a:latin typeface="Times New Roman" pitchFamily="18" charset="0"/>
              <a:cs typeface="Times New Roman" pitchFamily="18" charset="0"/>
            </a:endParaRPr>
          </a:p>
          <a:p>
            <a:pPr>
              <a:buFont typeface="Arial" pitchFamily="34" charset="0"/>
              <a:buChar char="•"/>
            </a:pPr>
            <a:r>
              <a:rPr lang="ru-RU" dirty="0" smtClean="0">
                <a:latin typeface="Times New Roman" pitchFamily="18" charset="0"/>
                <a:cs typeface="Times New Roman" pitchFamily="18" charset="0"/>
              </a:rPr>
              <a:t> обнаружение процесса разрушения в начальной стадии, это относится как к высоковольтным линиям, так и к силовому оборудованию.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Все преимущества позволяют оперативно выявить и исключить прогрессирование развития процесса разрушения изоляции и контактных соединений оборудования, и тем самым повысить надежность работы оборудования, и соответственно сократить расходы на ремонт. Для контроля температуры используется </a:t>
            </a:r>
            <a:r>
              <a:rPr lang="ru-RU" dirty="0" err="1" smtClean="0">
                <a:latin typeface="Times New Roman" pitchFamily="18" charset="0"/>
                <a:cs typeface="Times New Roman" pitchFamily="18" charset="0"/>
              </a:rPr>
              <a:t>тепловизор</a:t>
            </a:r>
            <a:r>
              <a:rPr lang="ru-RU" dirty="0" smtClean="0">
                <a:latin typeface="Times New Roman" pitchFamily="18" charset="0"/>
                <a:cs typeface="Times New Roman" pitchFamily="18" charset="0"/>
              </a:rPr>
              <a:t>, габаритами не более обычной бытовой видеокамеры, что в свою очередь повышает мобильность и простоту использования</a:t>
            </a:r>
            <a:endParaRPr lang="ru-RU" dirty="0">
              <a:latin typeface="Times New Roman" pitchFamily="18" charset="0"/>
              <a:cs typeface="Times New Roman" pitchFamily="18" charset="0"/>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8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96752"/>
            <a:ext cx="6876256" cy="5661248"/>
          </a:xfrm>
        </p:spPr>
        <p:txBody>
          <a:bodyPr>
            <a:normAutofit/>
          </a:bodyPr>
          <a:lstStyle/>
          <a:p>
            <a:pPr algn="just"/>
            <a:r>
              <a:rPr lang="ru-RU" dirty="0" smtClean="0">
                <a:solidFill>
                  <a:schemeClr val="tx1"/>
                </a:solidFill>
                <a:latin typeface="Times New Roman" pitchFamily="18" charset="0"/>
                <a:cs typeface="Times New Roman" pitchFamily="18" charset="0"/>
              </a:rPr>
              <a:t>Высокочастотные заградители предназначены для отделения высокочастотных каналов связи от шин подстанции и высокочастотной обработки высоковольтной линии электропередачи.</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0" y="692696"/>
            <a:ext cx="9144000" cy="1296144"/>
          </a:xfrm>
        </p:spPr>
        <p:txBody>
          <a:bodyPr>
            <a:normAutofit/>
          </a:bodyPr>
          <a:lstStyle/>
          <a:p>
            <a:pPr algn="ctr">
              <a:buNone/>
            </a:pPr>
            <a:r>
              <a:rPr lang="ru-RU" sz="4400" dirty="0" smtClean="0"/>
              <a:t>Высокочастотные заградители</a:t>
            </a:r>
            <a:endParaRPr lang="ru-RU" sz="4400" dirty="0"/>
          </a:p>
        </p:txBody>
      </p:sp>
      <p:pic>
        <p:nvPicPr>
          <p:cNvPr id="1026" name="Picture 2" descr="C:\Users\Ruslan\Desktop\stroystandart.info-new10257-vch-zagraditeli-0.jpg"/>
          <p:cNvPicPr>
            <a:picLocks noChangeAspect="1" noChangeArrowheads="1"/>
          </p:cNvPicPr>
          <p:nvPr/>
        </p:nvPicPr>
        <p:blipFill>
          <a:blip r:embed="rId2" cstate="print"/>
          <a:srcRect/>
          <a:stretch>
            <a:fillRect/>
          </a:stretch>
        </p:blipFill>
        <p:spPr bwMode="auto">
          <a:xfrm>
            <a:off x="6996187" y="2060848"/>
            <a:ext cx="2147813" cy="21341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3356992"/>
            <a:ext cx="9144000" cy="3139321"/>
          </a:xfrm>
          <a:prstGeom prst="rect">
            <a:avLst/>
          </a:prstGeom>
        </p:spPr>
        <p:txBody>
          <a:bodyPr wrap="square">
            <a:spAutoFit/>
          </a:bodyPr>
          <a:lstStyle/>
          <a:p>
            <a:pPr algn="just"/>
            <a:r>
              <a:rPr lang="ru-RU" dirty="0" smtClean="0">
                <a:latin typeface="Times New Roman" pitchFamily="18" charset="0"/>
                <a:cs typeface="Times New Roman" pitchFamily="18" charset="0"/>
              </a:rPr>
              <a:t>Высокочастотные заградители, как правило, монтируются на гирляндах изоляторов к порталам подстанций 110 кВ и выше; реже устанавливаются на опорных конструкциях.</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Соединения с зажимами заградителей имеют достаточно длинные шлейфы, и воздействие на них ветровых нагрузок приводит к быстрому нарушению болтовых контактных соединений. На подстанциях ряда энергосистем снижение действия ветровых нагрузок на КС заградителей достигается путем пропускания шлейфа сквозь лодочки, гасящие вибрацию провода. Опыт использования инфракрасной диагностики показывает, что при отсутствии </a:t>
            </a:r>
            <a:r>
              <a:rPr lang="ru-RU" dirty="0" err="1" smtClean="0">
                <a:latin typeface="Times New Roman" pitchFamily="18" charset="0"/>
                <a:cs typeface="Times New Roman" pitchFamily="18" charset="0"/>
              </a:rPr>
              <a:t>виброгасящих</a:t>
            </a:r>
            <a:r>
              <a:rPr lang="ru-RU" dirty="0" smtClean="0">
                <a:latin typeface="Times New Roman" pitchFamily="18" charset="0"/>
                <a:cs typeface="Times New Roman" pitchFamily="18" charset="0"/>
              </a:rPr>
              <a:t> устройств в заградителях периодичность контроля последних должна приниматься не реже 1 раза в год. Критериями оценки состояния контактных соединений в зависимости от токовой нагрузки могут быть превышение температурой допустимого значения либо избыточная </a:t>
            </a:r>
            <a:r>
              <a:rPr lang="ru-RU" dirty="0" smtClean="0">
                <a:latin typeface="Times New Roman" pitchFamily="18" charset="0"/>
                <a:cs typeface="Times New Roman" pitchFamily="18" charset="0"/>
              </a:rPr>
              <a:t>температура</a:t>
            </a:r>
            <a:r>
              <a:rPr lang="en-US" dirty="0" smtClean="0">
                <a:latin typeface="Times New Roman" pitchFamily="18" charset="0"/>
                <a:cs typeface="Times New Roman" pitchFamily="18" charset="0"/>
              </a:rPr>
              <a:t>.</a:t>
            </a:r>
            <a:endParaRPr lang="ru-RU" b="0" i="0" dirty="0">
              <a:solidFill>
                <a:srgbClr val="99FF66"/>
              </a:solidFill>
              <a:effectLst/>
              <a:latin typeface="Times New Roman" pitchFamily="18" charset="0"/>
              <a:cs typeface="Times New Roman" pitchFamily="18" charset="0"/>
            </a:endParaRPr>
          </a:p>
        </p:txBody>
      </p:sp>
      <p:pic>
        <p:nvPicPr>
          <p:cNvPr id="2050" name="Picture 2" descr="C:\Users\Ruslan\Desktop\IR_6911.jpg"/>
          <p:cNvPicPr>
            <a:picLocks noChangeAspect="1" noChangeArrowheads="1"/>
          </p:cNvPicPr>
          <p:nvPr/>
        </p:nvPicPr>
        <p:blipFill>
          <a:blip r:embed="rId2" cstate="print"/>
          <a:srcRect/>
          <a:stretch>
            <a:fillRect/>
          </a:stretch>
        </p:blipFill>
        <p:spPr bwMode="auto">
          <a:xfrm>
            <a:off x="0" y="476672"/>
            <a:ext cx="3648406" cy="2736304"/>
          </a:xfrm>
          <a:prstGeom prst="rect">
            <a:avLst/>
          </a:prstGeom>
          <a:noFill/>
        </p:spPr>
      </p:pic>
      <p:pic>
        <p:nvPicPr>
          <p:cNvPr id="2051" name="Picture 3" descr="C:\Users\Ruslan\Desktop\us10_b.jpg"/>
          <p:cNvPicPr>
            <a:picLocks noChangeAspect="1" noChangeArrowheads="1"/>
          </p:cNvPicPr>
          <p:nvPr/>
        </p:nvPicPr>
        <p:blipFill>
          <a:blip r:embed="rId3" cstate="print"/>
          <a:srcRect/>
          <a:stretch>
            <a:fillRect/>
          </a:stretch>
        </p:blipFill>
        <p:spPr bwMode="auto">
          <a:xfrm>
            <a:off x="5629294" y="548680"/>
            <a:ext cx="3514706" cy="2664296"/>
          </a:xfrm>
          <a:prstGeom prst="rect">
            <a:avLst/>
          </a:prstGeom>
          <a:noFill/>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Заголовок 1"/>
          <p:cNvSpPr>
            <a:spLocks noGrp="1"/>
          </p:cNvSpPr>
          <p:nvPr>
            <p:ph type="title"/>
          </p:nvPr>
        </p:nvSpPr>
        <p:spPr>
          <a:xfrm>
            <a:off x="323528" y="404664"/>
            <a:ext cx="8640960" cy="1150938"/>
          </a:xfrm>
        </p:spPr>
        <p:txBody>
          <a:bodyPr>
            <a:normAutofit fontScale="90000"/>
          </a:bodyPr>
          <a:lstStyle/>
          <a:p>
            <a:pPr lvl="0" eaLnBrk="1" hangingPunct="1"/>
            <a:r>
              <a:rPr lang="ru-RU" sz="3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Расчет спектральной плотности излучения энергии нагретого тела при температуре </a:t>
            </a:r>
            <a:r>
              <a:rPr lang="ru-RU" sz="32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60 </a:t>
            </a:r>
            <a:r>
              <a:rPr lang="ru-RU" sz="3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°С.</a:t>
            </a:r>
            <a:br>
              <a:rPr lang="ru-RU" sz="3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br>
            <a:endParaRPr lang="ru-RU" altLang="ru-RU" sz="20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3" name="Таблица 2"/>
          <p:cNvGraphicFramePr>
            <a:graphicFrameLocks noGrp="1"/>
          </p:cNvGraphicFramePr>
          <p:nvPr>
            <p:extLst>
              <p:ext uri="{D42A27DB-BD31-4B8C-83A1-F6EECF244321}">
                <p14:modId xmlns="" xmlns:p14="http://schemas.microsoft.com/office/powerpoint/2010/main" val="392501528"/>
              </p:ext>
            </p:extLst>
          </p:nvPr>
        </p:nvGraphicFramePr>
        <p:xfrm>
          <a:off x="3027393" y="4365104"/>
          <a:ext cx="5934075" cy="2348484"/>
        </p:xfrm>
        <a:graphic>
          <a:graphicData uri="http://schemas.openxmlformats.org/drawingml/2006/table">
            <a:tbl>
              <a:tblPr firstRow="1" firstCol="1" bandRow="1">
                <a:tableStyleId>{5C22544A-7EE6-4342-B048-85BDC9FD1C3A}</a:tableStyleId>
              </a:tblPr>
              <a:tblGrid>
                <a:gridCol w="988695">
                  <a:extLst>
                    <a:ext uri="{9D8B030D-6E8A-4147-A177-3AD203B41FA5}">
                      <a16:colId xmlns="" xmlns:a16="http://schemas.microsoft.com/office/drawing/2014/main" val="797441087"/>
                    </a:ext>
                  </a:extLst>
                </a:gridCol>
                <a:gridCol w="988695">
                  <a:extLst>
                    <a:ext uri="{9D8B030D-6E8A-4147-A177-3AD203B41FA5}">
                      <a16:colId xmlns="" xmlns:a16="http://schemas.microsoft.com/office/drawing/2014/main" val="1410628066"/>
                    </a:ext>
                  </a:extLst>
                </a:gridCol>
                <a:gridCol w="988695">
                  <a:extLst>
                    <a:ext uri="{9D8B030D-6E8A-4147-A177-3AD203B41FA5}">
                      <a16:colId xmlns="" xmlns:a16="http://schemas.microsoft.com/office/drawing/2014/main" val="3373048486"/>
                    </a:ext>
                  </a:extLst>
                </a:gridCol>
                <a:gridCol w="989330">
                  <a:extLst>
                    <a:ext uri="{9D8B030D-6E8A-4147-A177-3AD203B41FA5}">
                      <a16:colId xmlns="" xmlns:a16="http://schemas.microsoft.com/office/drawing/2014/main" val="2731071123"/>
                    </a:ext>
                  </a:extLst>
                </a:gridCol>
                <a:gridCol w="989330">
                  <a:extLst>
                    <a:ext uri="{9D8B030D-6E8A-4147-A177-3AD203B41FA5}">
                      <a16:colId xmlns="" xmlns:a16="http://schemas.microsoft.com/office/drawing/2014/main" val="613264840"/>
                    </a:ext>
                  </a:extLst>
                </a:gridCol>
                <a:gridCol w="989330">
                  <a:extLst>
                    <a:ext uri="{9D8B030D-6E8A-4147-A177-3AD203B41FA5}">
                      <a16:colId xmlns="" xmlns:a16="http://schemas.microsoft.com/office/drawing/2014/main" val="1389779725"/>
                    </a:ext>
                  </a:extLst>
                </a:gridCol>
              </a:tblGrid>
              <a:tr h="0">
                <a:tc>
                  <a:txBody>
                    <a:bodyPr/>
                    <a:lstStyle/>
                    <a:p>
                      <a:pPr algn="ctr">
                        <a:lnSpc>
                          <a:spcPct val="115000"/>
                        </a:lnSpc>
                        <a:spcAft>
                          <a:spcPts val="0"/>
                        </a:spcAft>
                      </a:pPr>
                      <a:r>
                        <a:rPr lang="ru-RU" sz="1200" dirty="0">
                          <a:effectLst/>
                          <a:sym typeface="Symbol" panose="05050102010706020507" pitchFamily="18" charset="2"/>
                        </a:rPr>
                        <a:t></a:t>
                      </a:r>
                      <a:r>
                        <a:rPr lang="ru-RU" sz="1200" dirty="0">
                          <a:effectLst/>
                        </a:rPr>
                        <a:t>, мкм</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a:effectLst/>
                        </a:rPr>
                        <a:t>L, Вт/(м</a:t>
                      </a:r>
                      <a:r>
                        <a:rPr lang="en-US" sz="1200" baseline="30000">
                          <a:effectLst/>
                        </a:rPr>
                        <a:t>2</a:t>
                      </a:r>
                      <a:r>
                        <a:rPr lang="en-US" sz="1200">
                          <a:effectLst/>
                        </a:rPr>
                        <a:t>·ср·мкм)</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200">
                          <a:effectLst/>
                          <a:sym typeface="Symbol" panose="05050102010706020507" pitchFamily="18" charset="2"/>
                        </a:rPr>
                        <a:t></a:t>
                      </a:r>
                      <a:r>
                        <a:rPr lang="ru-RU" sz="1200">
                          <a:effectLst/>
                        </a:rPr>
                        <a:t>, мкм</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dirty="0">
                          <a:effectLst/>
                        </a:rPr>
                        <a:t>L, </a:t>
                      </a:r>
                      <a:r>
                        <a:rPr lang="en-US" sz="1200" dirty="0" err="1">
                          <a:effectLst/>
                        </a:rPr>
                        <a:t>Вт</a:t>
                      </a:r>
                      <a:r>
                        <a:rPr lang="en-US" sz="1200" dirty="0">
                          <a:effectLst/>
                        </a:rPr>
                        <a:t>/(м</a:t>
                      </a:r>
                      <a:r>
                        <a:rPr lang="en-US" sz="1200" baseline="30000" dirty="0">
                          <a:effectLst/>
                        </a:rPr>
                        <a:t>2</a:t>
                      </a:r>
                      <a:r>
                        <a:rPr lang="en-US" sz="1200" dirty="0">
                          <a:effectLst/>
                        </a:rPr>
                        <a:t>·ср·мкм)</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200">
                          <a:effectLst/>
                          <a:sym typeface="Symbol" panose="05050102010706020507" pitchFamily="18" charset="2"/>
                        </a:rPr>
                        <a:t></a:t>
                      </a:r>
                      <a:r>
                        <a:rPr lang="ru-RU" sz="1200">
                          <a:effectLst/>
                        </a:rPr>
                        <a:t>, мкм</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200">
                          <a:effectLst/>
                        </a:rPr>
                        <a:t>L, Вт/(м</a:t>
                      </a:r>
                      <a:r>
                        <a:rPr lang="en-US" sz="1200" baseline="30000">
                          <a:effectLst/>
                        </a:rPr>
                        <a:t>2</a:t>
                      </a:r>
                      <a:r>
                        <a:rPr lang="en-US" sz="1200">
                          <a:effectLst/>
                        </a:rPr>
                        <a:t>·ср·мкм)</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614407184"/>
                  </a:ext>
                </a:extLst>
              </a:tr>
              <a:tr h="0">
                <a:tc>
                  <a:txBody>
                    <a:bodyPr/>
                    <a:lstStyle/>
                    <a:p>
                      <a:pPr algn="ctr">
                        <a:lnSpc>
                          <a:spcPct val="115000"/>
                        </a:lnSpc>
                        <a:spcAft>
                          <a:spcPts val="0"/>
                        </a:spcAft>
                      </a:pPr>
                      <a:r>
                        <a:rPr lang="ru-RU" sz="1400" dirty="0">
                          <a:solidFill>
                            <a:srgbClr val="000000"/>
                          </a:solidFill>
                          <a:latin typeface="Times New Roman"/>
                          <a:ea typeface="Times New Roman"/>
                          <a:cs typeface="Times New Roman"/>
                        </a:rPr>
                        <a:t>3,7</a:t>
                      </a:r>
                      <a:endParaRPr lang="ru-RU" sz="1100" dirty="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1.457</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7,2</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15.282</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10,7</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b="1">
                          <a:solidFill>
                            <a:srgbClr val="000000"/>
                          </a:solidFill>
                          <a:latin typeface="Times New Roman"/>
                          <a:ea typeface="Times New Roman"/>
                          <a:cs typeface="Times New Roman"/>
                        </a:rPr>
                        <a:t>15.243</a:t>
                      </a:r>
                      <a:endParaRPr lang="ru-RU" sz="1100">
                        <a:latin typeface="Calibri"/>
                        <a:ea typeface="Times New Roman"/>
                        <a:cs typeface="Times New Roman"/>
                      </a:endParaRPr>
                    </a:p>
                  </a:txBody>
                  <a:tcPr marL="68580" marR="68580" marT="0" marB="0" anchor="ctr"/>
                </a:tc>
                <a:extLst>
                  <a:ext uri="{0D108BD9-81ED-4DB2-BD59-A6C34878D82A}">
                    <a16:rowId xmlns="" xmlns:a16="http://schemas.microsoft.com/office/drawing/2014/main" val="3238497136"/>
                  </a:ext>
                </a:extLst>
              </a:tr>
              <a:tr h="0">
                <a:tc>
                  <a:txBody>
                    <a:bodyPr/>
                    <a:lstStyle/>
                    <a:p>
                      <a:pPr algn="ctr">
                        <a:lnSpc>
                          <a:spcPct val="115000"/>
                        </a:lnSpc>
                        <a:spcAft>
                          <a:spcPts val="0"/>
                        </a:spcAft>
                      </a:pPr>
                      <a:r>
                        <a:rPr lang="ru-RU" sz="1400">
                          <a:solidFill>
                            <a:srgbClr val="000000"/>
                          </a:solidFill>
                          <a:latin typeface="Times New Roman"/>
                          <a:ea typeface="Times New Roman"/>
                          <a:cs typeface="Times New Roman"/>
                        </a:rPr>
                        <a:t>4,2</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3.105</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7,7</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16.149</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11,2</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14.579</a:t>
                      </a:r>
                      <a:endParaRPr lang="ru-RU" sz="1100">
                        <a:latin typeface="Calibri"/>
                        <a:ea typeface="Times New Roman"/>
                        <a:cs typeface="Times New Roman"/>
                      </a:endParaRPr>
                    </a:p>
                  </a:txBody>
                  <a:tcPr marL="68580" marR="68580" marT="0" marB="0" anchor="ctr"/>
                </a:tc>
                <a:extLst>
                  <a:ext uri="{0D108BD9-81ED-4DB2-BD59-A6C34878D82A}">
                    <a16:rowId xmlns="" xmlns:a16="http://schemas.microsoft.com/office/drawing/2014/main" val="541985164"/>
                  </a:ext>
                </a:extLst>
              </a:tr>
              <a:tr h="0">
                <a:tc>
                  <a:txBody>
                    <a:bodyPr/>
                    <a:lstStyle/>
                    <a:p>
                      <a:pPr algn="ctr">
                        <a:lnSpc>
                          <a:spcPct val="115000"/>
                        </a:lnSpc>
                        <a:spcAft>
                          <a:spcPts val="0"/>
                        </a:spcAft>
                      </a:pPr>
                      <a:r>
                        <a:rPr lang="ru-RU" sz="1400">
                          <a:solidFill>
                            <a:srgbClr val="000000"/>
                          </a:solidFill>
                          <a:latin typeface="Times New Roman"/>
                          <a:ea typeface="Times New Roman"/>
                          <a:cs typeface="Times New Roman"/>
                        </a:rPr>
                        <a:t>4,7</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5.285</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8,2</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16.625</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11,7</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400">
                          <a:solidFill>
                            <a:srgbClr val="000000"/>
                          </a:solidFill>
                          <a:latin typeface="Times New Roman"/>
                          <a:ea typeface="Times New Roman"/>
                          <a:cs typeface="Times New Roman"/>
                        </a:rPr>
                        <a:t>13.872</a:t>
                      </a:r>
                      <a:endParaRPr lang="ru-RU" sz="1100">
                        <a:latin typeface="Calibri"/>
                        <a:ea typeface="Times New Roman"/>
                        <a:cs typeface="Times New Roman"/>
                      </a:endParaRPr>
                    </a:p>
                  </a:txBody>
                  <a:tcPr marL="68580" marR="68580" marT="0" marB="0" anchor="ctr"/>
                </a:tc>
                <a:extLst>
                  <a:ext uri="{0D108BD9-81ED-4DB2-BD59-A6C34878D82A}">
                    <a16:rowId xmlns="" xmlns:a16="http://schemas.microsoft.com/office/drawing/2014/main" val="3456871036"/>
                  </a:ext>
                </a:extLst>
              </a:tr>
              <a:tr h="0">
                <a:tc>
                  <a:txBody>
                    <a:bodyPr/>
                    <a:lstStyle/>
                    <a:p>
                      <a:pPr algn="ctr">
                        <a:lnSpc>
                          <a:spcPct val="115000"/>
                        </a:lnSpc>
                        <a:spcAft>
                          <a:spcPts val="0"/>
                        </a:spcAft>
                      </a:pPr>
                      <a:r>
                        <a:rPr lang="ru-RU" sz="1400">
                          <a:solidFill>
                            <a:srgbClr val="000000"/>
                          </a:solidFill>
                          <a:latin typeface="Times New Roman"/>
                          <a:ea typeface="Times New Roman"/>
                          <a:cs typeface="Times New Roman"/>
                        </a:rPr>
                        <a:t>5,2</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7.718</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8,7</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400">
                          <a:solidFill>
                            <a:srgbClr val="000000"/>
                          </a:solidFill>
                          <a:latin typeface="Times New Roman"/>
                          <a:ea typeface="Times New Roman"/>
                          <a:cs typeface="Times New Roman"/>
                        </a:rPr>
                        <a:t>16.770</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12,2</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400">
                          <a:solidFill>
                            <a:srgbClr val="000000"/>
                          </a:solidFill>
                          <a:latin typeface="Times New Roman"/>
                          <a:ea typeface="Times New Roman"/>
                          <a:cs typeface="Times New Roman"/>
                        </a:rPr>
                        <a:t>13.147</a:t>
                      </a:r>
                      <a:endParaRPr lang="ru-RU" sz="1100">
                        <a:latin typeface="Calibri"/>
                        <a:ea typeface="Times New Roman"/>
                        <a:cs typeface="Times New Roman"/>
                      </a:endParaRPr>
                    </a:p>
                  </a:txBody>
                  <a:tcPr marL="68580" marR="68580" marT="0" marB="0" anchor="ctr"/>
                </a:tc>
                <a:extLst>
                  <a:ext uri="{0D108BD9-81ED-4DB2-BD59-A6C34878D82A}">
                    <a16:rowId xmlns="" xmlns:a16="http://schemas.microsoft.com/office/drawing/2014/main" val="1992940779"/>
                  </a:ext>
                </a:extLst>
              </a:tr>
              <a:tr h="0">
                <a:tc>
                  <a:txBody>
                    <a:bodyPr/>
                    <a:lstStyle/>
                    <a:p>
                      <a:pPr algn="ctr">
                        <a:lnSpc>
                          <a:spcPct val="115000"/>
                        </a:lnSpc>
                        <a:spcAft>
                          <a:spcPts val="0"/>
                        </a:spcAft>
                      </a:pPr>
                      <a:r>
                        <a:rPr lang="ru-RU" sz="1400">
                          <a:solidFill>
                            <a:srgbClr val="000000"/>
                          </a:solidFill>
                          <a:latin typeface="Times New Roman"/>
                          <a:ea typeface="Times New Roman"/>
                          <a:cs typeface="Times New Roman"/>
                        </a:rPr>
                        <a:t>5,7</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10.111</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9,2</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16.648</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12,7</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400">
                          <a:solidFill>
                            <a:srgbClr val="000000"/>
                          </a:solidFill>
                          <a:latin typeface="Times New Roman"/>
                          <a:ea typeface="Times New Roman"/>
                          <a:cs typeface="Times New Roman"/>
                        </a:rPr>
                        <a:t>12.419</a:t>
                      </a:r>
                      <a:endParaRPr lang="ru-RU" sz="1100">
                        <a:latin typeface="Calibri"/>
                        <a:ea typeface="Times New Roman"/>
                        <a:cs typeface="Times New Roman"/>
                      </a:endParaRPr>
                    </a:p>
                  </a:txBody>
                  <a:tcPr marL="68580" marR="68580" marT="0" marB="0" anchor="ctr"/>
                </a:tc>
                <a:extLst>
                  <a:ext uri="{0D108BD9-81ED-4DB2-BD59-A6C34878D82A}">
                    <a16:rowId xmlns="" xmlns:a16="http://schemas.microsoft.com/office/drawing/2014/main" val="3708865952"/>
                  </a:ext>
                </a:extLst>
              </a:tr>
              <a:tr h="0">
                <a:tc>
                  <a:txBody>
                    <a:bodyPr/>
                    <a:lstStyle/>
                    <a:p>
                      <a:pPr algn="ctr">
                        <a:lnSpc>
                          <a:spcPct val="115000"/>
                        </a:lnSpc>
                        <a:spcAft>
                          <a:spcPts val="0"/>
                        </a:spcAft>
                      </a:pPr>
                      <a:r>
                        <a:rPr lang="ru-RU" sz="1400">
                          <a:solidFill>
                            <a:srgbClr val="000000"/>
                          </a:solidFill>
                          <a:latin typeface="Times New Roman"/>
                          <a:ea typeface="Times New Roman"/>
                          <a:cs typeface="Times New Roman"/>
                        </a:rPr>
                        <a:t>6,2</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12.243</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9,7</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16.319</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13,2</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400">
                          <a:solidFill>
                            <a:srgbClr val="000000"/>
                          </a:solidFill>
                          <a:latin typeface="Times New Roman"/>
                          <a:ea typeface="Times New Roman"/>
                          <a:cs typeface="Times New Roman"/>
                        </a:rPr>
                        <a:t>11.703</a:t>
                      </a:r>
                      <a:endParaRPr lang="ru-RU" sz="1100">
                        <a:latin typeface="Calibri"/>
                        <a:ea typeface="Times New Roman"/>
                        <a:cs typeface="Times New Roman"/>
                      </a:endParaRPr>
                    </a:p>
                  </a:txBody>
                  <a:tcPr marL="68580" marR="68580" marT="0" marB="0" anchor="ctr"/>
                </a:tc>
                <a:extLst>
                  <a:ext uri="{0D108BD9-81ED-4DB2-BD59-A6C34878D82A}">
                    <a16:rowId xmlns="" xmlns:a16="http://schemas.microsoft.com/office/drawing/2014/main" val="1410846939"/>
                  </a:ext>
                </a:extLst>
              </a:tr>
              <a:tr h="0">
                <a:tc>
                  <a:txBody>
                    <a:bodyPr/>
                    <a:lstStyle/>
                    <a:p>
                      <a:pPr algn="ctr">
                        <a:lnSpc>
                          <a:spcPct val="115000"/>
                        </a:lnSpc>
                        <a:spcAft>
                          <a:spcPts val="0"/>
                        </a:spcAft>
                      </a:pPr>
                      <a:r>
                        <a:rPr lang="ru-RU" sz="1400">
                          <a:solidFill>
                            <a:srgbClr val="000000"/>
                          </a:solidFill>
                          <a:latin typeface="Times New Roman"/>
                          <a:ea typeface="Times New Roman"/>
                          <a:cs typeface="Times New Roman"/>
                        </a:rPr>
                        <a:t>6,7</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13.983</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10,2</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15.835</a:t>
                      </a:r>
                      <a:endParaRPr lang="ru-RU" sz="1100">
                        <a:latin typeface="Calibri"/>
                        <a:ea typeface="Times New Roman"/>
                        <a:cs typeface="Times New Roman"/>
                      </a:endParaRPr>
                    </a:p>
                  </a:txBody>
                  <a:tcPr marL="68580" marR="68580" marT="0" marB="0" anchor="ctr"/>
                </a:tc>
                <a:tc>
                  <a:txBody>
                    <a:bodyPr/>
                    <a:lstStyle/>
                    <a:p>
                      <a:pPr algn="ctr">
                        <a:lnSpc>
                          <a:spcPct val="115000"/>
                        </a:lnSpc>
                        <a:spcAft>
                          <a:spcPts val="0"/>
                        </a:spcAft>
                      </a:pPr>
                      <a:r>
                        <a:rPr lang="ru-RU" sz="1400">
                          <a:solidFill>
                            <a:srgbClr val="000000"/>
                          </a:solidFill>
                          <a:latin typeface="Times New Roman"/>
                          <a:ea typeface="Times New Roman"/>
                          <a:cs typeface="Times New Roman"/>
                        </a:rPr>
                        <a:t>13,7</a:t>
                      </a:r>
                      <a:endParaRPr lang="ru-RU" sz="1100">
                        <a:latin typeface="Calibri"/>
                        <a:ea typeface="Times New Roman"/>
                        <a:cs typeface="Times New Roman"/>
                      </a:endParaRPr>
                    </a:p>
                  </a:txBody>
                  <a:tcPr marL="68580" marR="68580" marT="0" marB="0" anchor="b"/>
                </a:tc>
                <a:tc>
                  <a:txBody>
                    <a:bodyPr/>
                    <a:lstStyle/>
                    <a:p>
                      <a:pPr algn="ctr">
                        <a:lnSpc>
                          <a:spcPct val="115000"/>
                        </a:lnSpc>
                        <a:spcAft>
                          <a:spcPts val="0"/>
                        </a:spcAft>
                      </a:pPr>
                      <a:r>
                        <a:rPr lang="ru-RU" sz="1400" dirty="0">
                          <a:solidFill>
                            <a:srgbClr val="000000"/>
                          </a:solidFill>
                          <a:latin typeface="Times New Roman"/>
                          <a:ea typeface="Times New Roman"/>
                          <a:cs typeface="Times New Roman"/>
                        </a:rPr>
                        <a:t>11.006</a:t>
                      </a:r>
                      <a:endParaRPr lang="ru-RU" sz="1100" dirty="0">
                        <a:latin typeface="Calibri"/>
                        <a:ea typeface="Times New Roman"/>
                        <a:cs typeface="Times New Roman"/>
                      </a:endParaRPr>
                    </a:p>
                  </a:txBody>
                  <a:tcPr marL="68580" marR="68580" marT="0" marB="0" anchor="ctr"/>
                </a:tc>
                <a:extLst>
                  <a:ext uri="{0D108BD9-81ED-4DB2-BD59-A6C34878D82A}">
                    <a16:rowId xmlns="" xmlns:a16="http://schemas.microsoft.com/office/drawing/2014/main" val="3605154720"/>
                  </a:ext>
                </a:extLst>
              </a:tr>
            </a:tbl>
          </a:graphicData>
        </a:graphic>
      </p:graphicFrame>
      <p:sp>
        <p:nvSpPr>
          <p:cNvPr id="5" name="Rectangle 4"/>
          <p:cNvSpPr>
            <a:spLocks noChangeArrowheads="1"/>
          </p:cNvSpPr>
          <p:nvPr/>
        </p:nvSpPr>
        <p:spPr bwMode="auto">
          <a:xfrm>
            <a:off x="251520" y="2060848"/>
            <a:ext cx="2631857" cy="4401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ru-RU" sz="1400" dirty="0" smtClean="0">
                <a:latin typeface="Times New Roman" pitchFamily="18" charset="0"/>
                <a:cs typeface="Times New Roman" pitchFamily="18" charset="0"/>
              </a:rPr>
              <a:t>Для того, чтобы рассчитать спектральную плотность излучения энергии нагретого тела необходим знать несколько величин, а именно:</a:t>
            </a:r>
          </a:p>
          <a:p>
            <a:r>
              <a:rPr lang="en-US" sz="1400" dirty="0" smtClean="0">
                <a:latin typeface="Times New Roman" pitchFamily="18" charset="0"/>
                <a:cs typeface="Times New Roman" pitchFamily="18" charset="0"/>
              </a:rPr>
              <a:t>T</a:t>
            </a:r>
            <a:r>
              <a:rPr lang="ru-RU" sz="1400" dirty="0" smtClean="0">
                <a:latin typeface="Times New Roman" pitchFamily="18" charset="0"/>
                <a:cs typeface="Times New Roman" pitchFamily="18" charset="0"/>
              </a:rPr>
              <a:t> – абсолютная температура, К. Для этого берём температуру, которая дана в исходных данных (в нашем случае это 60 °</a:t>
            </a:r>
            <a:r>
              <a:rPr lang="en-US" sz="1400" dirty="0" smtClean="0">
                <a:latin typeface="Times New Roman" pitchFamily="18" charset="0"/>
                <a:cs typeface="Times New Roman" pitchFamily="18" charset="0"/>
              </a:rPr>
              <a:t>C</a:t>
            </a:r>
            <a:r>
              <a:rPr lang="ru-RU" sz="1400" dirty="0" smtClean="0">
                <a:latin typeface="Times New Roman" pitchFamily="18" charset="0"/>
                <a:cs typeface="Times New Roman" pitchFamily="18" charset="0"/>
              </a:rPr>
              <a:t>) и переводим её в градусы по Кельвину по следующей формуле:  К = С + 273, следовательно </a:t>
            </a:r>
          </a:p>
          <a:p>
            <a:r>
              <a:rPr lang="ru-RU" sz="1400" dirty="0" smtClean="0">
                <a:latin typeface="Times New Roman" pitchFamily="18" charset="0"/>
                <a:cs typeface="Times New Roman" pitchFamily="18" charset="0"/>
              </a:rPr>
              <a:t>60 °</a:t>
            </a:r>
            <a:r>
              <a:rPr lang="en-US" sz="1400" dirty="0" smtClean="0">
                <a:latin typeface="Times New Roman" pitchFamily="18" charset="0"/>
                <a:cs typeface="Times New Roman" pitchFamily="18" charset="0"/>
              </a:rPr>
              <a:t>C</a:t>
            </a:r>
            <a:r>
              <a:rPr lang="ru-RU" sz="1400" dirty="0" smtClean="0">
                <a:latin typeface="Times New Roman" pitchFamily="18" charset="0"/>
                <a:cs typeface="Times New Roman" pitchFamily="18" charset="0"/>
              </a:rPr>
              <a:t> = 333 °</a:t>
            </a:r>
            <a:r>
              <a:rPr lang="en-US" sz="1400" dirty="0" smtClean="0">
                <a:latin typeface="Times New Roman" pitchFamily="18" charset="0"/>
                <a:cs typeface="Times New Roman" pitchFamily="18" charset="0"/>
              </a:rPr>
              <a:t>K</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Далее по формуле Вина находим длину волны максимального излучения(</a:t>
            </a:r>
            <a:r>
              <a:rPr lang="ru-RU" sz="1400" dirty="0" smtClean="0">
                <a:latin typeface="Times New Roman" pitchFamily="18" charset="0"/>
                <a:cs typeface="Times New Roman" pitchFamily="18" charset="0"/>
                <a:sym typeface="Symbol"/>
              </a:rPr>
              <a:t></a:t>
            </a:r>
            <a:r>
              <a:rPr lang="en-US" sz="1400" baseline="-25000" dirty="0" smtClean="0">
                <a:latin typeface="Times New Roman" pitchFamily="18" charset="0"/>
                <a:cs typeface="Times New Roman" pitchFamily="18" charset="0"/>
              </a:rPr>
              <a:t>max</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sym typeface="Symbol"/>
              </a:rPr>
              <a:t></a:t>
            </a:r>
            <a:r>
              <a:rPr lang="en-US" sz="1400" baseline="-25000" dirty="0" smtClean="0">
                <a:latin typeface="Times New Roman" pitchFamily="18" charset="0"/>
                <a:cs typeface="Times New Roman" pitchFamily="18" charset="0"/>
              </a:rPr>
              <a:t>max</a:t>
            </a:r>
            <a:r>
              <a:rPr lang="ru-RU" sz="1400" dirty="0" smtClean="0">
                <a:latin typeface="Times New Roman" pitchFamily="18" charset="0"/>
                <a:cs typeface="Times New Roman" pitchFamily="18" charset="0"/>
              </a:rPr>
              <a:t>=2898/Т, мкм</a:t>
            </a:r>
          </a:p>
          <a:p>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sym typeface="Symbol"/>
              </a:rPr>
              <a:t></a:t>
            </a:r>
            <a:r>
              <a:rPr lang="en-US" sz="1400" baseline="-25000" dirty="0" smtClean="0">
                <a:latin typeface="Times New Roman" pitchFamily="18" charset="0"/>
                <a:cs typeface="Times New Roman" pitchFamily="18" charset="0"/>
              </a:rPr>
              <a:t>max</a:t>
            </a:r>
            <a:r>
              <a:rPr lang="ru-RU" sz="1400" dirty="0" smtClean="0">
                <a:latin typeface="Times New Roman" pitchFamily="18" charset="0"/>
                <a:cs typeface="Times New Roman" pitchFamily="18" charset="0"/>
              </a:rPr>
              <a:t>=   = 8,7 мкм</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solidFill>
                <a:schemeClr val="tx1"/>
              </a:solidFill>
              <a:effectLst/>
              <a:latin typeface="Arial" panose="020B0604020202020204" pitchFamily="34" charset="0"/>
              <a:sym typeface="Symbol" panose="05050102010706020507" pitchFamily="18" charset="2"/>
            </a:endParaRPr>
          </a:p>
        </p:txBody>
      </p:sp>
      <p:pic>
        <p:nvPicPr>
          <p:cNvPr id="6" name="Рисунок 5"/>
          <p:cNvPicPr>
            <a:picLocks noChangeAspect="1"/>
          </p:cNvPicPr>
          <p:nvPr/>
        </p:nvPicPr>
        <p:blipFill>
          <a:blip r:embed="rId2" cstate="print"/>
          <a:stretch>
            <a:fillRect/>
          </a:stretch>
        </p:blipFill>
        <p:spPr>
          <a:xfrm>
            <a:off x="5868144" y="3068960"/>
            <a:ext cx="1743075" cy="495300"/>
          </a:xfrm>
          <a:prstGeom prst="rect">
            <a:avLst/>
          </a:prstGeom>
        </p:spPr>
      </p:pic>
      <p:sp>
        <p:nvSpPr>
          <p:cNvPr id="7" name="TextBox 6"/>
          <p:cNvSpPr txBox="1"/>
          <p:nvPr/>
        </p:nvSpPr>
        <p:spPr>
          <a:xfrm>
            <a:off x="3203848" y="1844824"/>
            <a:ext cx="5472608" cy="1815882"/>
          </a:xfrm>
          <a:prstGeom prst="rect">
            <a:avLst/>
          </a:prstGeom>
          <a:noFill/>
        </p:spPr>
        <p:txBody>
          <a:bodyPr wrap="square" rtlCol="0">
            <a:spAutoFit/>
          </a:bodyPr>
          <a:lstStyle/>
          <a:p>
            <a:r>
              <a:rPr lang="ru-RU" sz="1600" dirty="0" smtClean="0">
                <a:latin typeface="Times New Roman" pitchFamily="18" charset="0"/>
                <a:cs typeface="Times New Roman" pitchFamily="18" charset="0"/>
              </a:rPr>
              <a:t>Затем для постройки графика берём 21 точку, где пиком будем длина волны максимального излучения 8,7 мкм, а остальные для остальных точек с разницей (шагом) на 0,5 мкм будем находить спектральную мощность излучения (</a:t>
            </a:r>
            <a:r>
              <a:rPr lang="en-US" sz="1600" dirty="0" smtClean="0">
                <a:latin typeface="Times New Roman" pitchFamily="18" charset="0"/>
                <a:cs typeface="Times New Roman" pitchFamily="18" charset="0"/>
              </a:rPr>
              <a:t>L</a:t>
            </a:r>
            <a:r>
              <a:rPr lang="ru-RU" sz="1600" dirty="0" smtClean="0">
                <a:latin typeface="Times New Roman" pitchFamily="18" charset="0"/>
                <a:cs typeface="Times New Roman" pitchFamily="18" charset="0"/>
              </a:rPr>
              <a:t>) для каждой токи по формуле Планка. Результаты расчётов занесены в таблицу ниже.</a:t>
            </a:r>
          </a:p>
          <a:p>
            <a:pPr algn="ctr"/>
            <a:endParaRPr lang="ru-RU"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6" name="Rectangle 4"/>
          <p:cNvSpPr>
            <a:spLocks noGrp="1" noChangeArrowheads="1"/>
          </p:cNvSpPr>
          <p:nvPr>
            <p:ph type="title"/>
          </p:nvPr>
        </p:nvSpPr>
        <p:spPr>
          <a:xfrm>
            <a:off x="457200" y="260350"/>
            <a:ext cx="8229600" cy="936625"/>
          </a:xfrm>
        </p:spPr>
        <p:txBody>
          <a:bodyPr rtlCol="0">
            <a:normAutofit fontScale="90000"/>
          </a:bodyPr>
          <a:lstStyle/>
          <a:p>
            <a:pPr marL="342900" indent="-342900" eaLnBrk="1" fontAlgn="auto" hangingPunct="1">
              <a:spcBef>
                <a:spcPct val="20000"/>
              </a:spcBef>
              <a:spcAft>
                <a:spcPts val="0"/>
              </a:spcAft>
              <a:defRPr/>
            </a:pPr>
            <a:r>
              <a:rPr lang="ru-RU" sz="4000" dirty="0" smtClean="0">
                <a:solidFill>
                  <a:srgbClr val="089100"/>
                </a:solidFill>
                <a:cs typeface="Times New Roman" pitchFamily="18" charset="0"/>
              </a:rPr>
              <a:t/>
            </a:r>
            <a:br>
              <a:rPr lang="ru-RU" sz="4000" dirty="0" smtClean="0">
                <a:solidFill>
                  <a:srgbClr val="089100"/>
                </a:solidFill>
                <a:cs typeface="Times New Roman" pitchFamily="18" charset="0"/>
              </a:rPr>
            </a:br>
            <a:r>
              <a:rPr lang="ru-RU" sz="4000" dirty="0" smtClean="0">
                <a:solidFill>
                  <a:srgbClr val="089100"/>
                </a:solidFill>
                <a:cs typeface="Times New Roman" pitchFamily="18" charset="0"/>
              </a:rPr>
              <a:t>График</a:t>
            </a:r>
            <a:endParaRPr lang="ru-RU" sz="3600" dirty="0" smtClean="0">
              <a:latin typeface="Calibri" pitchFamily="34" charset="0"/>
              <a:ea typeface="Calibri" pitchFamily="34" charset="0"/>
              <a:cs typeface="Times New Roman" pitchFamily="18" charset="0"/>
            </a:endParaRPr>
          </a:p>
        </p:txBody>
      </p:sp>
      <p:sp>
        <p:nvSpPr>
          <p:cNvPr id="14339" name="Rectangle 34"/>
          <p:cNvSpPr>
            <a:spLocks noChangeArrowheads="1"/>
          </p:cNvSpPr>
          <p:nvPr/>
        </p:nvSpPr>
        <p:spPr bwMode="auto">
          <a:xfrm>
            <a:off x="4140200" y="1585913"/>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14340" name="Rectangle 35"/>
          <p:cNvSpPr>
            <a:spLocks noChangeArrowheads="1"/>
          </p:cNvSpPr>
          <p:nvPr/>
        </p:nvSpPr>
        <p:spPr bwMode="auto">
          <a:xfrm>
            <a:off x="4140200" y="1585913"/>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graphicFrame>
        <p:nvGraphicFramePr>
          <p:cNvPr id="6" name="Диаграмма 5"/>
          <p:cNvGraphicFramePr/>
          <p:nvPr/>
        </p:nvGraphicFramePr>
        <p:xfrm>
          <a:off x="323528" y="1340768"/>
          <a:ext cx="8568952" cy="525658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98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0" y="2132856"/>
            <a:ext cx="9144000" cy="2376263"/>
          </a:xfrm>
          <a:ln>
            <a:miter lim="800000"/>
            <a:headEnd/>
            <a:tailEnd/>
          </a:ln>
          <a:extLst/>
        </p:spPr>
        <p:txBody>
          <a:bodyPr rtlCol="0">
            <a:noAutofit/>
          </a:bodyPr>
          <a:lstStyle/>
          <a:p>
            <a:pPr algn="ctr" eaLnBrk="1" fontAlgn="auto" hangingPunct="1">
              <a:spcAft>
                <a:spcPts val="0"/>
              </a:spcAft>
              <a:defRPr/>
            </a:pPr>
            <a:r>
              <a:rPr lang="ru-RU" sz="9600" b="1" spc="-100" dirty="0" smtClean="0">
                <a:ln w="3200">
                  <a:solidFill>
                    <a:srgbClr val="FEFAC9">
                      <a:shade val="75000"/>
                      <a:alpha val="25000"/>
                    </a:srgbClr>
                  </a:solidFill>
                  <a:prstDash val="solid"/>
                  <a:round/>
                </a:ln>
                <a:solidFill>
                  <a:schemeClr val="tx1"/>
                </a:solidFill>
                <a:effectLst>
                  <a:innerShdw blurRad="50800" dist="25400" dir="13500000">
                    <a:prstClr val="black">
                      <a:alpha val="70000"/>
                    </a:prstClr>
                  </a:innerShdw>
                </a:effectLst>
                <a:latin typeface="Times New Roman" pitchFamily="18" charset="0"/>
                <a:ea typeface="+mn-ea"/>
                <a:cs typeface="Times New Roman" pitchFamily="18" charset="0"/>
              </a:rPr>
              <a:t>СПАСИБО ЗА ВНИМАНИЕ!</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childTnLst>
                                    <p:set>
                                      <p:cBhvr>
                                        <p:cTn id="6" dur="1" fill="hold">
                                          <p:stCondLst>
                                            <p:cond delay="0"/>
                                          </p:stCondLst>
                                        </p:cTn>
                                        <p:tgtEl>
                                          <p:spTgt spid="381954"/>
                                        </p:tgtEl>
                                        <p:attrNameLst>
                                          <p:attrName>style.visibility</p:attrName>
                                        </p:attrNameLst>
                                      </p:cBhvr>
                                      <p:to>
                                        <p:strVal val="visible"/>
                                      </p:to>
                                    </p:set>
                                    <p:animEffect transition="in" filter="diamond(out)">
                                      <p:cBhvr>
                                        <p:cTn id="7" dur="1000"/>
                                        <p:tgtEl>
                                          <p:spTgt spid="381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2565</TotalTime>
  <Words>412</Words>
  <Application>Microsoft Office PowerPoint</Application>
  <PresentationFormat>Экран (4:3)</PresentationFormat>
  <Paragraphs>79</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Городская</vt:lpstr>
      <vt:lpstr>Министерство науки и высшего образования Российской Федерации Федеральное государственное бюджетное образовательное учреждение высшего образования  Казанский государственный энергетический университет   Кафедра «Электрические станции им. В.К. Шибанова»  Курсовой проект «Тепловизионное диагностирование электрооборудования. Высокочастотных заградителей»  </vt:lpstr>
      <vt:lpstr>Тепловизор</vt:lpstr>
      <vt:lpstr>Тепловизионный контроль    </vt:lpstr>
      <vt:lpstr>Высокочастотные заградители предназначены для отделения высокочастотных каналов связи от шин подстанции и высокочастотной обработки высоковольтной линии электропередачи.</vt:lpstr>
      <vt:lpstr>Слайд 5</vt:lpstr>
      <vt:lpstr>Расчет спектральной плотности излучения энергии нагретого тела при температуре 60 °С. </vt:lpstr>
      <vt:lpstr> График</vt:lpstr>
      <vt:lpstr>СПАСИБО ЗА ВНИМАНИЕ!</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СВАРКА МЕТАЛЛОВ</dc:title>
  <dc:creator>user</dc:creator>
  <cp:lastModifiedBy>Ruslan</cp:lastModifiedBy>
  <cp:revision>268</cp:revision>
  <dcterms:created xsi:type="dcterms:W3CDTF">2006-09-19T11:24:50Z</dcterms:created>
  <dcterms:modified xsi:type="dcterms:W3CDTF">2021-12-21T13:21:32Z</dcterms:modified>
</cp:coreProperties>
</file>