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881" r:id="rId2"/>
    <p:sldMasterId id="2147486073" r:id="rId3"/>
  </p:sldMasterIdLst>
  <p:sldIdLst>
    <p:sldId id="266" r:id="rId4"/>
    <p:sldId id="545" r:id="rId5"/>
    <p:sldId id="605" r:id="rId6"/>
    <p:sldId id="581" r:id="rId7"/>
    <p:sldId id="583" r:id="rId8"/>
    <p:sldId id="591" r:id="rId9"/>
    <p:sldId id="590" r:id="rId10"/>
    <p:sldId id="592" r:id="rId11"/>
    <p:sldId id="582" r:id="rId12"/>
    <p:sldId id="574" r:id="rId13"/>
    <p:sldId id="578" r:id="rId14"/>
    <p:sldId id="579" r:id="rId15"/>
    <p:sldId id="580" r:id="rId16"/>
    <p:sldId id="584" r:id="rId17"/>
    <p:sldId id="585" r:id="rId18"/>
    <p:sldId id="586" r:id="rId19"/>
    <p:sldId id="587" r:id="rId20"/>
    <p:sldId id="588" r:id="rId21"/>
    <p:sldId id="589" r:id="rId22"/>
    <p:sldId id="606" r:id="rId23"/>
    <p:sldId id="607" r:id="rId24"/>
    <p:sldId id="593" r:id="rId25"/>
    <p:sldId id="594" r:id="rId26"/>
    <p:sldId id="597" r:id="rId27"/>
    <p:sldId id="595" r:id="rId28"/>
    <p:sldId id="596" r:id="rId29"/>
    <p:sldId id="598" r:id="rId30"/>
    <p:sldId id="599" r:id="rId31"/>
    <p:sldId id="600" r:id="rId32"/>
    <p:sldId id="601" r:id="rId33"/>
    <p:sldId id="602" r:id="rId34"/>
    <p:sldId id="603" r:id="rId35"/>
    <p:sldId id="608" r:id="rId36"/>
    <p:sldId id="609" r:id="rId37"/>
    <p:sldId id="613" r:id="rId38"/>
    <p:sldId id="614" r:id="rId39"/>
    <p:sldId id="610" r:id="rId40"/>
    <p:sldId id="611" r:id="rId41"/>
    <p:sldId id="612" r:id="rId42"/>
    <p:sldId id="483"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4" d="100"/>
          <a:sy n="84" d="100"/>
        </p:scale>
        <p:origin x="-1002"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file:///C:\&#1052;&#1072;&#1076;&#1080;&#1085;&#1072;\&#1091;&#1085;&#1080;&#1074;&#1077;&#1088;&#1089;&#1080;&#1090;&#1077;&#1090;\&#1044;&#1080;&#1089;&#1089;&#1077;&#1088;&#1090;&#1072;&#1094;&#1080;&#1103;\&#1052;&#1062;&#1041;&#1050;\&#1061;&#1080;&#1084;&#1080;&#1095;&#1077;&#1089;&#1082;&#1080;&#1077;%20&#1072;&#1085;&#1072;&#1083;&#1080;&#1079;&#1099;\&#1069;&#1083;&#1077;&#1084;&#1077;&#1085;&#1090;&#1085;&#1099;&#1081;%20&#1072;&#1085;&#1072;&#1083;&#1080;&#1079;%20&#1074;&#1086;&#1076;&#1099;%20&#1089;%20&#1075;&#1088;&#1072;&#1092;&#1080;&#1082;&#1072;&#1084;&#1080;%20&#1052;&#1062;&#1041;&#1050;%2024.07.14%20&#1089;%20&#1087;&#1076;&#108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1052;&#1072;&#1076;&#1080;&#1085;&#1072;\&#1091;&#1085;&#1080;&#1074;&#1077;&#1088;&#1089;&#1080;&#1090;&#1077;&#1090;\&#1044;&#1080;&#1089;&#1089;&#1077;&#1088;&#1090;&#1072;&#1094;&#1080;&#1103;\&#1052;&#1062;&#1041;&#1050;\&#1061;&#1080;&#1084;&#1080;&#1095;&#1077;&#1089;&#1082;&#1080;&#1077;%20&#1072;&#1085;&#1072;&#1083;&#1080;&#1079;&#1099;\&#1069;&#1083;&#1077;&#1084;&#1077;&#1085;&#1090;&#1085;&#1099;&#1081;%20&#1072;&#1085;&#1072;&#1083;&#1080;&#1079;%20&#1074;&#1086;&#1076;&#1099;%20&#1089;%20&#1075;&#1088;&#1072;&#1092;&#1080;&#1082;&#1072;&#1084;&#1080;%20&#1052;&#1062;&#1041;&#1050;%2024.07.14%20&#1089;%20&#1087;&#1076;&#108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1052;&#1072;&#1076;&#1080;&#1085;&#1072;\&#1091;&#1085;&#1080;&#1074;&#1077;&#1088;&#1089;&#1080;&#1090;&#1077;&#1090;\&#1044;&#1080;&#1089;&#1089;&#1077;&#1088;&#1090;&#1072;&#1094;&#1080;&#1103;\&#1052;&#1062;&#1041;&#1050;\&#1061;&#1080;&#1084;&#1080;&#1095;&#1077;&#1089;&#1082;&#1080;&#1077;%20&#1072;&#1085;&#1072;&#1083;&#1080;&#1079;&#1099;\&#1069;&#1083;&#1077;&#1084;&#1077;&#1085;&#1090;&#1085;&#1099;&#1081;%20&#1072;&#1085;&#1072;&#1083;&#1080;&#1079;%20&#1101;&#1081;&#1093;&#1086;&#1088;&#1085;&#1080;&#1080;%20&#1052;&#1062;&#1041;&#1050;%202014%20(&#1040;&#1074;&#1090;&#1086;&#1089;&#1086;&#1093;&#1088;&#1072;&#1085;&#1077;&#1085;&#1085;&#1099;&#108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1052;&#1072;&#1076;&#1080;&#1085;&#1072;\&#1091;&#1085;&#1080;&#1074;&#1077;&#1088;&#1089;&#1080;&#1090;&#1077;&#1090;\&#1044;&#1080;&#1089;&#1089;&#1077;&#1088;&#1090;&#1072;&#1094;&#1080;&#1103;\&#1052;&#1062;&#1041;&#1050;\&#1061;&#1080;&#1084;&#1080;&#1095;&#1077;&#1089;&#1082;&#1080;&#1077;%20&#1072;&#1085;&#1072;&#1083;&#1080;&#1079;&#1099;\&#1069;&#1083;&#1077;&#1084;&#1077;&#1085;&#1090;&#1085;&#1099;&#1081;%20&#1072;&#1085;&#1072;&#1083;&#1080;&#1079;%20&#1101;&#1081;&#1093;&#1086;&#1088;&#1085;&#1080;&#1080;%20&#1052;&#1062;&#1041;&#1050;%202014%20(&#1040;&#1074;&#1090;&#1086;&#1089;&#1086;&#1093;&#1088;&#1072;&#1085;&#1077;&#1085;&#1085;&#1099;&#108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1042;&#1072;&#1083;&#1077;&#1088;&#1080;&#1103;\Desktop\&#1073;&#1080;&#1086;&#1089;&#1092;&#1077;&#1088;&#1072;123\&#1073;&#1080;&#1086;&#1089;&#1092;&#1077;&#1088;&#1072;\&#1073;&#1080;&#1086;&#1089;&#1092;&#1077;&#1088;&#1072;%20212%20(&#1040;&#1074;&#1090;&#1086;&#1089;&#1086;&#1093;&#1088;&#1072;&#1085;&#1077;&#1085;&#1085;&#1099;&#1081;)%20(&#1040;&#1074;&#1090;&#1086;&#1089;&#1086;&#1093;&#1088;&#1072;&#1085;&#1077;&#1085;&#1085;&#1099;&#1081;)%20(&#1040;&#1074;&#1090;&#1086;&#1089;&#1086;&#1093;&#1088;&#1072;&#1085;&#1077;&#1085;&#1085;&#1099;&#108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42;&#1072;&#1083;&#1077;&#1088;&#1080;&#1103;\Desktop\&#1073;&#1080;&#1086;&#1089;&#1092;&#1077;&#1088;&#1072;123\&#1073;&#1080;&#1086;&#1089;&#1092;&#1077;&#1088;&#1072;\&#1073;&#1080;&#1086;&#1089;&#1092;&#1077;&#1088;&#1072;%20212%20(&#1040;&#1074;&#1090;&#1086;&#1089;&#1086;&#1093;&#1088;&#1072;&#1085;&#1077;&#1085;&#1085;&#1099;&#1081;)%20(&#1040;&#1074;&#1090;&#1086;&#1089;&#1086;&#1093;&#1088;&#1072;&#1085;&#1077;&#1085;&#1085;&#1099;&#1081;)%20(&#1040;&#1074;&#1090;&#1086;&#1089;&#1086;&#1093;&#1088;&#1072;&#1085;&#1077;&#1085;&#1085;&#1099;&#108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42;&#1072;&#1083;&#1077;&#1088;&#1080;&#1103;\Desktop\&#1073;&#1080;&#1086;&#1089;&#1092;&#1077;&#1088;&#1072;123\&#1073;&#1080;&#1086;&#1089;&#1092;&#1077;&#1088;&#1072;\&#1073;&#1080;&#1086;&#1089;&#1092;&#1077;&#1088;&#1072;%20212%20(&#1040;&#1074;&#1090;&#1086;&#1089;&#1086;&#1093;&#1088;&#1072;&#1085;&#1077;&#1085;&#1085;&#1099;&#1081;)%20(&#1040;&#1074;&#1090;&#1086;&#1089;&#1086;&#1093;&#1088;&#1072;&#1085;&#1077;&#1085;&#1085;&#1099;&#1081;)%20(&#1040;&#1074;&#1090;&#1086;&#1089;&#1086;&#1093;&#1088;&#1072;&#1085;&#1077;&#1085;&#1085;&#1099;&#108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91;&#1095;&#1077;&#1073;&#1072;\&#1089;&#1090;&#1072;&#1090;&#1100;&#1103;%20&#1087;&#1088;&#1086;%20&#1090;&#1103;&#1078;&#1077;&#1083;&#1099;&#1077;%20&#1084;&#1077;&#1090;&#1072;&#1083;&#1083;&#1099;%20&#1074;%20&#1054;&#1057;&#1042;\&#1093;&#1080;&#1084;&#1080;&#1095;&#1077;&#1089;&#1082;&#1080;&#1081;%20&#1089;&#1086;&#1089;&#1090;&#1072;&#1074;%20&#1095;&#1077;&#1088;&#1074;&#1077;&#1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Лист1!$I$29</c:f>
              <c:strCache>
                <c:ptCount val="1"/>
                <c:pt idx="0">
                  <c:v>3</c:v>
                </c:pt>
              </c:strCache>
            </c:strRef>
          </c:tx>
          <c:explosion val="2"/>
          <c:dPt>
            <c:idx val="0"/>
            <c:spPr>
              <a:solidFill>
                <a:srgbClr val="FFFF99"/>
              </a:solidFill>
            </c:spPr>
          </c:dPt>
          <c:dPt>
            <c:idx val="1"/>
            <c:spPr>
              <a:solidFill>
                <a:srgbClr val="CCFF99"/>
              </a:solidFill>
            </c:spPr>
          </c:dPt>
          <c:dPt>
            <c:idx val="2"/>
            <c:spPr>
              <a:solidFill>
                <a:srgbClr val="FF99CC"/>
              </a:solidFill>
            </c:spPr>
          </c:dPt>
          <c:dPt>
            <c:idx val="3"/>
            <c:spPr>
              <a:solidFill>
                <a:srgbClr val="FFCC66"/>
              </a:solidFill>
            </c:spPr>
          </c:dPt>
          <c:dPt>
            <c:idx val="4"/>
            <c:spPr>
              <a:solidFill>
                <a:schemeClr val="accent5">
                  <a:lumMod val="20000"/>
                  <a:lumOff val="80000"/>
                </a:schemeClr>
              </a:solidFill>
            </c:spPr>
          </c:dPt>
          <c:dLbls>
            <c:showVal val="1"/>
          </c:dLbls>
          <c:cat>
            <c:strRef>
              <c:f>Лист1!$H$41:$H$45</c:f>
              <c:strCache>
                <c:ptCount val="5"/>
                <c:pt idx="0">
                  <c:v>Са</c:v>
                </c:pt>
                <c:pt idx="1">
                  <c:v>Si</c:v>
                </c:pt>
                <c:pt idx="2">
                  <c:v>Cl</c:v>
                </c:pt>
                <c:pt idx="3">
                  <c:v>S</c:v>
                </c:pt>
                <c:pt idx="4">
                  <c:v>K</c:v>
                </c:pt>
              </c:strCache>
            </c:strRef>
          </c:cat>
          <c:val>
            <c:numRef>
              <c:f>Лист1!$I$41:$I$45</c:f>
              <c:numCache>
                <c:formatCode>General</c:formatCode>
                <c:ptCount val="5"/>
                <c:pt idx="0">
                  <c:v>75.900000000000006</c:v>
                </c:pt>
                <c:pt idx="1">
                  <c:v>45.8</c:v>
                </c:pt>
                <c:pt idx="2">
                  <c:v>22.7</c:v>
                </c:pt>
                <c:pt idx="3">
                  <c:v>11.8</c:v>
                </c:pt>
                <c:pt idx="4">
                  <c:v>5.8</c:v>
                </c:pt>
              </c:numCache>
            </c:numRef>
          </c:val>
        </c:ser>
        <c:dLbls>
          <c:showVal val="1"/>
        </c:dLbls>
        <c:firstSliceAng val="0"/>
      </c:pieChart>
    </c:plotArea>
    <c:legend>
      <c:legendPos val="r"/>
      <c:layout>
        <c:manualLayout>
          <c:xMode val="edge"/>
          <c:yMode val="edge"/>
          <c:x val="0.81574294775327993"/>
          <c:y val="0.10889060880185221"/>
          <c:w val="0.16016073971578915"/>
          <c:h val="0.78205800547351889"/>
        </c:manualLayout>
      </c:layout>
    </c:legend>
    <c:plotVisOnly val="1"/>
    <c:dispBlanksAs val="zero"/>
  </c:chart>
  <c:spPr>
    <a:solidFill>
      <a:sysClr val="window" lastClr="FFFFFF"/>
    </a:solidFill>
  </c:spPr>
  <c:txPr>
    <a:bodyPr/>
    <a:lstStyle/>
    <a:p>
      <a:pPr>
        <a:defRPr sz="1600"/>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Лист1!$I$29</c:f>
              <c:strCache>
                <c:ptCount val="1"/>
                <c:pt idx="0">
                  <c:v>3</c:v>
                </c:pt>
              </c:strCache>
            </c:strRef>
          </c:tx>
          <c:dPt>
            <c:idx val="0"/>
            <c:spPr>
              <a:solidFill>
                <a:schemeClr val="accent6">
                  <a:lumMod val="75000"/>
                </a:schemeClr>
              </a:solidFill>
            </c:spPr>
          </c:dPt>
          <c:dPt>
            <c:idx val="1"/>
            <c:spPr>
              <a:solidFill>
                <a:srgbClr val="0070C0"/>
              </a:solidFill>
            </c:spPr>
          </c:dPt>
          <c:dPt>
            <c:idx val="2"/>
            <c:spPr>
              <a:solidFill>
                <a:srgbClr val="FFCCFF"/>
              </a:solidFill>
            </c:spPr>
          </c:dPt>
          <c:dPt>
            <c:idx val="3"/>
            <c:spPr>
              <a:solidFill>
                <a:schemeClr val="accent3">
                  <a:lumMod val="50000"/>
                </a:schemeClr>
              </a:solidFill>
            </c:spPr>
          </c:dPt>
          <c:dPt>
            <c:idx val="4"/>
            <c:spPr>
              <a:solidFill>
                <a:schemeClr val="accent4">
                  <a:lumMod val="50000"/>
                </a:schemeClr>
              </a:solidFill>
            </c:spPr>
          </c:dPt>
          <c:dPt>
            <c:idx val="5"/>
            <c:spPr>
              <a:solidFill>
                <a:schemeClr val="accent3">
                  <a:lumMod val="75000"/>
                </a:schemeClr>
              </a:solidFill>
            </c:spPr>
          </c:dPt>
          <c:dPt>
            <c:idx val="6"/>
            <c:spPr>
              <a:solidFill>
                <a:srgbClr val="C00000"/>
              </a:solidFill>
            </c:spPr>
          </c:dPt>
          <c:dPt>
            <c:idx val="7"/>
            <c:spPr>
              <a:solidFill>
                <a:srgbClr val="EDAEF4"/>
              </a:solidFill>
            </c:spPr>
          </c:dPt>
          <c:dLbls>
            <c:showVal val="1"/>
          </c:dLbls>
          <c:cat>
            <c:strRef>
              <c:f>Лист1!$H$30:$H$37</c:f>
              <c:strCache>
                <c:ptCount val="8"/>
                <c:pt idx="0">
                  <c:v>Sr</c:v>
                </c:pt>
                <c:pt idx="1">
                  <c:v>Mn</c:v>
                </c:pt>
                <c:pt idx="2">
                  <c:v>Fe</c:v>
                </c:pt>
                <c:pt idx="3">
                  <c:v>Вг</c:v>
                </c:pt>
                <c:pt idx="4">
                  <c:v>Со</c:v>
                </c:pt>
                <c:pt idx="5">
                  <c:v>Zn</c:v>
                </c:pt>
                <c:pt idx="6">
                  <c:v>Сu</c:v>
                </c:pt>
                <c:pt idx="7">
                  <c:v>Rb</c:v>
                </c:pt>
              </c:strCache>
            </c:strRef>
          </c:cat>
          <c:val>
            <c:numRef>
              <c:f>Лист1!$I$30:$I$37</c:f>
              <c:numCache>
                <c:formatCode>General</c:formatCode>
                <c:ptCount val="8"/>
                <c:pt idx="0">
                  <c:v>0.64000000000000268</c:v>
                </c:pt>
                <c:pt idx="1">
                  <c:v>0.60000000000000064</c:v>
                </c:pt>
                <c:pt idx="2">
                  <c:v>0.30000000000000032</c:v>
                </c:pt>
                <c:pt idx="3">
                  <c:v>0.1</c:v>
                </c:pt>
                <c:pt idx="4">
                  <c:v>4.0000000000000022E-2</c:v>
                </c:pt>
                <c:pt idx="5">
                  <c:v>4.0000000000000022E-2</c:v>
                </c:pt>
                <c:pt idx="6">
                  <c:v>3.0000000000000002E-2</c:v>
                </c:pt>
                <c:pt idx="7">
                  <c:v>5.0000000000000114E-3</c:v>
                </c:pt>
              </c:numCache>
            </c:numRef>
          </c:val>
        </c:ser>
        <c:dLbls>
          <c:showVal val="1"/>
        </c:dLbls>
        <c:firstSliceAng val="0"/>
      </c:pieChart>
    </c:plotArea>
    <c:legend>
      <c:legendPos val="r"/>
      <c:layout>
        <c:manualLayout>
          <c:xMode val="edge"/>
          <c:yMode val="edge"/>
          <c:x val="0.80994852773171955"/>
          <c:y val="0"/>
          <c:w val="0.16645267926205265"/>
          <c:h val="0.97212993459534591"/>
        </c:manualLayout>
      </c:layout>
    </c:legend>
    <c:plotVisOnly val="1"/>
    <c:dispBlanksAs val="zero"/>
  </c:chart>
  <c:spPr>
    <a:solidFill>
      <a:sysClr val="window" lastClr="FFFFFF"/>
    </a:solidFill>
  </c:spPr>
  <c:txPr>
    <a:bodyPr/>
    <a:lstStyle/>
    <a:p>
      <a:pPr>
        <a:defRPr sz="1600"/>
      </a:pPr>
      <a:endParaRPr lang="ru-RU"/>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17505717755488"/>
          <c:y val="6.9328885972586837E-2"/>
          <c:w val="0.73760362833248494"/>
          <c:h val="0.77670494313211025"/>
        </c:manualLayout>
      </c:layout>
      <c:barChart>
        <c:barDir val="bar"/>
        <c:grouping val="clustered"/>
        <c:ser>
          <c:idx val="0"/>
          <c:order val="0"/>
          <c:tx>
            <c:strRef>
              <c:f>Лист1!$AA$120</c:f>
              <c:strCache>
                <c:ptCount val="1"/>
                <c:pt idx="0">
                  <c:v>20.08.2014</c:v>
                </c:pt>
              </c:strCache>
            </c:strRef>
          </c:tx>
          <c:spPr>
            <a:solidFill>
              <a:schemeClr val="accent4"/>
            </a:solidFill>
            <a:ln>
              <a:solidFill>
                <a:sysClr val="windowText" lastClr="000000"/>
              </a:solidFill>
            </a:ln>
          </c:spPr>
          <c:dLbls>
            <c:dLblPos val="outEnd"/>
            <c:showVal val="1"/>
          </c:dLbls>
          <c:cat>
            <c:strRef>
              <c:f>Лист1!$Z$121:$Z$128</c:f>
              <c:strCache>
                <c:ptCount val="8"/>
                <c:pt idx="0">
                  <c:v>К</c:v>
                </c:pt>
                <c:pt idx="1">
                  <c:v>S</c:v>
                </c:pt>
                <c:pt idx="2">
                  <c:v>Са</c:v>
                </c:pt>
                <c:pt idx="3">
                  <c:v>Fe</c:v>
                </c:pt>
                <c:pt idx="4">
                  <c:v>Si</c:v>
                </c:pt>
                <c:pt idx="5">
                  <c:v>Mn</c:v>
                </c:pt>
                <c:pt idx="6">
                  <c:v>Р</c:v>
                </c:pt>
                <c:pt idx="7">
                  <c:v>Аl</c:v>
                </c:pt>
              </c:strCache>
            </c:strRef>
          </c:cat>
          <c:val>
            <c:numRef>
              <c:f>Лист1!$AA$121:$AA$128</c:f>
              <c:numCache>
                <c:formatCode>0</c:formatCode>
                <c:ptCount val="8"/>
                <c:pt idx="0">
                  <c:v>64815.87</c:v>
                </c:pt>
                <c:pt idx="1">
                  <c:v>42759.92</c:v>
                </c:pt>
                <c:pt idx="2">
                  <c:v>39777.850000000013</c:v>
                </c:pt>
                <c:pt idx="3">
                  <c:v>5619.0399999999981</c:v>
                </c:pt>
                <c:pt idx="4">
                  <c:v>4327.9599999999991</c:v>
                </c:pt>
                <c:pt idx="5">
                  <c:v>2050.2999999999997</c:v>
                </c:pt>
                <c:pt idx="6">
                  <c:v>1664.5999999999997</c:v>
                </c:pt>
                <c:pt idx="7">
                  <c:v>1169.2799999999997</c:v>
                </c:pt>
              </c:numCache>
            </c:numRef>
          </c:val>
        </c:ser>
        <c:axId val="99258368"/>
        <c:axId val="99260288"/>
      </c:barChart>
      <c:catAx>
        <c:axId val="99258368"/>
        <c:scaling>
          <c:orientation val="minMax"/>
        </c:scaling>
        <c:axPos val="l"/>
        <c:title>
          <c:tx>
            <c:rich>
              <a:bodyPr rot="-5400000" vert="horz"/>
              <a:lstStyle/>
              <a:p>
                <a:pPr>
                  <a:defRPr/>
                </a:pPr>
                <a:r>
                  <a:rPr lang="ru-RU"/>
                  <a:t>элементы</a:t>
                </a:r>
              </a:p>
            </c:rich>
          </c:tx>
          <c:layout>
            <c:manualLayout>
              <c:xMode val="edge"/>
              <c:yMode val="edge"/>
              <c:x val="7.5757575757575933E-3"/>
              <c:y val="0.38521617089530635"/>
            </c:manualLayout>
          </c:layout>
        </c:title>
        <c:tickLblPos val="nextTo"/>
        <c:crossAx val="99260288"/>
        <c:crosses val="autoZero"/>
        <c:auto val="1"/>
        <c:lblAlgn val="ctr"/>
        <c:lblOffset val="100"/>
      </c:catAx>
      <c:valAx>
        <c:axId val="99260288"/>
        <c:scaling>
          <c:orientation val="minMax"/>
        </c:scaling>
        <c:axPos val="b"/>
        <c:majorGridlines/>
        <c:title>
          <c:tx>
            <c:rich>
              <a:bodyPr/>
              <a:lstStyle/>
              <a:p>
                <a:pPr>
                  <a:defRPr/>
                </a:pPr>
                <a:r>
                  <a:rPr lang="ru-RU"/>
                  <a:t>мг/кг сухой массы</a:t>
                </a:r>
              </a:p>
            </c:rich>
          </c:tx>
          <c:layout/>
        </c:title>
        <c:numFmt formatCode="0" sourceLinked="1"/>
        <c:tickLblPos val="nextTo"/>
        <c:crossAx val="99258368"/>
        <c:crosses val="autoZero"/>
        <c:crossBetween val="between"/>
      </c:valAx>
    </c:plotArea>
    <c:plotVisOnly val="1"/>
    <c:dispBlanksAs val="gap"/>
  </c:chart>
  <c:spPr>
    <a:solidFill>
      <a:sysClr val="window" lastClr="FFFFFF"/>
    </a:solidFill>
  </c:spPr>
  <c:txPr>
    <a:bodyPr/>
    <a:lstStyle/>
    <a:p>
      <a:pPr>
        <a:defRPr sz="1600"/>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9206633261794"/>
          <c:y val="4.6180737824438885E-2"/>
          <c:w val="0.75584884275829756"/>
          <c:h val="0.7998530912802565"/>
        </c:manualLayout>
      </c:layout>
      <c:barChart>
        <c:barDir val="bar"/>
        <c:grouping val="clustered"/>
        <c:ser>
          <c:idx val="0"/>
          <c:order val="0"/>
          <c:tx>
            <c:strRef>
              <c:f>Лист1!$AA$120</c:f>
              <c:strCache>
                <c:ptCount val="1"/>
                <c:pt idx="0">
                  <c:v>20.08.2014</c:v>
                </c:pt>
              </c:strCache>
            </c:strRef>
          </c:tx>
          <c:spPr>
            <a:solidFill>
              <a:schemeClr val="accent6"/>
            </a:solidFill>
            <a:ln>
              <a:solidFill>
                <a:sysClr val="windowText" lastClr="000000"/>
              </a:solidFill>
            </a:ln>
          </c:spPr>
          <c:dLbls>
            <c:dLblPos val="outEnd"/>
            <c:showVal val="1"/>
          </c:dLbls>
          <c:cat>
            <c:strRef>
              <c:f>Лист1!$Z$132:$Z$139</c:f>
              <c:strCache>
                <c:ptCount val="8"/>
                <c:pt idx="0">
                  <c:v>Ti</c:v>
                </c:pt>
                <c:pt idx="1">
                  <c:v>Сu</c:v>
                </c:pt>
                <c:pt idx="2">
                  <c:v>Sr</c:v>
                </c:pt>
                <c:pt idx="3">
                  <c:v>Zn</c:v>
                </c:pt>
                <c:pt idx="4">
                  <c:v>Zr</c:v>
                </c:pt>
                <c:pt idx="5">
                  <c:v>Ni</c:v>
                </c:pt>
                <c:pt idx="6">
                  <c:v>Br</c:v>
                </c:pt>
                <c:pt idx="7">
                  <c:v>Rb</c:v>
                </c:pt>
              </c:strCache>
            </c:strRef>
          </c:cat>
          <c:val>
            <c:numRef>
              <c:f>Лист1!$AA$132:$AA$139</c:f>
              <c:numCache>
                <c:formatCode>0</c:formatCode>
                <c:ptCount val="8"/>
                <c:pt idx="0">
                  <c:v>245.63</c:v>
                </c:pt>
                <c:pt idx="1">
                  <c:v>233.45000000000007</c:v>
                </c:pt>
                <c:pt idx="2">
                  <c:v>190.82000000000042</c:v>
                </c:pt>
                <c:pt idx="3">
                  <c:v>109.61999999999999</c:v>
                </c:pt>
                <c:pt idx="4">
                  <c:v>77.139999999999986</c:v>
                </c:pt>
                <c:pt idx="5">
                  <c:v>38.57</c:v>
                </c:pt>
                <c:pt idx="6">
                  <c:v>10.15</c:v>
                </c:pt>
                <c:pt idx="7">
                  <c:v>2.0299999999999998</c:v>
                </c:pt>
              </c:numCache>
            </c:numRef>
          </c:val>
        </c:ser>
        <c:axId val="88724992"/>
        <c:axId val="88726528"/>
      </c:barChart>
      <c:catAx>
        <c:axId val="88724992"/>
        <c:scaling>
          <c:orientation val="minMax"/>
        </c:scaling>
        <c:axPos val="l"/>
        <c:tickLblPos val="nextTo"/>
        <c:crossAx val="88726528"/>
        <c:crosses val="autoZero"/>
        <c:auto val="1"/>
        <c:lblAlgn val="ctr"/>
        <c:lblOffset val="100"/>
      </c:catAx>
      <c:valAx>
        <c:axId val="88726528"/>
        <c:scaling>
          <c:orientation val="minMax"/>
        </c:scaling>
        <c:axPos val="b"/>
        <c:majorGridlines/>
        <c:title>
          <c:tx>
            <c:rich>
              <a:bodyPr/>
              <a:lstStyle/>
              <a:p>
                <a:pPr>
                  <a:defRPr/>
                </a:pPr>
                <a:r>
                  <a:rPr lang="ru-RU"/>
                  <a:t>мг/кг сухой массы</a:t>
                </a:r>
              </a:p>
            </c:rich>
          </c:tx>
          <c:layout/>
        </c:title>
        <c:numFmt formatCode="0" sourceLinked="1"/>
        <c:tickLblPos val="nextTo"/>
        <c:crossAx val="88724992"/>
        <c:crosses val="autoZero"/>
        <c:crossBetween val="between"/>
      </c:valAx>
    </c:plotArea>
    <c:plotVisOnly val="1"/>
    <c:dispBlanksAs val="gap"/>
  </c:chart>
  <c:spPr>
    <a:solidFill>
      <a:sysClr val="window" lastClr="FFFFFF"/>
    </a:solidFill>
  </c:spPr>
  <c:txPr>
    <a:bodyPr/>
    <a:lstStyle/>
    <a:p>
      <a:pPr>
        <a:defRPr sz="1600"/>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stacked"/>
        <c:ser>
          <c:idx val="0"/>
          <c:order val="0"/>
          <c:tx>
            <c:strRef>
              <c:f>Лист1!$A$49</c:f>
              <c:strCache>
                <c:ptCount val="1"/>
                <c:pt idx="0">
                  <c:v>Отдел синезеленые  </c:v>
                </c:pt>
              </c:strCache>
            </c:strRef>
          </c:tx>
          <c:cat>
            <c:strRef>
              <c:f>Лист1!$F$48:$G$48</c:f>
              <c:strCache>
                <c:ptCount val="2"/>
                <c:pt idx="0">
                  <c:v>1 водоем</c:v>
                </c:pt>
                <c:pt idx="1">
                  <c:v>2 водоем</c:v>
                </c:pt>
              </c:strCache>
            </c:strRef>
          </c:cat>
          <c:val>
            <c:numRef>
              <c:f>Лист1!$F$49:$G$49</c:f>
              <c:numCache>
                <c:formatCode>General</c:formatCode>
                <c:ptCount val="2"/>
                <c:pt idx="0">
                  <c:v>2</c:v>
                </c:pt>
                <c:pt idx="1">
                  <c:v>2</c:v>
                </c:pt>
              </c:numCache>
            </c:numRef>
          </c:val>
        </c:ser>
        <c:ser>
          <c:idx val="1"/>
          <c:order val="1"/>
          <c:tx>
            <c:strRef>
              <c:f>Лист1!$A$50</c:f>
              <c:strCache>
                <c:ptCount val="1"/>
                <c:pt idx="0">
                  <c:v>Отдел эвгленовые </c:v>
                </c:pt>
              </c:strCache>
            </c:strRef>
          </c:tx>
          <c:cat>
            <c:strRef>
              <c:f>Лист1!$F$48:$G$48</c:f>
              <c:strCache>
                <c:ptCount val="2"/>
                <c:pt idx="0">
                  <c:v>1 водоем</c:v>
                </c:pt>
                <c:pt idx="1">
                  <c:v>2 водоем</c:v>
                </c:pt>
              </c:strCache>
            </c:strRef>
          </c:cat>
          <c:val>
            <c:numRef>
              <c:f>Лист1!$F$50:$G$50</c:f>
              <c:numCache>
                <c:formatCode>General</c:formatCode>
                <c:ptCount val="2"/>
                <c:pt idx="0">
                  <c:v>5</c:v>
                </c:pt>
                <c:pt idx="1">
                  <c:v>6</c:v>
                </c:pt>
              </c:numCache>
            </c:numRef>
          </c:val>
        </c:ser>
        <c:ser>
          <c:idx val="2"/>
          <c:order val="2"/>
          <c:tx>
            <c:strRef>
              <c:f>Лист1!$A$51</c:f>
              <c:strCache>
                <c:ptCount val="1"/>
                <c:pt idx="0">
                  <c:v>Отдел диатомовые</c:v>
                </c:pt>
              </c:strCache>
            </c:strRef>
          </c:tx>
          <c:cat>
            <c:strRef>
              <c:f>Лист1!$F$48:$G$48</c:f>
              <c:strCache>
                <c:ptCount val="2"/>
                <c:pt idx="0">
                  <c:v>1 водоем</c:v>
                </c:pt>
                <c:pt idx="1">
                  <c:v>2 водоем</c:v>
                </c:pt>
              </c:strCache>
            </c:strRef>
          </c:cat>
          <c:val>
            <c:numRef>
              <c:f>Лист1!$F$51:$G$51</c:f>
              <c:numCache>
                <c:formatCode>General</c:formatCode>
                <c:ptCount val="2"/>
                <c:pt idx="0">
                  <c:v>1</c:v>
                </c:pt>
                <c:pt idx="1">
                  <c:v>2</c:v>
                </c:pt>
              </c:numCache>
            </c:numRef>
          </c:val>
        </c:ser>
        <c:ser>
          <c:idx val="3"/>
          <c:order val="3"/>
          <c:tx>
            <c:strRef>
              <c:f>Лист1!$A$52</c:f>
              <c:strCache>
                <c:ptCount val="1"/>
                <c:pt idx="0">
                  <c:v>отдел Зеленые </c:v>
                </c:pt>
              </c:strCache>
            </c:strRef>
          </c:tx>
          <c:cat>
            <c:strRef>
              <c:f>Лист1!$F$48:$G$48</c:f>
              <c:strCache>
                <c:ptCount val="2"/>
                <c:pt idx="0">
                  <c:v>1 водоем</c:v>
                </c:pt>
                <c:pt idx="1">
                  <c:v>2 водоем</c:v>
                </c:pt>
              </c:strCache>
            </c:strRef>
          </c:cat>
          <c:val>
            <c:numRef>
              <c:f>Лист1!$F$52:$G$52</c:f>
              <c:numCache>
                <c:formatCode>General</c:formatCode>
                <c:ptCount val="2"/>
                <c:pt idx="0">
                  <c:v>7</c:v>
                </c:pt>
                <c:pt idx="1">
                  <c:v>11</c:v>
                </c:pt>
              </c:numCache>
            </c:numRef>
          </c:val>
        </c:ser>
        <c:ser>
          <c:idx val="4"/>
          <c:order val="4"/>
          <c:tx>
            <c:strRef>
              <c:f>Лист1!$A$53</c:f>
              <c:strCache>
                <c:ptCount val="1"/>
                <c:pt idx="0">
                  <c:v>отдел Золотистые</c:v>
                </c:pt>
              </c:strCache>
            </c:strRef>
          </c:tx>
          <c:spPr>
            <a:solidFill>
              <a:srgbClr val="FFFF00"/>
            </a:solidFill>
          </c:spPr>
          <c:cat>
            <c:strRef>
              <c:f>Лист1!$F$48:$G$48</c:f>
              <c:strCache>
                <c:ptCount val="2"/>
                <c:pt idx="0">
                  <c:v>1 водоем</c:v>
                </c:pt>
                <c:pt idx="1">
                  <c:v>2 водоем</c:v>
                </c:pt>
              </c:strCache>
            </c:strRef>
          </c:cat>
          <c:val>
            <c:numRef>
              <c:f>Лист1!$F$53:$G$53</c:f>
              <c:numCache>
                <c:formatCode>General</c:formatCode>
                <c:ptCount val="2"/>
                <c:pt idx="0">
                  <c:v>2</c:v>
                </c:pt>
                <c:pt idx="1">
                  <c:v>1</c:v>
                </c:pt>
              </c:numCache>
            </c:numRef>
          </c:val>
        </c:ser>
        <c:overlap val="100"/>
        <c:axId val="99404800"/>
        <c:axId val="99410688"/>
      </c:barChart>
      <c:catAx>
        <c:axId val="99404800"/>
        <c:scaling>
          <c:orientation val="minMax"/>
        </c:scaling>
        <c:axPos val="b"/>
        <c:tickLblPos val="nextTo"/>
        <c:crossAx val="99410688"/>
        <c:crosses val="autoZero"/>
        <c:auto val="1"/>
        <c:lblAlgn val="ctr"/>
        <c:lblOffset val="100"/>
      </c:catAx>
      <c:valAx>
        <c:axId val="99410688"/>
        <c:scaling>
          <c:orientation val="minMax"/>
        </c:scaling>
        <c:axPos val="l"/>
        <c:majorGridlines/>
        <c:title>
          <c:tx>
            <c:rich>
              <a:bodyPr rot="-5400000" vert="horz"/>
              <a:lstStyle/>
              <a:p>
                <a:pPr>
                  <a:defRPr/>
                </a:pPr>
                <a:r>
                  <a:rPr lang="ru-RU"/>
                  <a:t>число видов</a:t>
                </a:r>
              </a:p>
            </c:rich>
          </c:tx>
          <c:layout/>
        </c:title>
        <c:numFmt formatCode="General" sourceLinked="1"/>
        <c:tickLblPos val="nextTo"/>
        <c:crossAx val="99404800"/>
        <c:crosses val="autoZero"/>
        <c:crossBetween val="between"/>
      </c:valAx>
    </c:plotArea>
    <c:legend>
      <c:legendPos val="r"/>
      <c:layout/>
    </c:legend>
    <c:plotVisOnly val="1"/>
  </c:chart>
  <c:spPr>
    <a:gradFill rotWithShape="1">
      <a:gsLst>
        <a:gs pos="0">
          <a:schemeClr val="accent1">
            <a:lumMod val="60000"/>
            <a:lumOff val="40000"/>
          </a:schemeClr>
        </a:gs>
        <a:gs pos="35000">
          <a:srgbClr val="F5CD2D">
            <a:tint val="37000"/>
            <a:satMod val="300000"/>
          </a:srgbClr>
        </a:gs>
        <a:gs pos="100000">
          <a:srgbClr val="F5CD2D">
            <a:tint val="15000"/>
            <a:satMod val="350000"/>
          </a:srgb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sz="1600">
          <a:solidFill>
            <a:schemeClr val="dk1"/>
          </a:solidFill>
          <a:latin typeface="Times New Roman" pitchFamily="18" charset="0"/>
          <a:ea typeface="+mn-ea"/>
          <a:cs typeface="Times New Roman" pitchFamily="18" charset="0"/>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stacked"/>
        <c:ser>
          <c:idx val="0"/>
          <c:order val="0"/>
          <c:tx>
            <c:strRef>
              <c:f>Лист1!$A$49</c:f>
              <c:strCache>
                <c:ptCount val="1"/>
                <c:pt idx="0">
                  <c:v>Отдел синезеленые  </c:v>
                </c:pt>
              </c:strCache>
            </c:strRef>
          </c:tx>
          <c:cat>
            <c:strRef>
              <c:f>Лист1!$B$48:$C$48</c:f>
              <c:strCache>
                <c:ptCount val="2"/>
                <c:pt idx="0">
                  <c:v>1 водоем</c:v>
                </c:pt>
                <c:pt idx="1">
                  <c:v>2 водоем</c:v>
                </c:pt>
              </c:strCache>
            </c:strRef>
          </c:cat>
          <c:val>
            <c:numRef>
              <c:f>Лист1!$B$49:$C$49</c:f>
              <c:numCache>
                <c:formatCode>General</c:formatCode>
                <c:ptCount val="2"/>
                <c:pt idx="0">
                  <c:v>2787.4674999999997</c:v>
                </c:pt>
                <c:pt idx="1">
                  <c:v>8.0000000000000123E-3</c:v>
                </c:pt>
              </c:numCache>
            </c:numRef>
          </c:val>
        </c:ser>
        <c:ser>
          <c:idx val="1"/>
          <c:order val="1"/>
          <c:tx>
            <c:strRef>
              <c:f>Лист1!$A$50</c:f>
              <c:strCache>
                <c:ptCount val="1"/>
                <c:pt idx="0">
                  <c:v>Отдел эвгленовые </c:v>
                </c:pt>
              </c:strCache>
            </c:strRef>
          </c:tx>
          <c:cat>
            <c:strRef>
              <c:f>Лист1!$B$48:$C$48</c:f>
              <c:strCache>
                <c:ptCount val="2"/>
                <c:pt idx="0">
                  <c:v>1 водоем</c:v>
                </c:pt>
                <c:pt idx="1">
                  <c:v>2 водоем</c:v>
                </c:pt>
              </c:strCache>
            </c:strRef>
          </c:cat>
          <c:val>
            <c:numRef>
              <c:f>Лист1!$B$50:$C$50</c:f>
              <c:numCache>
                <c:formatCode>General</c:formatCode>
                <c:ptCount val="2"/>
                <c:pt idx="0">
                  <c:v>234.8775</c:v>
                </c:pt>
                <c:pt idx="1">
                  <c:v>537.77500000000055</c:v>
                </c:pt>
              </c:numCache>
            </c:numRef>
          </c:val>
        </c:ser>
        <c:ser>
          <c:idx val="2"/>
          <c:order val="2"/>
          <c:tx>
            <c:strRef>
              <c:f>Лист1!$A$51</c:f>
              <c:strCache>
                <c:ptCount val="1"/>
                <c:pt idx="0">
                  <c:v>Отдел диатомовые</c:v>
                </c:pt>
              </c:strCache>
            </c:strRef>
          </c:tx>
          <c:cat>
            <c:strRef>
              <c:f>Лист1!$B$48:$C$48</c:f>
              <c:strCache>
                <c:ptCount val="2"/>
                <c:pt idx="0">
                  <c:v>1 водоем</c:v>
                </c:pt>
                <c:pt idx="1">
                  <c:v>2 водоем</c:v>
                </c:pt>
              </c:strCache>
            </c:strRef>
          </c:cat>
          <c:val>
            <c:numRef>
              <c:f>Лист1!$B$51:$C$51</c:f>
              <c:numCache>
                <c:formatCode>General</c:formatCode>
                <c:ptCount val="2"/>
                <c:pt idx="0">
                  <c:v>9.7966666666666704</c:v>
                </c:pt>
                <c:pt idx="1">
                  <c:v>57.04</c:v>
                </c:pt>
              </c:numCache>
            </c:numRef>
          </c:val>
        </c:ser>
        <c:ser>
          <c:idx val="3"/>
          <c:order val="3"/>
          <c:tx>
            <c:strRef>
              <c:f>Лист1!$A$52</c:f>
              <c:strCache>
                <c:ptCount val="1"/>
                <c:pt idx="0">
                  <c:v>отдел Зеленые </c:v>
                </c:pt>
              </c:strCache>
            </c:strRef>
          </c:tx>
          <c:cat>
            <c:strRef>
              <c:f>Лист1!$B$48:$C$48</c:f>
              <c:strCache>
                <c:ptCount val="2"/>
                <c:pt idx="0">
                  <c:v>1 водоем</c:v>
                </c:pt>
                <c:pt idx="1">
                  <c:v>2 водоем</c:v>
                </c:pt>
              </c:strCache>
            </c:strRef>
          </c:cat>
          <c:val>
            <c:numRef>
              <c:f>Лист1!$B$52:$C$52</c:f>
              <c:numCache>
                <c:formatCode>General</c:formatCode>
                <c:ptCount val="2"/>
                <c:pt idx="0">
                  <c:v>148.1525</c:v>
                </c:pt>
                <c:pt idx="1">
                  <c:v>229.935</c:v>
                </c:pt>
              </c:numCache>
            </c:numRef>
          </c:val>
        </c:ser>
        <c:ser>
          <c:idx val="4"/>
          <c:order val="4"/>
          <c:tx>
            <c:strRef>
              <c:f>Лист1!$A$53</c:f>
              <c:strCache>
                <c:ptCount val="1"/>
                <c:pt idx="0">
                  <c:v>отдел Золотистые</c:v>
                </c:pt>
              </c:strCache>
            </c:strRef>
          </c:tx>
          <c:cat>
            <c:strRef>
              <c:f>Лист1!$B$48:$C$48</c:f>
              <c:strCache>
                <c:ptCount val="2"/>
                <c:pt idx="0">
                  <c:v>1 водоем</c:v>
                </c:pt>
                <c:pt idx="1">
                  <c:v>2 водоем</c:v>
                </c:pt>
              </c:strCache>
            </c:strRef>
          </c:cat>
          <c:val>
            <c:numRef>
              <c:f>Лист1!$B$53:$C$53</c:f>
              <c:numCache>
                <c:formatCode>General</c:formatCode>
                <c:ptCount val="2"/>
                <c:pt idx="0">
                  <c:v>334.57</c:v>
                </c:pt>
                <c:pt idx="1">
                  <c:v>11.05</c:v>
                </c:pt>
              </c:numCache>
            </c:numRef>
          </c:val>
        </c:ser>
        <c:overlap val="100"/>
        <c:axId val="88850816"/>
        <c:axId val="88852352"/>
      </c:barChart>
      <c:catAx>
        <c:axId val="88850816"/>
        <c:scaling>
          <c:orientation val="minMax"/>
        </c:scaling>
        <c:axPos val="b"/>
        <c:tickLblPos val="nextTo"/>
        <c:crossAx val="88852352"/>
        <c:crosses val="autoZero"/>
        <c:auto val="1"/>
        <c:lblAlgn val="ctr"/>
        <c:lblOffset val="100"/>
      </c:catAx>
      <c:valAx>
        <c:axId val="88852352"/>
        <c:scaling>
          <c:orientation val="minMax"/>
          <c:max val="3550"/>
          <c:min val="0"/>
        </c:scaling>
        <c:axPos val="l"/>
        <c:majorGridlines/>
        <c:numFmt formatCode="General" sourceLinked="1"/>
        <c:tickLblPos val="nextTo"/>
        <c:crossAx val="88850816"/>
        <c:crosses val="autoZero"/>
        <c:crossBetween val="between"/>
        <c:majorUnit val="250"/>
      </c:valAx>
    </c:plotArea>
    <c:legend>
      <c:legendPos val="r"/>
      <c:layout/>
    </c:legend>
    <c:plotVisOnly val="1"/>
  </c:chart>
  <c:spPr>
    <a:gradFill rotWithShape="1">
      <a:gsLst>
        <a:gs pos="0">
          <a:schemeClr val="accent1">
            <a:lumMod val="60000"/>
            <a:lumOff val="40000"/>
          </a:schemeClr>
        </a:gs>
        <a:gs pos="35000">
          <a:srgbClr val="B32C16">
            <a:tint val="37000"/>
            <a:satMod val="300000"/>
          </a:srgbClr>
        </a:gs>
        <a:gs pos="100000">
          <a:srgbClr val="B32C16">
            <a:tint val="15000"/>
            <a:satMod val="350000"/>
          </a:srgb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sz="1800">
          <a:solidFill>
            <a:schemeClr val="dk1"/>
          </a:solidFill>
          <a:latin typeface="Times New Roman" pitchFamily="18" charset="0"/>
          <a:ea typeface="+mn-ea"/>
          <a:cs typeface="Times New Roman" pitchFamily="18" charset="0"/>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stacked"/>
        <c:ser>
          <c:idx val="0"/>
          <c:order val="0"/>
          <c:tx>
            <c:strRef>
              <c:f>Лист1!$A$49</c:f>
              <c:strCache>
                <c:ptCount val="1"/>
                <c:pt idx="0">
                  <c:v>Отдел синезеленые  </c:v>
                </c:pt>
              </c:strCache>
            </c:strRef>
          </c:tx>
          <c:cat>
            <c:strRef>
              <c:f>Лист1!$D$48:$E$48</c:f>
              <c:strCache>
                <c:ptCount val="2"/>
                <c:pt idx="0">
                  <c:v>1 водоем</c:v>
                </c:pt>
                <c:pt idx="1">
                  <c:v>2 водоем</c:v>
                </c:pt>
              </c:strCache>
            </c:strRef>
          </c:cat>
          <c:val>
            <c:numRef>
              <c:f>Лист1!$D$49:$E$49</c:f>
              <c:numCache>
                <c:formatCode>General</c:formatCode>
                <c:ptCount val="2"/>
                <c:pt idx="0">
                  <c:v>0.47850000000000031</c:v>
                </c:pt>
                <c:pt idx="1">
                  <c:v>1.0000000000000005E-2</c:v>
                </c:pt>
              </c:numCache>
            </c:numRef>
          </c:val>
        </c:ser>
        <c:ser>
          <c:idx val="1"/>
          <c:order val="1"/>
          <c:tx>
            <c:strRef>
              <c:f>Лист1!$A$50</c:f>
              <c:strCache>
                <c:ptCount val="1"/>
                <c:pt idx="0">
                  <c:v>Отдел эвгленовые </c:v>
                </c:pt>
              </c:strCache>
            </c:strRef>
          </c:tx>
          <c:cat>
            <c:strRef>
              <c:f>Лист1!$D$48:$E$48</c:f>
              <c:strCache>
                <c:ptCount val="2"/>
                <c:pt idx="0">
                  <c:v>1 водоем</c:v>
                </c:pt>
                <c:pt idx="1">
                  <c:v>2 водоем</c:v>
                </c:pt>
              </c:strCache>
            </c:strRef>
          </c:cat>
          <c:val>
            <c:numRef>
              <c:f>Лист1!$D$50:$E$50</c:f>
              <c:numCache>
                <c:formatCode>General</c:formatCode>
                <c:ptCount val="2"/>
                <c:pt idx="0">
                  <c:v>2.3639999999999999</c:v>
                </c:pt>
                <c:pt idx="1">
                  <c:v>10.969500000000011</c:v>
                </c:pt>
              </c:numCache>
            </c:numRef>
          </c:val>
        </c:ser>
        <c:ser>
          <c:idx val="2"/>
          <c:order val="2"/>
          <c:tx>
            <c:strRef>
              <c:f>Лист1!$A$51</c:f>
              <c:strCache>
                <c:ptCount val="1"/>
                <c:pt idx="0">
                  <c:v>Отдел диатомовые</c:v>
                </c:pt>
              </c:strCache>
            </c:strRef>
          </c:tx>
          <c:cat>
            <c:strRef>
              <c:f>Лист1!$D$48:$E$48</c:f>
              <c:strCache>
                <c:ptCount val="2"/>
                <c:pt idx="0">
                  <c:v>1 водоем</c:v>
                </c:pt>
                <c:pt idx="1">
                  <c:v>2 водоем</c:v>
                </c:pt>
              </c:strCache>
            </c:strRef>
          </c:cat>
          <c:val>
            <c:numRef>
              <c:f>Лист1!$D$51:$E$51</c:f>
              <c:numCache>
                <c:formatCode>General</c:formatCode>
                <c:ptCount val="2"/>
                <c:pt idx="0">
                  <c:v>0.16666666666666666</c:v>
                </c:pt>
                <c:pt idx="1">
                  <c:v>1.9000000000000001</c:v>
                </c:pt>
              </c:numCache>
            </c:numRef>
          </c:val>
        </c:ser>
        <c:ser>
          <c:idx val="3"/>
          <c:order val="3"/>
          <c:tx>
            <c:strRef>
              <c:f>Лист1!$A$52</c:f>
              <c:strCache>
                <c:ptCount val="1"/>
                <c:pt idx="0">
                  <c:v>отдел Зеленые </c:v>
                </c:pt>
              </c:strCache>
            </c:strRef>
          </c:tx>
          <c:cat>
            <c:strRef>
              <c:f>Лист1!$D$48:$E$48</c:f>
              <c:strCache>
                <c:ptCount val="2"/>
                <c:pt idx="0">
                  <c:v>1 водоем</c:v>
                </c:pt>
                <c:pt idx="1">
                  <c:v>2 водоем</c:v>
                </c:pt>
              </c:strCache>
            </c:strRef>
          </c:cat>
          <c:val>
            <c:numRef>
              <c:f>Лист1!$D$52:$E$52</c:f>
              <c:numCache>
                <c:formatCode>General</c:formatCode>
                <c:ptCount val="2"/>
                <c:pt idx="0" formatCode="_-* #,##0.0_р_._-;\-* #,##0.0_р_._-;_-* &quot;-&quot;????????_р_._-;_-@_-">
                  <c:v>0.40085000000000032</c:v>
                </c:pt>
                <c:pt idx="1">
                  <c:v>4.6649999999999955E-2</c:v>
                </c:pt>
              </c:numCache>
            </c:numRef>
          </c:val>
        </c:ser>
        <c:ser>
          <c:idx val="4"/>
          <c:order val="4"/>
          <c:tx>
            <c:strRef>
              <c:f>Лист1!$A$53</c:f>
              <c:strCache>
                <c:ptCount val="1"/>
                <c:pt idx="0">
                  <c:v>отдел Золотистые</c:v>
                </c:pt>
              </c:strCache>
            </c:strRef>
          </c:tx>
          <c:cat>
            <c:strRef>
              <c:f>Лист1!$D$48:$E$48</c:f>
              <c:strCache>
                <c:ptCount val="2"/>
                <c:pt idx="0">
                  <c:v>1 водоем</c:v>
                </c:pt>
                <c:pt idx="1">
                  <c:v>2 водоем</c:v>
                </c:pt>
              </c:strCache>
            </c:strRef>
          </c:cat>
          <c:val>
            <c:numRef>
              <c:f>Лист1!$D$53:$E$53</c:f>
              <c:numCache>
                <c:formatCode>General</c:formatCode>
                <c:ptCount val="2"/>
                <c:pt idx="0">
                  <c:v>0.45800000000000002</c:v>
                </c:pt>
                <c:pt idx="1">
                  <c:v>3.5000000000000027E-3</c:v>
                </c:pt>
              </c:numCache>
            </c:numRef>
          </c:val>
        </c:ser>
        <c:overlap val="100"/>
        <c:axId val="86545536"/>
        <c:axId val="86547072"/>
      </c:barChart>
      <c:catAx>
        <c:axId val="86545536"/>
        <c:scaling>
          <c:orientation val="minMax"/>
        </c:scaling>
        <c:axPos val="b"/>
        <c:tickLblPos val="nextTo"/>
        <c:crossAx val="86547072"/>
        <c:crosses val="autoZero"/>
        <c:auto val="1"/>
        <c:lblAlgn val="ctr"/>
        <c:lblOffset val="100"/>
      </c:catAx>
      <c:valAx>
        <c:axId val="86547072"/>
        <c:scaling>
          <c:orientation val="minMax"/>
          <c:max val="13"/>
          <c:min val="0"/>
        </c:scaling>
        <c:axPos val="l"/>
        <c:majorGridlines/>
        <c:title>
          <c:tx>
            <c:rich>
              <a:bodyPr rot="-5400000" vert="horz"/>
              <a:lstStyle/>
              <a:p>
                <a:pPr>
                  <a:defRPr/>
                </a:pPr>
                <a:r>
                  <a:rPr lang="ru-RU"/>
                  <a:t>Биомасса,мг/л</a:t>
                </a:r>
              </a:p>
            </c:rich>
          </c:tx>
          <c:layout/>
        </c:title>
        <c:numFmt formatCode="General" sourceLinked="1"/>
        <c:tickLblPos val="nextTo"/>
        <c:crossAx val="86545536"/>
        <c:crosses val="autoZero"/>
        <c:crossBetween val="between"/>
        <c:majorUnit val="1"/>
        <c:minorUnit val="1"/>
      </c:valAx>
    </c:plotArea>
    <c:legend>
      <c:legendPos val="r"/>
      <c:layout/>
    </c:legend>
    <c:plotVisOnly val="1"/>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sz="1600">
          <a:solidFill>
            <a:schemeClr val="dk1"/>
          </a:solidFill>
          <a:latin typeface="Times New Roman" pitchFamily="18" charset="0"/>
          <a:ea typeface="+mn-ea"/>
          <a:cs typeface="Times New Roman" pitchFamily="18"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1"/>
  <c:chart>
    <c:autoTitleDeleted val="1"/>
    <c:plotArea>
      <c:layout>
        <c:manualLayout>
          <c:layoutTarget val="inner"/>
          <c:xMode val="edge"/>
          <c:yMode val="edge"/>
          <c:x val="0.2241098151767324"/>
          <c:y val="2.8503596939912512E-2"/>
          <c:w val="0.72363690644937162"/>
          <c:h val="0.74834648715156649"/>
        </c:manualLayout>
      </c:layout>
      <c:scatterChart>
        <c:scatterStyle val="lineMarker"/>
        <c:ser>
          <c:idx val="0"/>
          <c:order val="0"/>
          <c:spPr>
            <a:ln w="25400" cap="flat" cmpd="sng" algn="ctr">
              <a:noFill/>
              <a:prstDash val="sysDot"/>
              <a:round/>
            </a:ln>
            <a:effectLst/>
          </c:spPr>
          <c:marker>
            <c:symbol val="circle"/>
            <c:size val="5"/>
            <c:spPr>
              <a:solidFill>
                <a:schemeClr val="tx1"/>
              </a:solidFill>
              <a:ln w="9525" cap="flat" cmpd="sng" algn="ctr">
                <a:solidFill>
                  <a:schemeClr val="dk1">
                    <a:tint val="88500"/>
                    <a:shade val="95000"/>
                  </a:schemeClr>
                </a:solidFill>
                <a:round/>
              </a:ln>
              <a:effectLst/>
            </c:spPr>
          </c:marker>
          <c:trendline>
            <c:spPr>
              <a:ln w="9525" cap="rnd">
                <a:solidFill>
                  <a:schemeClr val="dk1">
                    <a:tint val="88500"/>
                  </a:schemeClr>
                </a:solidFill>
              </a:ln>
              <a:effectLst/>
            </c:spPr>
            <c:trendlineType val="poly"/>
            <c:order val="2"/>
            <c:dispEq val="1"/>
            <c:trendlineLbl>
              <c:layout>
                <c:manualLayout>
                  <c:x val="4.6074104923017487E-2"/>
                  <c:y val="-0.32783123312496898"/>
                </c:manualLayout>
              </c:layout>
              <c:tx>
                <c:rich>
                  <a:bodyPr rot="0" vert="horz"/>
                  <a:lstStyle/>
                  <a:p>
                    <a:pPr>
                      <a:defRPr/>
                    </a:pPr>
                    <a:r>
                      <a:rPr lang="en-US" baseline="0" dirty="0"/>
                      <a:t>y = -</a:t>
                    </a:r>
                    <a:r>
                      <a:rPr lang="en-US" baseline="0" dirty="0" smtClean="0"/>
                      <a:t>0,00</a:t>
                    </a:r>
                    <a:r>
                      <a:rPr lang="ru-RU" baseline="0" dirty="0" smtClean="0"/>
                      <a:t>01</a:t>
                    </a:r>
                    <a:r>
                      <a:rPr lang="en-US" baseline="0" dirty="0" smtClean="0"/>
                      <a:t>x</a:t>
                    </a:r>
                    <a:r>
                      <a:rPr lang="en-US" baseline="30000" dirty="0" smtClean="0"/>
                      <a:t>2</a:t>
                    </a:r>
                    <a:r>
                      <a:rPr lang="en-US" baseline="0" dirty="0" smtClean="0"/>
                      <a:t> </a:t>
                    </a:r>
                    <a:r>
                      <a:rPr lang="en-US" baseline="0" dirty="0"/>
                      <a:t>+ </a:t>
                    </a:r>
                    <a:r>
                      <a:rPr lang="en-US" baseline="0" dirty="0" smtClean="0"/>
                      <a:t>0,020</a:t>
                    </a:r>
                    <a:r>
                      <a:rPr lang="ru-RU" baseline="0" dirty="0" smtClean="0"/>
                      <a:t>3</a:t>
                    </a:r>
                    <a:r>
                      <a:rPr lang="en-US" baseline="0" dirty="0" smtClean="0"/>
                      <a:t>x </a:t>
                    </a:r>
                    <a:r>
                      <a:rPr lang="en-US" baseline="0" dirty="0"/>
                      <a:t>- </a:t>
                    </a:r>
                    <a:r>
                      <a:rPr lang="en-US" baseline="0" dirty="0" smtClean="0"/>
                      <a:t>0,368</a:t>
                    </a:r>
                    <a:r>
                      <a:rPr lang="ru-RU" baseline="0" dirty="0" smtClean="0"/>
                      <a:t>6</a:t>
                    </a:r>
                    <a:endParaRPr lang="en-US" dirty="0"/>
                  </a:p>
                </c:rich>
              </c:tx>
              <c:numFmt formatCode="General" sourceLinked="0"/>
              <c:spPr>
                <a:noFill/>
                <a:ln>
                  <a:noFill/>
                </a:ln>
                <a:effectLst/>
              </c:spPr>
            </c:trendlineLbl>
          </c:trendline>
          <c:xVal>
            <c:numRef>
              <c:f>'эксперимент 2 дождевые черви'!$A$3:$A$69</c:f>
              <c:numCache>
                <c:formatCode>General</c:formatCode>
                <c:ptCount val="67"/>
                <c:pt idx="0">
                  <c:v>18</c:v>
                </c:pt>
                <c:pt idx="1">
                  <c:v>25</c:v>
                </c:pt>
                <c:pt idx="2">
                  <c:v>19</c:v>
                </c:pt>
                <c:pt idx="3">
                  <c:v>30</c:v>
                </c:pt>
                <c:pt idx="4">
                  <c:v>25</c:v>
                </c:pt>
                <c:pt idx="5">
                  <c:v>24</c:v>
                </c:pt>
                <c:pt idx="6">
                  <c:v>42</c:v>
                </c:pt>
                <c:pt idx="7">
                  <c:v>32</c:v>
                </c:pt>
                <c:pt idx="8">
                  <c:v>25</c:v>
                </c:pt>
                <c:pt idx="9">
                  <c:v>33</c:v>
                </c:pt>
                <c:pt idx="10">
                  <c:v>35</c:v>
                </c:pt>
                <c:pt idx="11">
                  <c:v>35</c:v>
                </c:pt>
                <c:pt idx="12">
                  <c:v>50</c:v>
                </c:pt>
                <c:pt idx="13">
                  <c:v>40</c:v>
                </c:pt>
                <c:pt idx="14">
                  <c:v>43</c:v>
                </c:pt>
                <c:pt idx="15">
                  <c:v>46</c:v>
                </c:pt>
                <c:pt idx="16">
                  <c:v>64</c:v>
                </c:pt>
                <c:pt idx="17">
                  <c:v>50</c:v>
                </c:pt>
                <c:pt idx="18">
                  <c:v>60</c:v>
                </c:pt>
                <c:pt idx="19">
                  <c:v>40</c:v>
                </c:pt>
                <c:pt idx="20">
                  <c:v>47</c:v>
                </c:pt>
                <c:pt idx="21">
                  <c:v>75</c:v>
                </c:pt>
                <c:pt idx="22">
                  <c:v>60</c:v>
                </c:pt>
                <c:pt idx="23">
                  <c:v>73</c:v>
                </c:pt>
                <c:pt idx="24">
                  <c:v>47</c:v>
                </c:pt>
                <c:pt idx="25">
                  <c:v>45</c:v>
                </c:pt>
                <c:pt idx="26">
                  <c:v>52</c:v>
                </c:pt>
                <c:pt idx="27">
                  <c:v>75</c:v>
                </c:pt>
                <c:pt idx="28">
                  <c:v>60</c:v>
                </c:pt>
                <c:pt idx="29">
                  <c:v>45</c:v>
                </c:pt>
                <c:pt idx="30">
                  <c:v>50</c:v>
                </c:pt>
                <c:pt idx="31">
                  <c:v>53</c:v>
                </c:pt>
                <c:pt idx="32">
                  <c:v>85</c:v>
                </c:pt>
                <c:pt idx="33">
                  <c:v>60</c:v>
                </c:pt>
                <c:pt idx="34">
                  <c:v>70</c:v>
                </c:pt>
                <c:pt idx="35">
                  <c:v>70</c:v>
                </c:pt>
                <c:pt idx="36">
                  <c:v>75</c:v>
                </c:pt>
                <c:pt idx="37">
                  <c:v>55</c:v>
                </c:pt>
                <c:pt idx="38">
                  <c:v>70</c:v>
                </c:pt>
                <c:pt idx="39">
                  <c:v>55</c:v>
                </c:pt>
                <c:pt idx="40">
                  <c:v>55</c:v>
                </c:pt>
                <c:pt idx="41">
                  <c:v>85</c:v>
                </c:pt>
                <c:pt idx="42">
                  <c:v>80</c:v>
                </c:pt>
                <c:pt idx="43">
                  <c:v>60</c:v>
                </c:pt>
                <c:pt idx="44">
                  <c:v>80</c:v>
                </c:pt>
                <c:pt idx="45">
                  <c:v>70</c:v>
                </c:pt>
                <c:pt idx="46">
                  <c:v>53</c:v>
                </c:pt>
                <c:pt idx="47">
                  <c:v>60</c:v>
                </c:pt>
                <c:pt idx="48">
                  <c:v>52</c:v>
                </c:pt>
                <c:pt idx="49">
                  <c:v>70</c:v>
                </c:pt>
                <c:pt idx="50">
                  <c:v>57</c:v>
                </c:pt>
                <c:pt idx="51">
                  <c:v>75</c:v>
                </c:pt>
                <c:pt idx="52">
                  <c:v>60</c:v>
                </c:pt>
                <c:pt idx="53">
                  <c:v>70</c:v>
                </c:pt>
                <c:pt idx="54">
                  <c:v>55</c:v>
                </c:pt>
                <c:pt idx="55">
                  <c:v>65</c:v>
                </c:pt>
                <c:pt idx="56">
                  <c:v>55</c:v>
                </c:pt>
                <c:pt idx="57">
                  <c:v>65</c:v>
                </c:pt>
                <c:pt idx="58">
                  <c:v>60</c:v>
                </c:pt>
                <c:pt idx="59">
                  <c:v>80</c:v>
                </c:pt>
                <c:pt idx="60">
                  <c:v>64</c:v>
                </c:pt>
                <c:pt idx="61">
                  <c:v>95</c:v>
                </c:pt>
                <c:pt idx="62">
                  <c:v>65</c:v>
                </c:pt>
                <c:pt idx="63">
                  <c:v>80</c:v>
                </c:pt>
                <c:pt idx="64">
                  <c:v>57</c:v>
                </c:pt>
                <c:pt idx="65">
                  <c:v>70</c:v>
                </c:pt>
                <c:pt idx="66">
                  <c:v>83</c:v>
                </c:pt>
              </c:numCache>
            </c:numRef>
          </c:xVal>
          <c:yVal>
            <c:numRef>
              <c:f>'эксперимент 2 дождевые черви'!$B$3:$B$69</c:f>
              <c:numCache>
                <c:formatCode>General</c:formatCode>
                <c:ptCount val="67"/>
                <c:pt idx="0">
                  <c:v>2.2000000000000016E-2</c:v>
                </c:pt>
                <c:pt idx="1">
                  <c:v>2.8000000000000004E-2</c:v>
                </c:pt>
                <c:pt idx="2">
                  <c:v>4.8000000000000022E-2</c:v>
                </c:pt>
                <c:pt idx="3">
                  <c:v>6.0000000000000032E-2</c:v>
                </c:pt>
                <c:pt idx="4">
                  <c:v>6.8000000000000019E-2</c:v>
                </c:pt>
                <c:pt idx="5">
                  <c:v>7.6000000000000012E-2</c:v>
                </c:pt>
                <c:pt idx="6">
                  <c:v>8.2000000000000003E-2</c:v>
                </c:pt>
                <c:pt idx="7">
                  <c:v>8.4000000000000047E-2</c:v>
                </c:pt>
                <c:pt idx="8">
                  <c:v>0.11400000000000002</c:v>
                </c:pt>
                <c:pt idx="9">
                  <c:v>0.13400000000000001</c:v>
                </c:pt>
                <c:pt idx="10">
                  <c:v>0.13800000000000001</c:v>
                </c:pt>
                <c:pt idx="11">
                  <c:v>0.15400000000000016</c:v>
                </c:pt>
                <c:pt idx="12">
                  <c:v>0.18800000000000017</c:v>
                </c:pt>
                <c:pt idx="13">
                  <c:v>0.19600000000000004</c:v>
                </c:pt>
                <c:pt idx="14">
                  <c:v>0.2</c:v>
                </c:pt>
                <c:pt idx="15">
                  <c:v>0.21800000000000017</c:v>
                </c:pt>
                <c:pt idx="16">
                  <c:v>0.25800000000000001</c:v>
                </c:pt>
                <c:pt idx="17">
                  <c:v>0.26400000000000001</c:v>
                </c:pt>
                <c:pt idx="18">
                  <c:v>0.28200000000000008</c:v>
                </c:pt>
                <c:pt idx="19">
                  <c:v>0.28600000000000031</c:v>
                </c:pt>
                <c:pt idx="20">
                  <c:v>0.31400000000000033</c:v>
                </c:pt>
                <c:pt idx="21">
                  <c:v>0.31400000000000033</c:v>
                </c:pt>
                <c:pt idx="22">
                  <c:v>0.31600000000000039</c:v>
                </c:pt>
                <c:pt idx="23">
                  <c:v>0.3280000000000004</c:v>
                </c:pt>
                <c:pt idx="24">
                  <c:v>0.33000000000000046</c:v>
                </c:pt>
                <c:pt idx="25">
                  <c:v>0.34400000000000008</c:v>
                </c:pt>
                <c:pt idx="26">
                  <c:v>0.35400000000000031</c:v>
                </c:pt>
                <c:pt idx="27">
                  <c:v>0.35800000000000032</c:v>
                </c:pt>
                <c:pt idx="28">
                  <c:v>0.36800000000000038</c:v>
                </c:pt>
                <c:pt idx="29">
                  <c:v>0.36800000000000038</c:v>
                </c:pt>
                <c:pt idx="30">
                  <c:v>0.37200000000000033</c:v>
                </c:pt>
                <c:pt idx="31">
                  <c:v>0.37400000000000033</c:v>
                </c:pt>
                <c:pt idx="32">
                  <c:v>0.37600000000000033</c:v>
                </c:pt>
                <c:pt idx="33">
                  <c:v>0.3880000000000004</c:v>
                </c:pt>
                <c:pt idx="34">
                  <c:v>0.4</c:v>
                </c:pt>
                <c:pt idx="35">
                  <c:v>0.40400000000000008</c:v>
                </c:pt>
                <c:pt idx="36">
                  <c:v>0.40400000000000008</c:v>
                </c:pt>
                <c:pt idx="37">
                  <c:v>0.40800000000000008</c:v>
                </c:pt>
                <c:pt idx="38">
                  <c:v>0.41200000000000031</c:v>
                </c:pt>
                <c:pt idx="39">
                  <c:v>0.41400000000000031</c:v>
                </c:pt>
                <c:pt idx="40">
                  <c:v>0.41800000000000032</c:v>
                </c:pt>
                <c:pt idx="41">
                  <c:v>0.43400000000000033</c:v>
                </c:pt>
                <c:pt idx="42">
                  <c:v>0.43800000000000033</c:v>
                </c:pt>
                <c:pt idx="43">
                  <c:v>0.44200000000000006</c:v>
                </c:pt>
                <c:pt idx="44">
                  <c:v>0.45400000000000001</c:v>
                </c:pt>
                <c:pt idx="45">
                  <c:v>0.45600000000000002</c:v>
                </c:pt>
                <c:pt idx="46">
                  <c:v>0.45800000000000002</c:v>
                </c:pt>
                <c:pt idx="47">
                  <c:v>0.46</c:v>
                </c:pt>
                <c:pt idx="48">
                  <c:v>0.46400000000000002</c:v>
                </c:pt>
                <c:pt idx="49">
                  <c:v>0.46600000000000008</c:v>
                </c:pt>
                <c:pt idx="50">
                  <c:v>0.49200000000000038</c:v>
                </c:pt>
                <c:pt idx="51">
                  <c:v>0.5</c:v>
                </c:pt>
                <c:pt idx="52">
                  <c:v>0.5</c:v>
                </c:pt>
                <c:pt idx="53">
                  <c:v>0.50600000000000001</c:v>
                </c:pt>
                <c:pt idx="54">
                  <c:v>0.51200000000000001</c:v>
                </c:pt>
                <c:pt idx="55">
                  <c:v>0.51800000000000002</c:v>
                </c:pt>
                <c:pt idx="56">
                  <c:v>0.51800000000000002</c:v>
                </c:pt>
                <c:pt idx="57">
                  <c:v>0.51800000000000002</c:v>
                </c:pt>
                <c:pt idx="58">
                  <c:v>0.52</c:v>
                </c:pt>
                <c:pt idx="59">
                  <c:v>0.52200000000000002</c:v>
                </c:pt>
                <c:pt idx="60">
                  <c:v>0.54200000000000004</c:v>
                </c:pt>
                <c:pt idx="61">
                  <c:v>0.54800000000000004</c:v>
                </c:pt>
                <c:pt idx="62">
                  <c:v>0.55000000000000004</c:v>
                </c:pt>
                <c:pt idx="63">
                  <c:v>0.57199999999999995</c:v>
                </c:pt>
                <c:pt idx="64">
                  <c:v>0.57199999999999995</c:v>
                </c:pt>
                <c:pt idx="65">
                  <c:v>0.61600000000000066</c:v>
                </c:pt>
                <c:pt idx="66">
                  <c:v>0.66000000000000092</c:v>
                </c:pt>
              </c:numCache>
            </c:numRef>
          </c:yVal>
        </c:ser>
        <c:axId val="88805376"/>
        <c:axId val="88861312"/>
      </c:scatterChart>
      <c:valAx>
        <c:axId val="88805376"/>
        <c:scaling>
          <c:orientation val="minMax"/>
          <c:max val="110"/>
          <c:min val="0"/>
        </c:scaling>
        <c:axPos val="b"/>
        <c:majorGridlines>
          <c:spPr>
            <a:ln w="9525" cap="flat" cmpd="sng" algn="ctr">
              <a:solidFill>
                <a:schemeClr val="dk1">
                  <a:lumMod val="15000"/>
                  <a:lumOff val="85000"/>
                </a:schemeClr>
              </a:solidFill>
              <a:round/>
            </a:ln>
            <a:effectLst/>
          </c:spPr>
        </c:majorGridlines>
        <c:title>
          <c:tx>
            <c:rich>
              <a:bodyPr rot="0" vert="horz"/>
              <a:lstStyle/>
              <a:p>
                <a:pPr>
                  <a:defRPr/>
                </a:pPr>
                <a:r>
                  <a:rPr lang="ru-RU"/>
                  <a:t>Длина,мм</a:t>
                </a:r>
              </a:p>
            </c:rich>
          </c:tx>
          <c:layout/>
          <c:spPr>
            <a:noFill/>
            <a:ln>
              <a:noFill/>
            </a:ln>
            <a:effectLst/>
          </c:spPr>
        </c:title>
        <c:numFmt formatCode="General" sourceLinked="1"/>
        <c:majorTickMark val="none"/>
        <c:tickLblPos val="nextTo"/>
        <c:spPr>
          <a:noFill/>
          <a:ln w="9525" cap="rnd">
            <a:solidFill>
              <a:schemeClr val="dk1">
                <a:lumMod val="20000"/>
                <a:lumOff val="80000"/>
              </a:schemeClr>
            </a:solidFill>
            <a:round/>
          </a:ln>
          <a:effectLst/>
        </c:spPr>
        <c:txPr>
          <a:bodyPr rot="-60000000" vert="horz"/>
          <a:lstStyle/>
          <a:p>
            <a:pPr>
              <a:defRPr/>
            </a:pPr>
            <a:endParaRPr lang="ru-RU"/>
          </a:p>
        </c:txPr>
        <c:crossAx val="88861312"/>
        <c:crosses val="autoZero"/>
        <c:crossBetween val="midCat"/>
      </c:valAx>
      <c:valAx>
        <c:axId val="88861312"/>
        <c:scaling>
          <c:orientation val="minMax"/>
          <c:max val="1"/>
          <c:min val="0"/>
        </c:scaling>
        <c:axPos val="l"/>
        <c:majorGridlines>
          <c:spPr>
            <a:ln w="9525" cap="flat" cmpd="sng" algn="ctr">
              <a:solidFill>
                <a:schemeClr val="dk1">
                  <a:lumMod val="15000"/>
                  <a:lumOff val="85000"/>
                </a:schemeClr>
              </a:solidFill>
              <a:round/>
            </a:ln>
            <a:effectLst/>
          </c:spPr>
        </c:majorGridlines>
        <c:title>
          <c:tx>
            <c:rich>
              <a:bodyPr rot="-5400000" vert="horz"/>
              <a:lstStyle/>
              <a:p>
                <a:pPr>
                  <a:defRPr/>
                </a:pPr>
                <a:r>
                  <a:rPr lang="ru-RU"/>
                  <a:t>Масса,г</a:t>
                </a:r>
              </a:p>
            </c:rich>
          </c:tx>
          <c:layout/>
          <c:spPr>
            <a:noFill/>
            <a:ln>
              <a:noFill/>
            </a:ln>
            <a:effectLst/>
          </c:spPr>
        </c:title>
        <c:numFmt formatCode="General" sourceLinked="1"/>
        <c:majorTickMark val="none"/>
        <c:tickLblPos val="nextTo"/>
        <c:spPr>
          <a:noFill/>
          <a:ln w="9525" cap="rnd">
            <a:solidFill>
              <a:schemeClr val="dk1">
                <a:lumMod val="25000"/>
                <a:lumOff val="75000"/>
              </a:schemeClr>
            </a:solidFill>
            <a:round/>
          </a:ln>
          <a:effectLst/>
        </c:spPr>
        <c:txPr>
          <a:bodyPr rot="-60000000" vert="horz"/>
          <a:lstStyle/>
          <a:p>
            <a:pPr>
              <a:defRPr/>
            </a:pPr>
            <a:endParaRPr lang="ru-RU"/>
          </a:p>
        </c:txPr>
        <c:crossAx val="8880537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chart>
  <c:txPr>
    <a:bodyPr/>
    <a:lstStyle/>
    <a:p>
      <a:pPr>
        <a:defRPr sz="1800">
          <a:solidFill>
            <a:sysClr val="windowText" lastClr="000000"/>
          </a:solidFill>
          <a:latin typeface="+mj-lt"/>
        </a:defRPr>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9"/>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7CBE928C-EB82-4FC6-98C3-D0154E97C19E}" type="datetimeFigureOut">
              <a:rPr lang="ru-RU">
                <a:solidFill>
                  <a:srgbClr val="FF9000"/>
                </a:solidFill>
              </a:rPr>
              <a:pPr>
                <a:defRPr/>
              </a:pPr>
              <a:t>25.04.2019</a:t>
            </a:fld>
            <a:endParaRPr lang="ru-RU">
              <a:solidFill>
                <a:srgbClr val="FF9000"/>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6" name="Slide Number Placeholder 5"/>
          <p:cNvSpPr>
            <a:spLocks noGrp="1"/>
          </p:cNvSpPr>
          <p:nvPr>
            <p:ph type="sldNum" sz="quarter" idx="12"/>
          </p:nvPr>
        </p:nvSpPr>
        <p:spPr/>
        <p:txBody>
          <a:bodyPr/>
          <a:lstStyle>
            <a:lvl1pPr>
              <a:defRPr/>
            </a:lvl1pPr>
          </a:lstStyle>
          <a:p>
            <a:pPr>
              <a:defRPr/>
            </a:pPr>
            <a:fld id="{8FECDA0C-C563-4539-A65B-8AE12CAD6B23}"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46649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A177E6A-91DE-4EBC-BBF5-611B708565F8}" type="datetimeFigureOut">
              <a:rPr lang="ru-RU">
                <a:solidFill>
                  <a:srgbClr val="FF9000"/>
                </a:solidFill>
              </a:rPr>
              <a:pPr>
                <a:defRPr/>
              </a:pPr>
              <a:t>25.04.2019</a:t>
            </a:fld>
            <a:endParaRPr lang="ru-RU">
              <a:solidFill>
                <a:srgbClr val="FF9000"/>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6" name="Slide Number Placeholder 5"/>
          <p:cNvSpPr>
            <a:spLocks noGrp="1"/>
          </p:cNvSpPr>
          <p:nvPr>
            <p:ph type="sldNum" sz="quarter" idx="12"/>
          </p:nvPr>
        </p:nvSpPr>
        <p:spPr/>
        <p:txBody>
          <a:bodyPr/>
          <a:lstStyle>
            <a:lvl1pPr>
              <a:defRPr/>
            </a:lvl1pPr>
          </a:lstStyle>
          <a:p>
            <a:pPr>
              <a:defRPr/>
            </a:pPr>
            <a:fld id="{1035B156-8482-4E5D-BA1B-D08EFBC2F67C}"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49947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2"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0353927-2CA8-46E7-ADEB-D175C8302BEA}" type="datetimeFigureOut">
              <a:rPr lang="ru-RU">
                <a:solidFill>
                  <a:srgbClr val="FF9000"/>
                </a:solidFill>
              </a:rPr>
              <a:pPr>
                <a:defRPr/>
              </a:pPr>
              <a:t>25.04.2019</a:t>
            </a:fld>
            <a:endParaRPr lang="ru-RU">
              <a:solidFill>
                <a:srgbClr val="FF9000"/>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6" name="Slide Number Placeholder 5"/>
          <p:cNvSpPr>
            <a:spLocks noGrp="1"/>
          </p:cNvSpPr>
          <p:nvPr>
            <p:ph type="sldNum" sz="quarter" idx="12"/>
          </p:nvPr>
        </p:nvSpPr>
        <p:spPr/>
        <p:txBody>
          <a:bodyPr/>
          <a:lstStyle>
            <a:lvl1pPr>
              <a:defRPr/>
            </a:lvl1pPr>
          </a:lstStyle>
          <a:p>
            <a:pPr>
              <a:defRPr/>
            </a:pPr>
            <a:fld id="{B8758133-E974-4300-AE28-4429855B0C3E}"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249593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5" name="Footer Placeholder 4"/>
          <p:cNvSpPr>
            <a:spLocks noGrp="1"/>
          </p:cNvSpPr>
          <p:nvPr>
            <p:ph type="ftr" sz="quarter" idx="11"/>
          </p:nvPr>
        </p:nvSpPr>
        <p:spPr/>
        <p:txBody>
          <a:bodyPr/>
          <a:lstStyle/>
          <a:p>
            <a:endParaRPr lang="ru-RU">
              <a:solidFill>
                <a:srgbClr val="575F6D">
                  <a:lumMod val="90000"/>
                  <a:lumOff val="1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359485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5" name="Footer Placeholder 4"/>
          <p:cNvSpPr>
            <a:spLocks noGrp="1"/>
          </p:cNvSpPr>
          <p:nvPr>
            <p:ph type="ftr" sz="quarter" idx="11"/>
          </p:nvPr>
        </p:nvSpPr>
        <p:spPr/>
        <p:txBody>
          <a:bodyPr/>
          <a:lstStyle/>
          <a:p>
            <a:endParaRPr lang="ru-RU">
              <a:solidFill>
                <a:srgbClr val="575F6D">
                  <a:lumMod val="90000"/>
                  <a:lumOff val="1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338513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5" name="Footer Placeholder 4"/>
          <p:cNvSpPr>
            <a:spLocks noGrp="1"/>
          </p:cNvSpPr>
          <p:nvPr>
            <p:ph type="ftr" sz="quarter" idx="11"/>
          </p:nvPr>
        </p:nvSpPr>
        <p:spPr/>
        <p:txBody>
          <a:bodyPr/>
          <a:lstStyle/>
          <a:p>
            <a:endParaRPr lang="ru-RU">
              <a:solidFill>
                <a:srgbClr val="575F6D">
                  <a:lumMod val="90000"/>
                  <a:lumOff val="1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62587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6" name="Footer Placeholder 5"/>
          <p:cNvSpPr>
            <a:spLocks noGrp="1"/>
          </p:cNvSpPr>
          <p:nvPr>
            <p:ph type="ftr" sz="quarter" idx="11"/>
          </p:nvPr>
        </p:nvSpPr>
        <p:spPr/>
        <p:txBody>
          <a:bodyPr/>
          <a:lstStyle/>
          <a:p>
            <a:endParaRPr lang="ru-RU">
              <a:solidFill>
                <a:srgbClr val="575F6D">
                  <a:lumMod val="90000"/>
                  <a:lumOff val="1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46886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8" name="Footer Placeholder 7"/>
          <p:cNvSpPr>
            <a:spLocks noGrp="1"/>
          </p:cNvSpPr>
          <p:nvPr>
            <p:ph type="ftr" sz="quarter" idx="11"/>
          </p:nvPr>
        </p:nvSpPr>
        <p:spPr/>
        <p:txBody>
          <a:bodyPr/>
          <a:lstStyle/>
          <a:p>
            <a:endParaRPr lang="ru-RU">
              <a:solidFill>
                <a:srgbClr val="575F6D">
                  <a:lumMod val="90000"/>
                  <a:lumOff val="1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5039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4" name="Footer Placeholder 3"/>
          <p:cNvSpPr>
            <a:spLocks noGrp="1"/>
          </p:cNvSpPr>
          <p:nvPr>
            <p:ph type="ftr" sz="quarter" idx="11"/>
          </p:nvPr>
        </p:nvSpPr>
        <p:spPr/>
        <p:txBody>
          <a:bodyPr/>
          <a:lstStyle/>
          <a:p>
            <a:endParaRPr lang="ru-RU">
              <a:solidFill>
                <a:srgbClr val="575F6D">
                  <a:lumMod val="90000"/>
                  <a:lumOff val="1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215672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3" name="Footer Placeholder 2"/>
          <p:cNvSpPr>
            <a:spLocks noGrp="1"/>
          </p:cNvSpPr>
          <p:nvPr>
            <p:ph type="ftr" sz="quarter" idx="11"/>
          </p:nvPr>
        </p:nvSpPr>
        <p:spPr/>
        <p:txBody>
          <a:bodyPr/>
          <a:lstStyle/>
          <a:p>
            <a:endParaRPr lang="ru-RU">
              <a:solidFill>
                <a:srgbClr val="575F6D">
                  <a:lumMod val="90000"/>
                  <a:lumOff val="1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1475760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6" name="Footer Placeholder 5"/>
          <p:cNvSpPr>
            <a:spLocks noGrp="1"/>
          </p:cNvSpPr>
          <p:nvPr>
            <p:ph type="ftr" sz="quarter" idx="11"/>
          </p:nvPr>
        </p:nvSpPr>
        <p:spPr/>
        <p:txBody>
          <a:bodyPr/>
          <a:lstStyle/>
          <a:p>
            <a:endParaRPr lang="ru-RU">
              <a:solidFill>
                <a:srgbClr val="575F6D">
                  <a:lumMod val="90000"/>
                  <a:lumOff val="1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238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333E71D-737D-4873-B54B-826AFDAE271A}" type="datetimeFigureOut">
              <a:rPr lang="ru-RU">
                <a:solidFill>
                  <a:srgbClr val="FF9000"/>
                </a:solidFill>
              </a:rPr>
              <a:pPr>
                <a:defRPr/>
              </a:pPr>
              <a:t>25.04.2019</a:t>
            </a:fld>
            <a:endParaRPr lang="ru-RU">
              <a:solidFill>
                <a:srgbClr val="FF9000"/>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6" name="Slide Number Placeholder 5"/>
          <p:cNvSpPr>
            <a:spLocks noGrp="1"/>
          </p:cNvSpPr>
          <p:nvPr>
            <p:ph type="sldNum" sz="quarter" idx="12"/>
          </p:nvPr>
        </p:nvSpPr>
        <p:spPr/>
        <p:txBody>
          <a:bodyPr/>
          <a:lstStyle>
            <a:lvl1pPr>
              <a:defRPr/>
            </a:lvl1pPr>
          </a:lstStyle>
          <a:p>
            <a:pPr>
              <a:defRPr/>
            </a:pPr>
            <a:fld id="{6A1D2D28-C00E-45F4-B64F-1B5C1CDACBB1}"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28563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6" name="Footer Placeholder 5"/>
          <p:cNvSpPr>
            <a:spLocks noGrp="1"/>
          </p:cNvSpPr>
          <p:nvPr>
            <p:ph type="ftr" sz="quarter" idx="11"/>
          </p:nvPr>
        </p:nvSpPr>
        <p:spPr/>
        <p:txBody>
          <a:bodyPr/>
          <a:lstStyle/>
          <a:p>
            <a:endParaRPr lang="ru-RU">
              <a:solidFill>
                <a:srgbClr val="575F6D">
                  <a:lumMod val="90000"/>
                  <a:lumOff val="1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3506634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5" name="Footer Placeholder 4"/>
          <p:cNvSpPr>
            <a:spLocks noGrp="1"/>
          </p:cNvSpPr>
          <p:nvPr>
            <p:ph type="ftr" sz="quarter" idx="11"/>
          </p:nvPr>
        </p:nvSpPr>
        <p:spPr/>
        <p:txBody>
          <a:bodyPr/>
          <a:lstStyle/>
          <a:p>
            <a:endParaRPr lang="ru-RU">
              <a:solidFill>
                <a:srgbClr val="575F6D">
                  <a:lumMod val="90000"/>
                  <a:lumOff val="1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22340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75F6D">
                    <a:lumMod val="90000"/>
                    <a:lumOff val="10000"/>
                  </a:srgbClr>
                </a:solidFill>
              </a:rPr>
              <a:pPr/>
              <a:t>25.04.2019</a:t>
            </a:fld>
            <a:endParaRPr lang="ru-RU">
              <a:solidFill>
                <a:srgbClr val="575F6D">
                  <a:lumMod val="90000"/>
                  <a:lumOff val="10000"/>
                </a:srgbClr>
              </a:solidFill>
            </a:endParaRPr>
          </a:p>
        </p:txBody>
      </p:sp>
      <p:sp>
        <p:nvSpPr>
          <p:cNvPr id="5" name="Footer Placeholder 4"/>
          <p:cNvSpPr>
            <a:spLocks noGrp="1"/>
          </p:cNvSpPr>
          <p:nvPr>
            <p:ph type="ftr" sz="quarter" idx="11"/>
          </p:nvPr>
        </p:nvSpPr>
        <p:spPr/>
        <p:txBody>
          <a:bodyPr/>
          <a:lstStyle/>
          <a:p>
            <a:endParaRPr lang="ru-RU">
              <a:solidFill>
                <a:srgbClr val="575F6D">
                  <a:lumMod val="90000"/>
                  <a:lumOff val="1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 xmlns:p14="http://schemas.microsoft.com/office/powerpoint/2010/main" val="1334010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solidFill>
                  <a:srgbClr val="C9C2D1">
                    <a:shade val="90000"/>
                  </a:srgbClr>
                </a:solidFill>
              </a:rPr>
              <a:pPr/>
              <a:t>4/25/2019</a:t>
            </a:fld>
            <a:endParaRPr lang="en-US">
              <a:solidFill>
                <a:srgbClr val="C9C2D1">
                  <a:shade val="90000"/>
                </a:srgbClr>
              </a:solidFill>
            </a:endParaRPr>
          </a:p>
        </p:txBody>
      </p:sp>
      <p:sp>
        <p:nvSpPr>
          <p:cNvPr id="19" name="Нижний колонтитул 18"/>
          <p:cNvSpPr>
            <a:spLocks noGrp="1"/>
          </p:cNvSpPr>
          <p:nvPr>
            <p:ph type="ftr" sz="quarter" idx="11"/>
          </p:nvPr>
        </p:nvSpPr>
        <p:spPr/>
        <p:txBody>
          <a:bodyPr/>
          <a:lstStyle/>
          <a:p>
            <a:endParaRPr lang="en-US">
              <a:solidFill>
                <a:srgbClr val="C9C2D1">
                  <a:shade val="90000"/>
                </a:srgbClr>
              </a:solidFill>
            </a:endParaRPr>
          </a:p>
        </p:txBody>
      </p:sp>
      <p:sp>
        <p:nvSpPr>
          <p:cNvPr id="27" name="Номер слайда 26"/>
          <p:cNvSpPr>
            <a:spLocks noGrp="1"/>
          </p:cNvSpPr>
          <p:nvPr>
            <p:ph type="sldNum" sz="quarter" idx="12"/>
          </p:nvPr>
        </p:nvSpPr>
        <p:spPr/>
        <p:txBody>
          <a:bodyPr/>
          <a:lstStyle/>
          <a:p>
            <a:fld id="{A483448D-3A78-4528-A469-B745A65DA480}" type="slidenum">
              <a:rPr lang="en-US" smtClean="0">
                <a:solidFill>
                  <a:srgbClr val="C9C2D1">
                    <a:shade val="90000"/>
                  </a:srgbClr>
                </a:solidFill>
              </a:rPr>
              <a:pPr/>
              <a:t>‹#›</a:t>
            </a:fld>
            <a:endParaRPr lang="en-US">
              <a:solidFill>
                <a:srgbClr val="C9C2D1">
                  <a:shade val="90000"/>
                </a:srgbClr>
              </a:solidFill>
            </a:endParaRPr>
          </a:p>
        </p:txBody>
      </p:sp>
    </p:spTree>
    <p:extLst>
      <p:ext uri="{BB962C8B-B14F-4D97-AF65-F5344CB8AC3E}">
        <p14:creationId xmlns="" xmlns:p14="http://schemas.microsoft.com/office/powerpoint/2010/main" val="377411435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69676D">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2247971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srgbClr val="C9C2D1">
                    <a:shade val="90000"/>
                  </a:srgbClr>
                </a:solidFill>
              </a:rPr>
              <a:pPr/>
              <a:t>4/25/2019</a:t>
            </a:fld>
            <a:endParaRPr lang="en-US">
              <a:solidFill>
                <a:srgbClr val="C9C2D1">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C9C2D1">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C9C2D1">
                    <a:shade val="90000"/>
                  </a:srgbClr>
                </a:solidFill>
              </a:rPr>
              <a:pPr/>
              <a:t>‹#›</a:t>
            </a:fld>
            <a:endParaRPr lang="en-US">
              <a:solidFill>
                <a:srgbClr val="C9C2D1">
                  <a:shade val="90000"/>
                </a:srgbClr>
              </a:solidFill>
            </a:endParaRPr>
          </a:p>
        </p:txBody>
      </p:sp>
    </p:spTree>
    <p:extLst>
      <p:ext uri="{BB962C8B-B14F-4D97-AF65-F5344CB8AC3E}">
        <p14:creationId xmlns="" xmlns:p14="http://schemas.microsoft.com/office/powerpoint/2010/main" val="2111381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69676D">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1896201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7"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8" name="Нижний колонтитул 7"/>
          <p:cNvSpPr>
            <a:spLocks noGrp="1"/>
          </p:cNvSpPr>
          <p:nvPr>
            <p:ph type="ftr" sz="quarter" idx="11"/>
          </p:nvPr>
        </p:nvSpPr>
        <p:spPr/>
        <p:txBody>
          <a:bodyPr/>
          <a:lstStyle/>
          <a:p>
            <a:endParaRPr lang="en-US">
              <a:solidFill>
                <a:srgbClr val="69676D">
                  <a:shade val="90000"/>
                </a:srgb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2182836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4" name="Нижний колонтитул 3"/>
          <p:cNvSpPr>
            <a:spLocks noGrp="1"/>
          </p:cNvSpPr>
          <p:nvPr>
            <p:ph type="ftr" sz="quarter" idx="11"/>
          </p:nvPr>
        </p:nvSpPr>
        <p:spPr/>
        <p:txBody>
          <a:bodyPr/>
          <a:lstStyle/>
          <a:p>
            <a:endParaRPr lang="en-US">
              <a:solidFill>
                <a:srgbClr val="69676D">
                  <a:shade val="90000"/>
                </a:srgb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113066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3" name="Нижний колонтитул 2"/>
          <p:cNvSpPr>
            <a:spLocks noGrp="1"/>
          </p:cNvSpPr>
          <p:nvPr>
            <p:ph type="ftr" sz="quarter" idx="11"/>
          </p:nvPr>
        </p:nvSpPr>
        <p:spPr/>
        <p:txBody>
          <a:bodyPr/>
          <a:lstStyle/>
          <a:p>
            <a:endParaRPr lang="en-US">
              <a:solidFill>
                <a:srgbClr val="69676D">
                  <a:shade val="90000"/>
                </a:srgb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145692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5738114-7161-44AA-9C40-5DD5DFEC60B2}" type="datetimeFigureOut">
              <a:rPr lang="ru-RU">
                <a:solidFill>
                  <a:srgbClr val="FF9000"/>
                </a:solidFill>
              </a:rPr>
              <a:pPr>
                <a:defRPr/>
              </a:pPr>
              <a:t>25.04.2019</a:t>
            </a:fld>
            <a:endParaRPr lang="ru-RU">
              <a:solidFill>
                <a:srgbClr val="FF9000"/>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6" name="Slide Number Placeholder 5"/>
          <p:cNvSpPr>
            <a:spLocks noGrp="1"/>
          </p:cNvSpPr>
          <p:nvPr>
            <p:ph type="sldNum" sz="quarter" idx="12"/>
          </p:nvPr>
        </p:nvSpPr>
        <p:spPr/>
        <p:txBody>
          <a:bodyPr/>
          <a:lstStyle>
            <a:lvl1pPr>
              <a:defRPr/>
            </a:lvl1pPr>
          </a:lstStyle>
          <a:p>
            <a:pPr>
              <a:defRPr/>
            </a:pPr>
            <a:fld id="{E9E3E9E1-C004-429E-89BC-1429DD7ECCF8}"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51697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69676D">
                  <a:shade val="90000"/>
                </a:srgb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3125577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Заголовок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6" name="Нижний колонтитул 5"/>
          <p:cNvSpPr>
            <a:spLocks noGrp="1"/>
          </p:cNvSpPr>
          <p:nvPr>
            <p:ph type="ftr" sz="quarter" idx="11"/>
          </p:nvPr>
        </p:nvSpPr>
        <p:spPr/>
        <p:txBody>
          <a:bodyPr/>
          <a:lstStyle/>
          <a:p>
            <a:endParaRPr lang="en-US">
              <a:solidFill>
                <a:srgbClr val="69676D">
                  <a:shade val="90000"/>
                </a:srgbClr>
              </a:solidFill>
            </a:endParaRPr>
          </a:p>
        </p:txBody>
      </p:sp>
      <p:sp>
        <p:nvSpPr>
          <p:cNvPr id="7" name="Номер слайда 6"/>
          <p:cNvSpPr>
            <a:spLocks noGrp="1"/>
          </p:cNvSpPr>
          <p:nvPr>
            <p:ph type="sldNum" sz="quarter" idx="12"/>
          </p:nvPr>
        </p:nvSpPr>
        <p:spPr>
          <a:xfrm>
            <a:off x="8077200" y="6356354"/>
            <a:ext cx="609600" cy="365125"/>
          </a:xfrm>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Полилиния 10"/>
          <p:cNvSpPr>
            <a:spLocks/>
          </p:cNvSpPr>
          <p:nvPr/>
        </p:nvSpPr>
        <p:spPr bwMode="auto">
          <a:xfrm flipV="1">
            <a:off x="4381500" y="621982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 xmlns:p14="http://schemas.microsoft.com/office/powerpoint/2010/main" val="126987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69676D">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278324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solidFill>
                  <a:srgbClr val="69676D">
                    <a:shade val="90000"/>
                  </a:srgbClr>
                </a:solidFill>
              </a:rPr>
              <a:pPr/>
              <a:t>4/25/2019</a:t>
            </a:fld>
            <a:endParaRPr lang="en-US">
              <a:solidFill>
                <a:srgbClr val="69676D">
                  <a:shade val="90000"/>
                </a:srgbClr>
              </a:solidFill>
            </a:endParaRPr>
          </a:p>
        </p:txBody>
      </p:sp>
      <p:sp>
        <p:nvSpPr>
          <p:cNvPr id="5" name="Нижний колонтитул 4"/>
          <p:cNvSpPr>
            <a:spLocks noGrp="1"/>
          </p:cNvSpPr>
          <p:nvPr>
            <p:ph type="ftr" sz="quarter" idx="11"/>
          </p:nvPr>
        </p:nvSpPr>
        <p:spPr/>
        <p:txBody>
          <a:bodyPr/>
          <a:lstStyle/>
          <a:p>
            <a:endParaRPr lang="en-US">
              <a:solidFill>
                <a:srgbClr val="69676D">
                  <a:shade val="90000"/>
                </a:srgb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srgbClr val="69676D">
                    <a:shade val="90000"/>
                  </a:srgbClr>
                </a:solidFill>
              </a:rPr>
              <a:pPr/>
              <a:t>‹#›</a:t>
            </a:fld>
            <a:endParaRPr lang="en-US">
              <a:solidFill>
                <a:srgbClr val="69676D">
                  <a:shade val="90000"/>
                </a:srgbClr>
              </a:solidFill>
            </a:endParaRPr>
          </a:p>
        </p:txBody>
      </p:sp>
    </p:spTree>
    <p:extLst>
      <p:ext uri="{BB962C8B-B14F-4D97-AF65-F5344CB8AC3E}">
        <p14:creationId xmlns="" xmlns:p14="http://schemas.microsoft.com/office/powerpoint/2010/main" val="355786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7"/>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4"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14EBC80-1BC4-44DC-9656-02E29C1632F8}" type="datetimeFigureOut">
              <a:rPr lang="ru-RU">
                <a:solidFill>
                  <a:srgbClr val="FF9000"/>
                </a:solidFill>
              </a:rPr>
              <a:pPr>
                <a:defRPr/>
              </a:pPr>
              <a:t>25.04.2019</a:t>
            </a:fld>
            <a:endParaRPr lang="ru-RU">
              <a:solidFill>
                <a:srgbClr val="FF9000"/>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7" name="Slide Number Placeholder 5"/>
          <p:cNvSpPr>
            <a:spLocks noGrp="1"/>
          </p:cNvSpPr>
          <p:nvPr>
            <p:ph type="sldNum" sz="quarter" idx="12"/>
          </p:nvPr>
        </p:nvSpPr>
        <p:spPr/>
        <p:txBody>
          <a:bodyPr/>
          <a:lstStyle>
            <a:lvl1pPr>
              <a:defRPr/>
            </a:lvl1pPr>
          </a:lstStyle>
          <a:p>
            <a:pPr>
              <a:defRPr/>
            </a:pPr>
            <a:fld id="{E1815CC4-C9A6-4FB6-99E9-5F8F36EC2C71}"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82217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5"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4" y="2389192"/>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2" y="2389192"/>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D8D4C233-82C5-42E9-92D4-B5EF163746B1}" type="datetimeFigureOut">
              <a:rPr lang="ru-RU">
                <a:solidFill>
                  <a:srgbClr val="FF9000"/>
                </a:solidFill>
              </a:rPr>
              <a:pPr>
                <a:defRPr/>
              </a:pPr>
              <a:t>25.04.2019</a:t>
            </a:fld>
            <a:endParaRPr lang="ru-RU">
              <a:solidFill>
                <a:srgbClr val="FF9000"/>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9" name="Slide Number Placeholder 5"/>
          <p:cNvSpPr>
            <a:spLocks noGrp="1"/>
          </p:cNvSpPr>
          <p:nvPr>
            <p:ph type="sldNum" sz="quarter" idx="12"/>
          </p:nvPr>
        </p:nvSpPr>
        <p:spPr/>
        <p:txBody>
          <a:bodyPr/>
          <a:lstStyle>
            <a:lvl1pPr>
              <a:defRPr/>
            </a:lvl1pPr>
          </a:lstStyle>
          <a:p>
            <a:pPr>
              <a:defRPr/>
            </a:pPr>
            <a:fld id="{8CA2C95D-A88F-44C6-9B04-712B9F24BD17}"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12300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28E961BC-94AC-4C15-85F1-2F3D7EE55BC0}" type="datetimeFigureOut">
              <a:rPr lang="ru-RU">
                <a:solidFill>
                  <a:srgbClr val="FF9000"/>
                </a:solidFill>
              </a:rPr>
              <a:pPr>
                <a:defRPr/>
              </a:pPr>
              <a:t>25.04.2019</a:t>
            </a:fld>
            <a:endParaRPr lang="ru-RU">
              <a:solidFill>
                <a:srgbClr val="FF9000"/>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5" name="Slide Number Placeholder 5"/>
          <p:cNvSpPr>
            <a:spLocks noGrp="1"/>
          </p:cNvSpPr>
          <p:nvPr>
            <p:ph type="sldNum" sz="quarter" idx="12"/>
          </p:nvPr>
        </p:nvSpPr>
        <p:spPr/>
        <p:txBody>
          <a:bodyPr/>
          <a:lstStyle>
            <a:lvl1pPr>
              <a:defRPr/>
            </a:lvl1pPr>
          </a:lstStyle>
          <a:p>
            <a:pPr>
              <a:defRPr/>
            </a:pPr>
            <a:fld id="{EF920E18-4192-4FF7-86B7-D14BB6C4BEEE}"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09613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A8F33C-3029-4F84-8A6F-4BF1F29C30CF}" type="datetimeFigureOut">
              <a:rPr lang="ru-RU">
                <a:solidFill>
                  <a:srgbClr val="FF9000"/>
                </a:solidFill>
              </a:rPr>
              <a:pPr>
                <a:defRPr/>
              </a:pPr>
              <a:t>25.04.2019</a:t>
            </a:fld>
            <a:endParaRPr lang="ru-RU">
              <a:solidFill>
                <a:srgbClr val="FF9000"/>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4" name="Slide Number Placeholder 5"/>
          <p:cNvSpPr>
            <a:spLocks noGrp="1"/>
          </p:cNvSpPr>
          <p:nvPr>
            <p:ph type="sldNum" sz="quarter" idx="12"/>
          </p:nvPr>
        </p:nvSpPr>
        <p:spPr/>
        <p:txBody>
          <a:bodyPr/>
          <a:lstStyle>
            <a:lvl1pPr>
              <a:defRPr/>
            </a:lvl1pPr>
          </a:lstStyle>
          <a:p>
            <a:pPr>
              <a:defRPr/>
            </a:pPr>
            <a:fld id="{0DACEEC7-EA6C-439A-97CF-0B785EF8B29A}"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53551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8"/>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6" y="446089"/>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51"/>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CFAC800-31E4-4F76-BD53-0D1230C2F7FE}" type="datetimeFigureOut">
              <a:rPr lang="ru-RU">
                <a:solidFill>
                  <a:srgbClr val="FF9000"/>
                </a:solidFill>
              </a:rPr>
              <a:pPr>
                <a:defRPr/>
              </a:pPr>
              <a:t>25.04.2019</a:t>
            </a:fld>
            <a:endParaRPr lang="ru-RU">
              <a:solidFill>
                <a:srgbClr val="FF9000"/>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srgbClr val="FF9000"/>
              </a:solidFill>
            </a:endParaRPr>
          </a:p>
        </p:txBody>
      </p:sp>
      <p:sp>
        <p:nvSpPr>
          <p:cNvPr id="7" name="Slide Number Placeholder 5"/>
          <p:cNvSpPr>
            <a:spLocks noGrp="1"/>
          </p:cNvSpPr>
          <p:nvPr>
            <p:ph type="sldNum" sz="quarter" idx="12"/>
          </p:nvPr>
        </p:nvSpPr>
        <p:spPr/>
        <p:txBody>
          <a:bodyPr/>
          <a:lstStyle>
            <a:lvl1pPr>
              <a:defRPr/>
            </a:lvl1pPr>
          </a:lstStyle>
          <a:p>
            <a:pPr>
              <a:defRPr/>
            </a:pPr>
            <a:fld id="{D78D06C5-C602-472D-88F2-3996A73B9DF7}"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302060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Рисунок с подписью">
    <p:spTree>
      <p:nvGrpSpPr>
        <p:cNvPr id="1" name=""/>
        <p:cNvGrpSpPr/>
        <p:nvPr/>
      </p:nvGrpSpPr>
      <p:grpSpPr>
        <a:xfrm>
          <a:off x="0" y="0"/>
          <a:ext cx="0" cy="0"/>
          <a:chOff x="0" y="0"/>
          <a:chExt cx="0" cy="0"/>
        </a:xfrm>
      </p:grpSpPr>
      <p:sp>
        <p:nvSpPr>
          <p:cNvPr id="5" name="Oval 31"/>
          <p:cNvSpPr/>
          <p:nvPr/>
        </p:nvSpPr>
        <p:spPr>
          <a:xfrm>
            <a:off x="5479249" y="1436864"/>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Oval 32"/>
          <p:cNvSpPr/>
          <p:nvPr/>
        </p:nvSpPr>
        <p:spPr>
          <a:xfrm>
            <a:off x="5650543" y="1411793"/>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27"/>
          <p:cNvSpPr/>
          <p:nvPr/>
        </p:nvSpPr>
        <p:spPr>
          <a:xfrm>
            <a:off x="4718763"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29"/>
          <p:cNvSpPr/>
          <p:nvPr/>
        </p:nvSpPr>
        <p:spPr>
          <a:xfrm>
            <a:off x="6132093" y="993077"/>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33"/>
          <p:cNvSpPr/>
          <p:nvPr/>
        </p:nvSpPr>
        <p:spPr>
          <a:xfrm>
            <a:off x="5059598"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34"/>
          <p:cNvSpPr/>
          <p:nvPr/>
        </p:nvSpPr>
        <p:spPr>
          <a:xfrm>
            <a:off x="6148802" y="1060597"/>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009444"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4"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ru-RU" noProof="0" smtClean="0"/>
              <a:t>Вставка рисунка</a:t>
            </a:r>
            <a:endParaRPr lang="en-US" noProof="0"/>
          </a:p>
        </p:txBody>
      </p:sp>
      <p:sp>
        <p:nvSpPr>
          <p:cNvPr id="13" name="Date Placeholder 4"/>
          <p:cNvSpPr>
            <a:spLocks noGrp="1"/>
          </p:cNvSpPr>
          <p:nvPr>
            <p:ph type="dt" sz="half" idx="15"/>
          </p:nvPr>
        </p:nvSpPr>
        <p:spPr/>
        <p:txBody>
          <a:bodyPr/>
          <a:lstStyle>
            <a:lvl1pPr>
              <a:defRPr/>
            </a:lvl1pPr>
          </a:lstStyle>
          <a:p>
            <a:pPr>
              <a:defRPr/>
            </a:pPr>
            <a:fld id="{AFEA4EC6-496B-4156-B1EC-107A71CC851F}" type="datetimeFigureOut">
              <a:rPr lang="ru-RU">
                <a:solidFill>
                  <a:srgbClr val="FF9000"/>
                </a:solidFill>
              </a:rPr>
              <a:pPr>
                <a:defRPr/>
              </a:pPr>
              <a:t>25.04.2019</a:t>
            </a:fld>
            <a:endParaRPr lang="ru-RU">
              <a:solidFill>
                <a:srgbClr val="FF9000"/>
              </a:solidFill>
            </a:endParaRPr>
          </a:p>
        </p:txBody>
      </p:sp>
      <p:sp>
        <p:nvSpPr>
          <p:cNvPr id="14" name="Footer Placeholder 5"/>
          <p:cNvSpPr>
            <a:spLocks noGrp="1"/>
          </p:cNvSpPr>
          <p:nvPr>
            <p:ph type="ftr" sz="quarter" idx="16"/>
          </p:nvPr>
        </p:nvSpPr>
        <p:spPr/>
        <p:txBody>
          <a:bodyPr/>
          <a:lstStyle>
            <a:lvl1pPr>
              <a:defRPr/>
            </a:lvl1pPr>
          </a:lstStyle>
          <a:p>
            <a:pPr>
              <a:defRPr/>
            </a:pPr>
            <a:endParaRPr lang="ru-RU">
              <a:solidFill>
                <a:srgbClr val="FF9000"/>
              </a:solidFill>
            </a:endParaRPr>
          </a:p>
        </p:txBody>
      </p:sp>
      <p:sp>
        <p:nvSpPr>
          <p:cNvPr id="15" name="Slide Number Placeholder 6"/>
          <p:cNvSpPr>
            <a:spLocks noGrp="1"/>
          </p:cNvSpPr>
          <p:nvPr>
            <p:ph type="sldNum" sz="quarter" idx="17"/>
          </p:nvPr>
        </p:nvSpPr>
        <p:spPr/>
        <p:txBody>
          <a:bodyPr/>
          <a:lstStyle>
            <a:lvl1pPr>
              <a:defRPr/>
            </a:lvl1pPr>
          </a:lstStyle>
          <a:p>
            <a:pPr>
              <a:defRPr/>
            </a:pPr>
            <a:fld id="{19043AA0-6CA9-4D43-A995-B23FF168737B}" type="slidenum">
              <a:rPr lang="ru-RU">
                <a:solidFill>
                  <a:srgbClr val="FF9000"/>
                </a:solidFill>
              </a:rPr>
              <a:pPr>
                <a:defRPr/>
              </a:pPr>
              <a:t>‹#›</a:t>
            </a:fld>
            <a:endParaRPr lang="ru-RU">
              <a:solidFill>
                <a:srgbClr val="FF9000"/>
              </a:solidFill>
            </a:endParaRPr>
          </a:p>
        </p:txBody>
      </p:sp>
    </p:spTree>
    <p:extLst>
      <p:ext uri="{BB962C8B-B14F-4D97-AF65-F5344CB8AC3E}">
        <p14:creationId xmlns="" xmlns:p14="http://schemas.microsoft.com/office/powerpoint/2010/main" val="14111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37313" y="5951542"/>
            <a:ext cx="2133600" cy="365125"/>
          </a:xfrm>
          <a:prstGeom prst="rect">
            <a:avLst/>
          </a:prstGeom>
        </p:spPr>
        <p:txBody>
          <a:bodyPr vert="horz" lIns="91440" tIns="45720" rIns="91440" bIns="45720" rtlCol="0" anchor="b"/>
          <a:lstStyle>
            <a:lvl1pPr algn="r">
              <a:defRPr sz="900">
                <a:solidFill>
                  <a:schemeClr val="tx2"/>
                </a:solidFill>
              </a:defRPr>
            </a:lvl1pPr>
          </a:lstStyle>
          <a:p>
            <a:pPr>
              <a:defRPr/>
            </a:pPr>
            <a:fld id="{DE943382-F65C-4BBB-BEB5-6A82BCD53E43}" type="datetimeFigureOut">
              <a:rPr lang="ru-RU">
                <a:solidFill>
                  <a:srgbClr val="FF9000"/>
                </a:solidFill>
                <a:latin typeface="Century Schoolbook" pitchFamily="18" charset="0"/>
              </a:rPr>
              <a:pPr>
                <a:defRPr/>
              </a:pPr>
              <a:t>25.04.2019</a:t>
            </a:fld>
            <a:endParaRPr lang="ru-RU">
              <a:solidFill>
                <a:srgbClr val="FF9000"/>
              </a:solidFill>
              <a:latin typeface="Century Schoolbook" pitchFamily="18" charset="0"/>
            </a:endParaRPr>
          </a:p>
        </p:txBody>
      </p:sp>
      <p:sp>
        <p:nvSpPr>
          <p:cNvPr id="5" name="Footer Placeholder 4"/>
          <p:cNvSpPr>
            <a:spLocks noGrp="1"/>
          </p:cNvSpPr>
          <p:nvPr>
            <p:ph type="ftr" sz="quarter" idx="3"/>
          </p:nvPr>
        </p:nvSpPr>
        <p:spPr>
          <a:xfrm>
            <a:off x="1181102" y="5951542"/>
            <a:ext cx="5256213" cy="365125"/>
          </a:xfrm>
          <a:prstGeom prst="rect">
            <a:avLst/>
          </a:prstGeom>
        </p:spPr>
        <p:txBody>
          <a:bodyPr vert="horz" lIns="91440" tIns="45720" rIns="91440" bIns="45720" rtlCol="0" anchor="b"/>
          <a:lstStyle>
            <a:lvl1pPr algn="l">
              <a:defRPr sz="900">
                <a:solidFill>
                  <a:schemeClr val="tx2"/>
                </a:solidFill>
              </a:defRPr>
            </a:lvl1pPr>
          </a:lstStyle>
          <a:p>
            <a:pPr>
              <a:defRPr/>
            </a:pPr>
            <a:endParaRPr lang="ru-RU">
              <a:solidFill>
                <a:srgbClr val="FF9000"/>
              </a:solidFill>
              <a:latin typeface="Century Schoolbook" pitchFamily="18" charset="0"/>
            </a:endParaRPr>
          </a:p>
        </p:txBody>
      </p:sp>
      <p:sp>
        <p:nvSpPr>
          <p:cNvPr id="6" name="Slide Number Placeholder 5"/>
          <p:cNvSpPr>
            <a:spLocks noGrp="1"/>
          </p:cNvSpPr>
          <p:nvPr>
            <p:ph type="sldNum" sz="quarter" idx="4"/>
          </p:nvPr>
        </p:nvSpPr>
        <p:spPr>
          <a:xfrm>
            <a:off x="573088" y="5951542"/>
            <a:ext cx="608012" cy="365125"/>
          </a:xfrm>
          <a:prstGeom prst="rect">
            <a:avLst/>
          </a:prstGeom>
        </p:spPr>
        <p:txBody>
          <a:bodyPr vert="horz" lIns="91440" tIns="45720" rIns="91440" bIns="45720" rtlCol="0" anchor="b"/>
          <a:lstStyle>
            <a:lvl1pPr algn="l">
              <a:defRPr sz="1800">
                <a:solidFill>
                  <a:schemeClr val="tx2"/>
                </a:solidFill>
              </a:defRPr>
            </a:lvl1pPr>
          </a:lstStyle>
          <a:p>
            <a:pPr>
              <a:defRPr/>
            </a:pPr>
            <a:fld id="{49AEE244-DEB3-4512-BBDC-7B7C83DE81AA}" type="slidenum">
              <a:rPr lang="ru-RU">
                <a:solidFill>
                  <a:srgbClr val="FF9000"/>
                </a:solidFill>
                <a:latin typeface="Century Schoolbook" pitchFamily="18" charset="0"/>
              </a:rPr>
              <a:pPr>
                <a:defRPr/>
              </a:pPr>
              <a:t>‹#›</a:t>
            </a:fld>
            <a:endParaRPr lang="ru-RU">
              <a:solidFill>
                <a:srgbClr val="FF9000"/>
              </a:solidFill>
              <a:latin typeface="Century Schoolbook" pitchFamily="18" charset="0"/>
            </a:endParaRPr>
          </a:p>
        </p:txBody>
      </p:sp>
      <p:grpSp>
        <p:nvGrpSpPr>
          <p:cNvPr id="1031" name="Group 60"/>
          <p:cNvGrpSpPr>
            <a:grpSpLocks/>
          </p:cNvGrpSpPr>
          <p:nvPr/>
        </p:nvGrpSpPr>
        <p:grpSpPr bwMode="auto">
          <a:xfrm>
            <a:off x="-33338" y="0"/>
            <a:ext cx="9177338" cy="6858000"/>
            <a:chOff x="-33595" y="0"/>
            <a:chExt cx="9177595" cy="6857999"/>
          </a:xfrm>
        </p:grpSpPr>
        <p:grpSp>
          <p:nvGrpSpPr>
            <p:cNvPr id="1032" name="Group 182"/>
            <p:cNvGrpSpPr>
              <a:grpSpLocks/>
            </p:cNvGrpSpPr>
            <p:nvPr/>
          </p:nvGrpSpPr>
          <p:grpSpPr bwMode="auto">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solidFill>
                    <a:prstClr val="white"/>
                  </a:solidFill>
                  <a:latin typeface="Century Schoolbook" pitchFamily="18" charset="0"/>
                </a:endParaRPr>
              </a:p>
            </p:txBody>
          </p:sp>
        </p:grpSp>
        <p:grpSp>
          <p:nvGrpSpPr>
            <p:cNvPr id="1033" name="Group 189"/>
            <p:cNvGrpSpPr>
              <a:grpSpLocks/>
            </p:cNvGrpSpPr>
            <p:nvPr/>
          </p:nvGrpSpPr>
          <p:grpSpPr bwMode="auto">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defRPr/>
                </a:pPr>
                <a:endParaRPr lang="en-US">
                  <a:solidFill>
                    <a:prstClr val="white"/>
                  </a:solidFill>
                  <a:latin typeface="Century Schoolbook" pitchFamily="18" charset="0"/>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a:defRPr/>
                </a:pPr>
                <a:endParaRPr lang="en-US">
                  <a:solidFill>
                    <a:prstClr val="white"/>
                  </a:solidFill>
                  <a:latin typeface="Century Schoolbook" pitchFamily="18" charset="0"/>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defRPr/>
                </a:pPr>
                <a:endParaRPr lang="en-US">
                  <a:solidFill>
                    <a:prstClr val="white"/>
                  </a:solidFill>
                  <a:latin typeface="Century Schoolbook" pitchFamily="18" charset="0"/>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defRPr/>
                </a:pPr>
                <a:endParaRPr lang="en-US">
                  <a:solidFill>
                    <a:prstClr val="white"/>
                  </a:solidFill>
                  <a:latin typeface="Century Schoolbook" pitchFamily="18" charset="0"/>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a:defRPr/>
                </a:pPr>
                <a:endParaRPr lang="en-US">
                  <a:solidFill>
                    <a:prstClr val="white"/>
                  </a:solidFill>
                  <a:latin typeface="Century Schoolbook" pitchFamily="18" charset="0"/>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defRPr/>
                </a:pPr>
                <a:endParaRPr lang="en-US">
                  <a:solidFill>
                    <a:prstClr val="white"/>
                  </a:solidFill>
                  <a:latin typeface="Century Schoolbook" pitchFamily="18" charset="0"/>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grpSp>
        <p:grpSp>
          <p:nvGrpSpPr>
            <p:cNvPr id="1034" name="Group 200"/>
            <p:cNvGrpSpPr>
              <a:grpSpLocks/>
            </p:cNvGrpSpPr>
            <p:nvPr/>
          </p:nvGrpSpPr>
          <p:grpSpPr bwMode="auto">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a:defRPr/>
                </a:pPr>
                <a:endParaRPr lang="en-US">
                  <a:solidFill>
                    <a:prstClr val="white"/>
                  </a:solidFill>
                  <a:latin typeface="Century Schoolbook" pitchFamily="18" charset="0"/>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defRPr/>
                </a:pPr>
                <a:endParaRPr lang="en-US">
                  <a:solidFill>
                    <a:prstClr val="white"/>
                  </a:solidFill>
                  <a:latin typeface="Century Schoolbook" pitchFamily="18" charset="0"/>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defRPr/>
                </a:pPr>
                <a:endParaRPr lang="en-US">
                  <a:solidFill>
                    <a:prstClr val="white"/>
                  </a:solidFill>
                  <a:latin typeface="Century Schoolbook" pitchFamily="18" charset="0"/>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defRPr/>
                </a:pPr>
                <a:endParaRPr lang="en-US">
                  <a:solidFill>
                    <a:prstClr val="white"/>
                  </a:solidFill>
                  <a:latin typeface="Century Schoolbook" pitchFamily="18" charset="0"/>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defRPr/>
                </a:pPr>
                <a:endParaRPr lang="en-US">
                  <a:solidFill>
                    <a:prstClr val="white"/>
                  </a:solidFill>
                  <a:latin typeface="Century Schoolbook" pitchFamily="18" charset="0"/>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prstClr val="white"/>
                  </a:solidFill>
                  <a:latin typeface="Century Schoolbook" pitchFamily="18" charset="0"/>
                </a:endParaRPr>
              </a:p>
            </p:txBody>
          </p:sp>
        </p:grpSp>
      </p:grpSp>
    </p:spTree>
    <p:extLst>
      <p:ext uri="{BB962C8B-B14F-4D97-AF65-F5344CB8AC3E}">
        <p14:creationId xmlns="" xmlns:p14="http://schemas.microsoft.com/office/powerpoint/2010/main" val="36599602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Arial"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Arial"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Arial"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Arial"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auto">
              <a:spcBef>
                <a:spcPts val="0"/>
              </a:spcBef>
              <a:spcAft>
                <a:spcPts val="0"/>
              </a:spcAft>
            </a:pPr>
            <a:fld id="{B4C71EC6-210F-42DE-9C53-41977AD35B3D}" type="datetimeFigureOut">
              <a:rPr lang="ru-RU" smtClean="0">
                <a:solidFill>
                  <a:srgbClr val="575F6D">
                    <a:lumMod val="90000"/>
                    <a:lumOff val="10000"/>
                  </a:srgbClr>
                </a:solidFill>
                <a:cs typeface="+mn-cs"/>
              </a:rPr>
              <a:pPr fontAlgn="auto">
                <a:spcBef>
                  <a:spcPts val="0"/>
                </a:spcBef>
                <a:spcAft>
                  <a:spcPts val="0"/>
                </a:spcAft>
              </a:pPr>
              <a:t>25.04.2019</a:t>
            </a:fld>
            <a:endParaRPr lang="ru-RU">
              <a:solidFill>
                <a:srgbClr val="575F6D">
                  <a:lumMod val="90000"/>
                  <a:lumOff val="10000"/>
                </a:srgbClr>
              </a:solidFill>
              <a:cs typeface="+mn-cs"/>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auto">
              <a:spcBef>
                <a:spcPts val="0"/>
              </a:spcBef>
              <a:spcAft>
                <a:spcPts val="0"/>
              </a:spcAft>
            </a:pPr>
            <a:endParaRPr lang="ru-RU">
              <a:solidFill>
                <a:srgbClr val="575F6D">
                  <a:lumMod val="90000"/>
                  <a:lumOff val="10000"/>
                </a:srgbClr>
              </a:solidFill>
              <a:latin typeface="Times New Roman"/>
              <a:cs typeface="+mn-cs"/>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auto">
              <a:spcBef>
                <a:spcPts val="0"/>
              </a:spcBef>
              <a:spcAft>
                <a:spcPts val="0"/>
              </a:spcAft>
            </a:pPr>
            <a:fld id="{B19B0651-EE4F-4900-A07F-96A6BFA9D0F0}" type="slidenum">
              <a:rPr lang="ru-RU" smtClean="0">
                <a:solidFill>
                  <a:prstClr val="black">
                    <a:lumMod val="85000"/>
                    <a:lumOff val="15000"/>
                  </a:prstClr>
                </a:solidFill>
                <a:cs typeface="+mn-cs"/>
              </a:rPr>
              <a:pPr fontAlgn="auto">
                <a:spcBef>
                  <a:spcPts val="0"/>
                </a:spcBef>
                <a:spcAft>
                  <a:spcPts val="0"/>
                </a:spcAft>
              </a:pPr>
              <a:t>‹#›</a:t>
            </a:fld>
            <a:endParaRPr lang="ru-RU">
              <a:solidFill>
                <a:prstClr val="black">
                  <a:lumMod val="85000"/>
                  <a:lumOff val="15000"/>
                </a:prstClr>
              </a:solidFill>
              <a:cs typeface="+mn-cs"/>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4080609908"/>
      </p:ext>
    </p:extLst>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885" r:id="rId4"/>
    <p:sldLayoutId id="2147485886" r:id="rId5"/>
    <p:sldLayoutId id="2147485887" r:id="rId6"/>
    <p:sldLayoutId id="2147485888" r:id="rId7"/>
    <p:sldLayoutId id="2147485889" r:id="rId8"/>
    <p:sldLayoutId id="2147485890" r:id="rId9"/>
    <p:sldLayoutId id="2147485891" r:id="rId10"/>
    <p:sldLayoutId id="214748589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blip>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Полилиния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EAF463A-BC7C-46EE-9F1E-7F377CCA4891}" type="datetimeFigureOut">
              <a:rPr lang="en-US" smtClean="0">
                <a:solidFill>
                  <a:srgbClr val="69676D">
                    <a:shade val="90000"/>
                  </a:srgbClr>
                </a:solidFill>
                <a:latin typeface="Constantia"/>
              </a:rPr>
              <a:pPr fontAlgn="auto">
                <a:spcBef>
                  <a:spcPts val="0"/>
                </a:spcBef>
                <a:spcAft>
                  <a:spcPts val="0"/>
                </a:spcAft>
              </a:pPr>
              <a:t>4/25/2019</a:t>
            </a:fld>
            <a:endParaRPr lang="en-US">
              <a:solidFill>
                <a:srgbClr val="69676D">
                  <a:shade val="90000"/>
                </a:srgbClr>
              </a:solidFill>
              <a:latin typeface="Constantia"/>
            </a:endParaRPr>
          </a:p>
        </p:txBody>
      </p:sp>
      <p:sp>
        <p:nvSpPr>
          <p:cNvPr id="22" name="Нижний колонтитул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69676D">
                  <a:shade val="90000"/>
                </a:srgbClr>
              </a:solidFill>
              <a:latin typeface="Constantia"/>
            </a:endParaRPr>
          </a:p>
        </p:txBody>
      </p:sp>
      <p:sp>
        <p:nvSpPr>
          <p:cNvPr id="18" name="Номер слайда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483448D-3A78-4528-A469-B745A65DA480}" type="slidenum">
              <a:rPr lang="en-US" smtClean="0">
                <a:solidFill>
                  <a:srgbClr val="69676D">
                    <a:shade val="90000"/>
                  </a:srgbClr>
                </a:solidFill>
                <a:latin typeface="Constantia"/>
              </a:rPr>
              <a:pPr fontAlgn="auto">
                <a:spcBef>
                  <a:spcPts val="0"/>
                </a:spcBef>
                <a:spcAft>
                  <a:spcPts val="0"/>
                </a:spcAft>
              </a:pPr>
              <a:t>‹#›</a:t>
            </a:fld>
            <a:endParaRPr lang="en-US">
              <a:solidFill>
                <a:srgbClr val="69676D">
                  <a:shade val="90000"/>
                </a:srgbClr>
              </a:solidFill>
              <a:latin typeface="Constantia"/>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 xmlns:p14="http://schemas.microsoft.com/office/powerpoint/2010/main" val="212143379"/>
      </p:ext>
    </p:extLst>
  </p:cSld>
  <p:clrMap bg1="lt1" tx1="dk1" bg2="lt2" tx2="dk2" accent1="accent1" accent2="accent2" accent3="accent3" accent4="accent4" accent5="accent5" accent6="accent6" hlink="hlink" folHlink="folHlink"/>
  <p:sldLayoutIdLst>
    <p:sldLayoutId id="2147486074" r:id="rId1"/>
    <p:sldLayoutId id="2147486075" r:id="rId2"/>
    <p:sldLayoutId id="2147486076" r:id="rId3"/>
    <p:sldLayoutId id="2147486077" r:id="rId4"/>
    <p:sldLayoutId id="2147486078" r:id="rId5"/>
    <p:sldLayoutId id="2147486079" r:id="rId6"/>
    <p:sldLayoutId id="2147486080" r:id="rId7"/>
    <p:sldLayoutId id="2147486081" r:id="rId8"/>
    <p:sldLayoutId id="2147486082" r:id="rId9"/>
    <p:sldLayoutId id="2147486083" r:id="rId10"/>
    <p:sldLayoutId id="21474860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107504" y="17012"/>
            <a:ext cx="726484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eaLnBrk="1" hangingPunct="1"/>
            <a:r>
              <a:rPr lang="ru-RU" sz="2800" dirty="0">
                <a:solidFill>
                  <a:prstClr val="black"/>
                </a:solidFill>
              </a:rPr>
              <a:t>ФГБОУ </a:t>
            </a:r>
            <a:r>
              <a:rPr lang="ru-RU" sz="2800" dirty="0" smtClean="0">
                <a:solidFill>
                  <a:prstClr val="black"/>
                </a:solidFill>
              </a:rPr>
              <a:t>ВО </a:t>
            </a:r>
            <a:r>
              <a:rPr lang="ru-RU" sz="2800" dirty="0">
                <a:solidFill>
                  <a:prstClr val="black"/>
                </a:solidFill>
              </a:rPr>
              <a:t>«Казанский государственный энергетический университет»</a:t>
            </a:r>
          </a:p>
        </p:txBody>
      </p:sp>
      <p:grpSp>
        <p:nvGrpSpPr>
          <p:cNvPr id="3075" name="Группа 9"/>
          <p:cNvGrpSpPr>
            <a:grpSpLocks/>
          </p:cNvGrpSpPr>
          <p:nvPr/>
        </p:nvGrpSpPr>
        <p:grpSpPr bwMode="auto">
          <a:xfrm>
            <a:off x="7812866" y="81779"/>
            <a:ext cx="1085763" cy="1203226"/>
            <a:chOff x="7371658" y="144370"/>
            <a:chExt cx="1532654" cy="1895797"/>
          </a:xfrm>
        </p:grpSpPr>
        <p:pic>
          <p:nvPicPr>
            <p:cNvPr id="3080"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80312" y="144370"/>
              <a:ext cx="1524000" cy="1524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7371658" y="1670216"/>
              <a:ext cx="1524712" cy="369951"/>
            </a:xfrm>
            <a:prstGeom prst="rect">
              <a:avLst/>
            </a:prstGeom>
            <a:noFill/>
            <a:ln>
              <a:solidFill>
                <a:schemeClr val="bg1"/>
              </a:solidFill>
            </a:ln>
          </p:spPr>
          <p:txBody>
            <a:bodyPr>
              <a:spAutoFit/>
            </a:bodyPr>
            <a:lstStyle/>
            <a:p>
              <a:pPr algn="ctr" fontAlgn="auto">
                <a:spcBef>
                  <a:spcPts val="0"/>
                </a:spcBef>
                <a:spcAft>
                  <a:spcPts val="0"/>
                </a:spcAft>
                <a:defRPr/>
              </a:pPr>
              <a:r>
                <a:rPr lang="ru-RU" b="1" spc="500" dirty="0">
                  <a:solidFill>
                    <a:srgbClr val="0066CC"/>
                  </a:solidFill>
                  <a:latin typeface="Times New Roman"/>
                </a:rPr>
                <a:t>КГЭУ</a:t>
              </a:r>
            </a:p>
          </p:txBody>
        </p:sp>
      </p:grpSp>
      <p:pic>
        <p:nvPicPr>
          <p:cNvPr id="3076" name="Picture 4"/>
          <p:cNvPicPr>
            <a:picLocks noChangeAspect="1" noChangeArrowheads="1"/>
          </p:cNvPicPr>
          <p:nvPr/>
        </p:nvPicPr>
        <p:blipFill>
          <a:blip r:embed="rId3"/>
          <a:srcRect/>
          <a:stretch>
            <a:fillRect/>
          </a:stretch>
        </p:blipFill>
        <p:spPr bwMode="auto">
          <a:xfrm>
            <a:off x="107504" y="971119"/>
            <a:ext cx="1595650" cy="2929195"/>
          </a:xfrm>
          <a:prstGeom prst="rect">
            <a:avLst/>
          </a:prstGeom>
          <a:noFill/>
          <a:ln w="28575">
            <a:solidFill>
              <a:schemeClr val="accent1">
                <a:lumMod val="75000"/>
              </a:schemeClr>
            </a:solidFill>
            <a:miter lim="800000"/>
            <a:headEnd/>
            <a:tailEnd/>
          </a:ln>
          <a:effectLst/>
          <a:extLst/>
        </p:spPr>
      </p:pic>
      <p:sp>
        <p:nvSpPr>
          <p:cNvPr id="11" name="Заголовок 10"/>
          <p:cNvSpPr>
            <a:spLocks noGrp="1"/>
          </p:cNvSpPr>
          <p:nvPr>
            <p:ph type="ctrTitle"/>
          </p:nvPr>
        </p:nvSpPr>
        <p:spPr>
          <a:xfrm>
            <a:off x="1629639" y="1310456"/>
            <a:ext cx="7514361" cy="1938992"/>
          </a:xfrm>
          <a:ln>
            <a:miter lim="800000"/>
            <a:headEnd/>
            <a:tailEnd/>
          </a:ln>
          <a:ex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ru-RU" sz="2800" b="1" cap="all" dirty="0" err="1"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Калайда</a:t>
            </a:r>
            <a:r>
              <a:rPr lang="ru-RU" sz="28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 М.Л.       </a:t>
            </a:r>
            <a:r>
              <a:rPr lang="ru-RU" sz="20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Д.б.н., профессор</a:t>
            </a:r>
            <a:br>
              <a:rPr lang="ru-RU" sz="20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br>
            <a:r>
              <a:rPr lang="ru-RU" sz="2400" b="1" cap="all" dirty="0" err="1"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Зав.Кафедрой</a:t>
            </a:r>
            <a:r>
              <a:rPr lang="ru-RU" sz="24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 </a:t>
            </a:r>
            <a:br>
              <a:rPr lang="ru-RU" sz="24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br>
            <a:r>
              <a:rPr lang="ru-RU" sz="24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«Водные биоресурсы и </a:t>
            </a:r>
            <a:r>
              <a:rPr lang="ru-RU" sz="2400" b="1" cap="all" dirty="0" err="1"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аквакультура</a:t>
            </a:r>
            <a:r>
              <a:rPr lang="ru-RU" sz="48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a:t>
            </a:r>
            <a:br>
              <a:rPr lang="ru-RU" sz="48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br>
            <a:r>
              <a:rPr lang="en-US" sz="2000" b="1" dirty="0" err="1"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kalayda</a:t>
            </a:r>
            <a:r>
              <a:rPr lang="ru-RU" sz="2000" b="1"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4</a:t>
            </a:r>
            <a:r>
              <a:rPr lang="en-US" sz="2000" b="1"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rPr>
              <a:t>@mail.ru</a:t>
            </a:r>
            <a:endParaRPr lang="ru-RU" sz="4800" b="1" dirty="0">
              <a:ln w="0"/>
              <a:solidFill>
                <a:schemeClr val="bg1"/>
              </a:solidFill>
              <a:effectLst>
                <a:outerShdw blurRad="38100" dist="38100" dir="2700000" algn="tl">
                  <a:srgbClr val="000000">
                    <a:alpha val="43137"/>
                  </a:srgbClr>
                </a:outerShdw>
                <a:reflection blurRad="12700" stA="50000" endPos="50000" dist="5000" dir="5400000" sy="-100000" rotWithShape="0"/>
              </a:effectLst>
              <a:ea typeface="+mj-ea"/>
            </a:endParaRPr>
          </a:p>
        </p:txBody>
      </p:sp>
      <p:sp>
        <p:nvSpPr>
          <p:cNvPr id="10" name="Прямоугольник 9"/>
          <p:cNvSpPr/>
          <p:nvPr/>
        </p:nvSpPr>
        <p:spPr>
          <a:xfrm>
            <a:off x="107504" y="4221088"/>
            <a:ext cx="8772120" cy="1754839"/>
          </a:xfrm>
          <a:prstGeom prst="rect">
            <a:avLst/>
          </a:prstGeom>
        </p:spPr>
        <p:txBody>
          <a:bodyPr wrap="square">
            <a:spAutoFit/>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3200" b="1" dirty="0" smtClean="0">
                <a:solidFill>
                  <a:schemeClr val="accent6">
                    <a:lumMod val="50000"/>
                  </a:schemeClr>
                </a:solidFill>
              </a:rPr>
              <a:t>Понятие </a:t>
            </a:r>
            <a:r>
              <a:rPr lang="ru-RU" sz="3200" b="1" dirty="0" err="1" smtClean="0">
                <a:solidFill>
                  <a:schemeClr val="accent6">
                    <a:lumMod val="50000"/>
                  </a:schemeClr>
                </a:solidFill>
              </a:rPr>
              <a:t>рыбохозяйственной</a:t>
            </a:r>
            <a:r>
              <a:rPr lang="ru-RU" sz="3200" b="1" dirty="0" smtClean="0">
                <a:solidFill>
                  <a:schemeClr val="accent6">
                    <a:lumMod val="50000"/>
                  </a:schemeClr>
                </a:solidFill>
              </a:rPr>
              <a:t> системы. </a:t>
            </a: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3200" b="1" dirty="0" smtClean="0">
                <a:solidFill>
                  <a:schemeClr val="accent6">
                    <a:lumMod val="50000"/>
                  </a:schemeClr>
                </a:solidFill>
              </a:rPr>
              <a:t>Состав структура и функции </a:t>
            </a:r>
            <a:r>
              <a:rPr lang="ru-RU" sz="3200" b="1" dirty="0" err="1" smtClean="0">
                <a:solidFill>
                  <a:schemeClr val="accent6">
                    <a:lumMod val="50000"/>
                  </a:schemeClr>
                </a:solidFill>
              </a:rPr>
              <a:t>рыбохозяйственной</a:t>
            </a:r>
            <a:r>
              <a:rPr lang="ru-RU" sz="3200" b="1" dirty="0" smtClean="0">
                <a:solidFill>
                  <a:schemeClr val="accent6">
                    <a:lumMod val="50000"/>
                  </a:schemeClr>
                </a:solidFill>
              </a:rPr>
              <a:t> системы</a:t>
            </a:r>
            <a:endParaRPr lang="ru-RU" sz="3200" b="1" cap="all" dirty="0">
              <a:solidFill>
                <a:schemeClr val="accent6">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2786386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1142984"/>
            <a:ext cx="785818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600" b="1" dirty="0" smtClean="0">
                <a:latin typeface="Arial" pitchFamily="34" charset="0"/>
                <a:cs typeface="Arial" pitchFamily="34" charset="0"/>
              </a:rPr>
              <a:t>Все элементы, составляющие экосистему </a:t>
            </a:r>
            <a:r>
              <a:rPr lang="ru-RU" sz="1600" b="1" dirty="0" err="1" smtClean="0">
                <a:latin typeface="Arial" pitchFamily="34" charset="0"/>
                <a:cs typeface="Arial" pitchFamily="34" charset="0"/>
              </a:rPr>
              <a:t>рыбохозяйственного</a:t>
            </a:r>
            <a:r>
              <a:rPr lang="ru-RU" sz="1600" b="1" dirty="0" smtClean="0">
                <a:latin typeface="Arial" pitchFamily="34" charset="0"/>
                <a:cs typeface="Arial" pitchFamily="34" charset="0"/>
              </a:rPr>
              <a:t> водоема, имеют определенные свойства и описываются некоторым набором параметров, оценка значений которых и является сутью </a:t>
            </a:r>
            <a:r>
              <a:rPr lang="ru-RU" sz="1600" b="1" dirty="0" err="1" smtClean="0">
                <a:latin typeface="Arial" pitchFamily="34" charset="0"/>
                <a:cs typeface="Arial" pitchFamily="34" charset="0"/>
              </a:rPr>
              <a:t>рыбохозяйственных</a:t>
            </a:r>
            <a:r>
              <a:rPr lang="ru-RU" sz="1600" b="1" dirty="0" smtClean="0">
                <a:latin typeface="Arial" pitchFamily="34" charset="0"/>
                <a:cs typeface="Arial" pitchFamily="34" charset="0"/>
              </a:rPr>
              <a:t> исследований.</a:t>
            </a:r>
            <a:r>
              <a:rPr lang="ru-RU" sz="1600" dirty="0" smtClean="0">
                <a:latin typeface="Arial" pitchFamily="34" charset="0"/>
                <a:cs typeface="Arial" pitchFamily="34" charset="0"/>
              </a:rPr>
              <a:t> </a:t>
            </a:r>
          </a:p>
          <a:p>
            <a:pPr algn="just"/>
            <a:endParaRPr lang="ru-RU" sz="1600" dirty="0" smtClean="0">
              <a:latin typeface="Arial" pitchFamily="34" charset="0"/>
              <a:cs typeface="Arial" pitchFamily="34" charset="0"/>
            </a:endParaRPr>
          </a:p>
          <a:p>
            <a:pPr algn="just"/>
            <a:r>
              <a:rPr lang="ru-RU" sz="1600" dirty="0" smtClean="0">
                <a:latin typeface="Arial" pitchFamily="34" charset="0"/>
                <a:cs typeface="Arial" pitchFamily="34" charset="0"/>
              </a:rPr>
              <a:t>Например, </a:t>
            </a:r>
          </a:p>
          <a:p>
            <a:pPr algn="just">
              <a:buFont typeface="Wingdings" pitchFamily="2" charset="2"/>
              <a:buChar char="ü"/>
            </a:pPr>
            <a:r>
              <a:rPr lang="ru-RU" sz="2000" dirty="0" smtClean="0">
                <a:latin typeface="Arial" pitchFamily="34" charset="0"/>
                <a:cs typeface="Arial" pitchFamily="34" charset="0"/>
              </a:rPr>
              <a:t>водоем</a:t>
            </a:r>
            <a:r>
              <a:rPr lang="ru-RU" sz="1600" dirty="0" smtClean="0">
                <a:latin typeface="Arial" pitchFamily="34" charset="0"/>
                <a:cs typeface="Arial" pitchFamily="34" charset="0"/>
              </a:rPr>
              <a:t> характеризуется </a:t>
            </a:r>
            <a:r>
              <a:rPr lang="ru-RU" sz="1600" i="1" dirty="0" smtClean="0">
                <a:latin typeface="Arial" pitchFamily="34" charset="0"/>
                <a:cs typeface="Arial" pitchFamily="34" charset="0"/>
              </a:rPr>
              <a:t>глубиной, площадью, объемом водной массы</a:t>
            </a:r>
            <a:r>
              <a:rPr lang="ru-RU" sz="1600" dirty="0" smtClean="0">
                <a:latin typeface="Arial" pitchFamily="34" charset="0"/>
                <a:cs typeface="Arial" pitchFamily="34" charset="0"/>
              </a:rPr>
              <a:t>, </a:t>
            </a:r>
          </a:p>
          <a:p>
            <a:pPr algn="just">
              <a:buFont typeface="Wingdings" pitchFamily="2" charset="2"/>
              <a:buChar char="ü"/>
            </a:pPr>
            <a:r>
              <a:rPr lang="ru-RU" sz="2000" dirty="0" smtClean="0">
                <a:latin typeface="Arial" pitchFamily="34" charset="0"/>
                <a:cs typeface="Arial" pitchFamily="34" charset="0"/>
              </a:rPr>
              <a:t>водная среда </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температурой, содержанием кислорода, углекислого газа, </a:t>
            </a:r>
            <a:r>
              <a:rPr lang="ru-RU" sz="1600" i="1" dirty="0" err="1" smtClean="0">
                <a:latin typeface="Arial" pitchFamily="34" charset="0"/>
                <a:cs typeface="Arial" pitchFamily="34" charset="0"/>
              </a:rPr>
              <a:t>биогенов</a:t>
            </a:r>
            <a:r>
              <a:rPr lang="ru-RU" sz="1600" dirty="0" smtClean="0">
                <a:latin typeface="Arial" pitchFamily="34" charset="0"/>
                <a:cs typeface="Arial" pitchFamily="34" charset="0"/>
              </a:rPr>
              <a:t>;</a:t>
            </a:r>
          </a:p>
          <a:p>
            <a:pPr algn="just">
              <a:buFont typeface="Wingdings" pitchFamily="2" charset="2"/>
              <a:buChar char="ü"/>
            </a:pPr>
            <a:r>
              <a:rPr lang="ru-RU" sz="2000" dirty="0" smtClean="0">
                <a:latin typeface="Arial" pitchFamily="34" charset="0"/>
                <a:cs typeface="Arial" pitchFamily="34" charset="0"/>
              </a:rPr>
              <a:t>Кормовая база рыб </a:t>
            </a:r>
            <a:r>
              <a:rPr lang="ru-RU" sz="1600" dirty="0" smtClean="0">
                <a:latin typeface="Arial" pitchFamily="34" charset="0"/>
                <a:cs typeface="Arial" pitchFamily="34" charset="0"/>
              </a:rPr>
              <a:t>представлена </a:t>
            </a:r>
            <a:r>
              <a:rPr lang="ru-RU" sz="1600" i="1" dirty="0" smtClean="0">
                <a:latin typeface="Arial" pitchFamily="34" charset="0"/>
                <a:cs typeface="Arial" pitchFamily="34" charset="0"/>
              </a:rPr>
              <a:t>фито-, зоопланктоном и зообентосом, которые характеризуются динамиками численности, биомассы, продукцией </a:t>
            </a:r>
            <a:r>
              <a:rPr lang="ru-RU" sz="1600" dirty="0" smtClean="0">
                <a:latin typeface="Arial" pitchFamily="34" charset="0"/>
                <a:cs typeface="Arial" pitchFamily="34" charset="0"/>
              </a:rPr>
              <a:t>и т.д. </a:t>
            </a:r>
          </a:p>
          <a:p>
            <a:pPr algn="just">
              <a:buFont typeface="Wingdings" pitchFamily="2" charset="2"/>
              <a:buChar char="ü"/>
            </a:pPr>
            <a:r>
              <a:rPr lang="ru-RU" sz="2000" dirty="0" smtClean="0">
                <a:latin typeface="Arial" pitchFamily="34" charset="0"/>
                <a:cs typeface="Arial" pitchFamily="34" charset="0"/>
              </a:rPr>
              <a:t>популяции рыб </a:t>
            </a:r>
            <a:r>
              <a:rPr lang="ru-RU" sz="1600" dirty="0" smtClean="0">
                <a:latin typeface="Arial" pitchFamily="34" charset="0"/>
                <a:cs typeface="Arial" pitchFamily="34" charset="0"/>
              </a:rPr>
              <a:t>имеют некоторую </a:t>
            </a:r>
            <a:r>
              <a:rPr lang="ru-RU" sz="1600" i="1" dirty="0" smtClean="0">
                <a:latin typeface="Arial" pitchFamily="34" charset="0"/>
                <a:cs typeface="Arial" pitchFamily="34" charset="0"/>
              </a:rPr>
              <a:t>численность и </a:t>
            </a:r>
            <a:r>
              <a:rPr lang="ru-RU" sz="1600" i="1" dirty="0" err="1" smtClean="0">
                <a:latin typeface="Arial" pitchFamily="34" charset="0"/>
                <a:cs typeface="Arial" pitchFamily="34" charset="0"/>
              </a:rPr>
              <a:t>ихтиомассу</a:t>
            </a:r>
            <a:r>
              <a:rPr lang="ru-RU" sz="1600" dirty="0" smtClean="0">
                <a:latin typeface="Arial" pitchFamily="34" charset="0"/>
                <a:cs typeface="Arial" pitchFamily="34" charset="0"/>
              </a:rPr>
              <a:t>. </a:t>
            </a:r>
          </a:p>
          <a:p>
            <a:pPr algn="just"/>
            <a:endParaRPr lang="ru-RU" sz="1600" dirty="0" smtClean="0">
              <a:latin typeface="Arial" pitchFamily="34" charset="0"/>
              <a:cs typeface="Arial" pitchFamily="34" charset="0"/>
            </a:endParaRPr>
          </a:p>
          <a:p>
            <a:pPr algn="just"/>
            <a:r>
              <a:rPr lang="ru-RU" sz="1600" dirty="0" smtClean="0">
                <a:latin typeface="Arial" pitchFamily="34" charset="0"/>
                <a:cs typeface="Arial" pitchFamily="34" charset="0"/>
              </a:rPr>
              <a:t>Таким образом, при анализе </a:t>
            </a:r>
            <a:r>
              <a:rPr lang="ru-RU" sz="1600" dirty="0" err="1" smtClean="0">
                <a:latin typeface="Arial" pitchFamily="34" charset="0"/>
                <a:cs typeface="Arial" pitchFamily="34" charset="0"/>
              </a:rPr>
              <a:t>рыбохозяйственной</a:t>
            </a:r>
            <a:r>
              <a:rPr lang="ru-RU" sz="1600" dirty="0" smtClean="0">
                <a:latin typeface="Arial" pitchFamily="34" charset="0"/>
                <a:cs typeface="Arial" pitchFamily="34" charset="0"/>
              </a:rPr>
              <a:t> системы выявляется возможность выделения </a:t>
            </a:r>
            <a:r>
              <a:rPr lang="ru-RU" sz="2000" dirty="0" smtClean="0">
                <a:latin typeface="Arial" pitchFamily="34" charset="0"/>
                <a:cs typeface="Arial" pitchFamily="34" charset="0"/>
              </a:rPr>
              <a:t>качественных характеристик </a:t>
            </a:r>
            <a:r>
              <a:rPr lang="ru-RU" sz="1600" dirty="0" smtClean="0">
                <a:latin typeface="Arial" pitchFamily="34" charset="0"/>
                <a:cs typeface="Arial" pitchFamily="34" charset="0"/>
              </a:rPr>
              <a:t>- набор элементов, которые составляют систему, </a:t>
            </a:r>
            <a:r>
              <a:rPr lang="ru-RU" sz="2000" dirty="0" smtClean="0">
                <a:latin typeface="Arial" pitchFamily="34" charset="0"/>
                <a:cs typeface="Arial" pitchFamily="34" charset="0"/>
              </a:rPr>
              <a:t>и количественных характеристик </a:t>
            </a:r>
            <a:r>
              <a:rPr lang="ru-RU" sz="1600" dirty="0" smtClean="0">
                <a:latin typeface="Arial" pitchFamily="34" charset="0"/>
                <a:cs typeface="Arial" pitchFamily="34" charset="0"/>
              </a:rPr>
              <a:t>элементов.</a:t>
            </a:r>
            <a:endParaRPr lang="ru-RU" sz="1600" dirty="0">
              <a:latin typeface="Arial" pitchFamily="34" charset="0"/>
              <a:cs typeface="Arial" pitchFamily="34" charset="0"/>
            </a:endParaRPr>
          </a:p>
        </p:txBody>
      </p:sp>
      <p:sp>
        <p:nvSpPr>
          <p:cNvPr id="1026" name="Rectangle 2"/>
          <p:cNvSpPr>
            <a:spLocks noChangeArrowheads="1"/>
          </p:cNvSpPr>
          <p:nvPr/>
        </p:nvSpPr>
        <p:spPr bwMode="auto">
          <a:xfrm>
            <a:off x="2071670" y="357166"/>
            <a:ext cx="435170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effectLst/>
                <a:latin typeface="Arial" pitchFamily="34" charset="0"/>
                <a:ea typeface="Times New Roman" pitchFamily="18" charset="0"/>
                <a:cs typeface="Arial" pitchFamily="34" charset="0"/>
              </a:rPr>
              <a:t>Рыбохозяйственная</a:t>
            </a:r>
            <a:r>
              <a:rPr kumimoji="0" lang="ru-RU" b="1" i="0" u="none" strike="noStrike" cap="none" normalizeH="0" baseline="0" dirty="0" smtClean="0">
                <a:ln>
                  <a:noFill/>
                </a:ln>
                <a:effectLst/>
                <a:latin typeface="Arial" pitchFamily="34" charset="0"/>
                <a:ea typeface="Times New Roman" pitchFamily="18" charset="0"/>
                <a:cs typeface="Arial" pitchFamily="34" charset="0"/>
              </a:rPr>
              <a:t> экосистема</a:t>
            </a:r>
            <a:endParaRPr kumimoji="0" lang="ru-RU"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872208"/>
          </a:xfrm>
          <a:noFill/>
        </p:spPr>
        <p:style>
          <a:lnRef idx="1">
            <a:schemeClr val="accent3"/>
          </a:lnRef>
          <a:fillRef idx="2">
            <a:schemeClr val="accent3"/>
          </a:fillRef>
          <a:effectRef idx="1">
            <a:schemeClr val="accent3"/>
          </a:effectRef>
          <a:fontRef idx="minor">
            <a:schemeClr val="dk1"/>
          </a:fontRef>
        </p:style>
        <p:txBody>
          <a:bodyPr>
            <a:noAutofit/>
          </a:bodyPr>
          <a:lstStyle/>
          <a:p>
            <a:r>
              <a:rPr lang="ru-RU" sz="2000" dirty="0"/>
              <a:t>В пробах фитопланктона первого пруда было выявлено 17 таксонов водорослей рангом ниже рода из пяти отделов: из которых к зеленым относились 7 таксонов, </a:t>
            </a:r>
            <a:r>
              <a:rPr lang="ru-RU" sz="2000" dirty="0" err="1"/>
              <a:t>эвгленовым</a:t>
            </a:r>
            <a:r>
              <a:rPr lang="ru-RU" sz="2000" dirty="0"/>
              <a:t> – 5, </a:t>
            </a:r>
            <a:r>
              <a:rPr lang="ru-RU" sz="2000" dirty="0" err="1"/>
              <a:t>синезеленым</a:t>
            </a:r>
            <a:r>
              <a:rPr lang="ru-RU" sz="2000" dirty="0"/>
              <a:t> – 2, диатомовым – 1 и золотистым – 2. Во втором водоеме было выявлено 22 таксона водорослей рангом ниже рода из пяти отделов: зеленые (11 таксонов), </a:t>
            </a:r>
            <a:r>
              <a:rPr lang="ru-RU" sz="2000" dirty="0" err="1"/>
              <a:t>эвгленовые</a:t>
            </a:r>
            <a:r>
              <a:rPr lang="ru-RU" sz="2000" dirty="0"/>
              <a:t> (6 таксонов), </a:t>
            </a:r>
            <a:r>
              <a:rPr lang="ru-RU" sz="2000" dirty="0" err="1"/>
              <a:t>синезеленые</a:t>
            </a:r>
            <a:r>
              <a:rPr lang="ru-RU" sz="2000" dirty="0"/>
              <a:t> (2 таксона) и диатомовые (2 таксона), золотистые водоросли (1 таксон)</a:t>
            </a:r>
          </a:p>
        </p:txBody>
      </p:sp>
      <p:sp>
        <p:nvSpPr>
          <p:cNvPr id="5" name="Прямоугольник 4"/>
          <p:cNvSpPr/>
          <p:nvPr/>
        </p:nvSpPr>
        <p:spPr>
          <a:xfrm>
            <a:off x="1835696" y="6309320"/>
            <a:ext cx="6408712" cy="369332"/>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sz="1800" b="1" i="0" u="none" strike="noStrike" kern="1200" baseline="0">
                <a:solidFill>
                  <a:prstClr val="black"/>
                </a:solidFill>
                <a:latin typeface="+mn-lt"/>
                <a:ea typeface="+mn-ea"/>
                <a:cs typeface="+mn-cs"/>
              </a:defRPr>
            </a:pPr>
            <a:r>
              <a:rPr lang="ru-RU" dirty="0" smtClean="0"/>
              <a:t>Рис 1 </a:t>
            </a:r>
            <a:r>
              <a:rPr lang="ru-RU" dirty="0"/>
              <a:t>числа видов </a:t>
            </a:r>
            <a:r>
              <a:rPr lang="ru-RU" dirty="0" smtClean="0"/>
              <a:t>в прудах питомника «Биосфера»</a:t>
            </a:r>
          </a:p>
        </p:txBody>
      </p:sp>
      <p:graphicFrame>
        <p:nvGraphicFramePr>
          <p:cNvPr id="7" name="Диаграмма 6"/>
          <p:cNvGraphicFramePr/>
          <p:nvPr/>
        </p:nvGraphicFramePr>
        <p:xfrm>
          <a:off x="611560" y="2204864"/>
          <a:ext cx="7776864" cy="38918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63272" cy="1417638"/>
          </a:xfrm>
          <a:noFill/>
        </p:spPr>
        <p:style>
          <a:lnRef idx="1">
            <a:schemeClr val="accent3"/>
          </a:lnRef>
          <a:fillRef idx="2">
            <a:schemeClr val="accent3"/>
          </a:fillRef>
          <a:effectRef idx="1">
            <a:schemeClr val="accent3"/>
          </a:effectRef>
          <a:fontRef idx="minor">
            <a:schemeClr val="dk1"/>
          </a:fontRef>
        </p:style>
        <p:txBody>
          <a:bodyPr>
            <a:noAutofit/>
          </a:bodyPr>
          <a:lstStyle/>
          <a:p>
            <a:r>
              <a:rPr lang="ru-RU" sz="2400" dirty="0"/>
              <a:t>Численность фитопланктона в первом водоеме изменялась от </a:t>
            </a:r>
            <a:r>
              <a:rPr lang="ru-RU" sz="2400" dirty="0" smtClean="0"/>
              <a:t>1679 </a:t>
            </a:r>
            <a:r>
              <a:rPr lang="ru-RU" sz="2400" dirty="0" err="1" smtClean="0"/>
              <a:t>тыс.кл</a:t>
            </a:r>
            <a:r>
              <a:rPr lang="ru-RU" sz="2400" dirty="0"/>
              <a:t>./л </a:t>
            </a:r>
            <a:r>
              <a:rPr lang="ru-RU" sz="2400" dirty="0" smtClean="0"/>
              <a:t>до 5406 </a:t>
            </a:r>
            <a:r>
              <a:rPr lang="ru-RU" sz="2400" dirty="0" err="1"/>
              <a:t>тыс.кл</a:t>
            </a:r>
            <a:r>
              <a:rPr lang="ru-RU" sz="2400" dirty="0"/>
              <a:t>./</a:t>
            </a:r>
            <a:r>
              <a:rPr lang="ru-RU" sz="2400" dirty="0" smtClean="0"/>
              <a:t>л, </a:t>
            </a:r>
            <a:r>
              <a:rPr lang="ru-RU" sz="2400" dirty="0"/>
              <a:t>во втором – от </a:t>
            </a:r>
            <a:r>
              <a:rPr lang="ru-RU" sz="2400" dirty="0" smtClean="0"/>
              <a:t>1208 </a:t>
            </a:r>
            <a:r>
              <a:rPr lang="ru-RU" sz="2400" dirty="0" err="1"/>
              <a:t>тыс.кл</a:t>
            </a:r>
            <a:r>
              <a:rPr lang="ru-RU" sz="2400" dirty="0"/>
              <a:t>./л до </a:t>
            </a:r>
            <a:r>
              <a:rPr lang="ru-RU" sz="2400" dirty="0" smtClean="0"/>
              <a:t>5085тыс.кл</a:t>
            </a:r>
            <a:r>
              <a:rPr lang="ru-RU" sz="2400" dirty="0"/>
              <a:t>./л. </a:t>
            </a:r>
          </a:p>
        </p:txBody>
      </p:sp>
      <p:sp>
        <p:nvSpPr>
          <p:cNvPr id="5" name="Прямоугольник 4"/>
          <p:cNvSpPr/>
          <p:nvPr/>
        </p:nvSpPr>
        <p:spPr>
          <a:xfrm>
            <a:off x="971600" y="6309320"/>
            <a:ext cx="7416824" cy="369332"/>
          </a:xfrm>
          <a:prstGeom prst="rect">
            <a:avLst/>
          </a:prstGeom>
          <a:no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ru-RU" dirty="0" smtClean="0"/>
              <a:t>Рис 2. Численность </a:t>
            </a:r>
            <a:r>
              <a:rPr lang="ru-RU" dirty="0"/>
              <a:t>фитопланктона </a:t>
            </a:r>
            <a:r>
              <a:rPr lang="ru-RU" dirty="0" smtClean="0"/>
              <a:t>в прудах питомника «Биосфера»</a:t>
            </a:r>
            <a:endParaRPr lang="ru-RU" dirty="0"/>
          </a:p>
        </p:txBody>
      </p:sp>
      <p:graphicFrame>
        <p:nvGraphicFramePr>
          <p:cNvPr id="6" name="Диаграмма 5"/>
          <p:cNvGraphicFramePr/>
          <p:nvPr/>
        </p:nvGraphicFramePr>
        <p:xfrm>
          <a:off x="683568" y="1988840"/>
          <a:ext cx="7596336" cy="36724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92480" cy="1556792"/>
          </a:xfrm>
        </p:spPr>
        <p:style>
          <a:lnRef idx="1">
            <a:schemeClr val="accent6"/>
          </a:lnRef>
          <a:fillRef idx="2">
            <a:schemeClr val="accent6"/>
          </a:fillRef>
          <a:effectRef idx="1">
            <a:schemeClr val="accent6"/>
          </a:effectRef>
          <a:fontRef idx="minor">
            <a:schemeClr val="dk1"/>
          </a:fontRef>
        </p:style>
        <p:txBody>
          <a:bodyPr>
            <a:noAutofit/>
          </a:bodyPr>
          <a:lstStyle/>
          <a:p>
            <a:r>
              <a:rPr lang="ru-RU" sz="2000" dirty="0">
                <a:latin typeface="Times New Roman" pitchFamily="18" charset="0"/>
                <a:cs typeface="Times New Roman" pitchFamily="18" charset="0"/>
              </a:rPr>
              <a:t>Общая биомасса в первом водоеме колебалась от </a:t>
            </a:r>
            <a:r>
              <a:rPr lang="ru-RU" sz="2000" dirty="0" smtClean="0">
                <a:latin typeface="Times New Roman" pitchFamily="18" charset="0"/>
                <a:cs typeface="Times New Roman" pitchFamily="18" charset="0"/>
              </a:rPr>
              <a:t>1,16 </a:t>
            </a:r>
            <a:r>
              <a:rPr lang="ru-RU" sz="2000" dirty="0">
                <a:latin typeface="Times New Roman" pitchFamily="18" charset="0"/>
                <a:cs typeface="Times New Roman" pitchFamily="18" charset="0"/>
              </a:rPr>
              <a:t>мг/л до </a:t>
            </a:r>
            <a:r>
              <a:rPr lang="ru-RU" sz="2000" dirty="0" smtClean="0">
                <a:latin typeface="Times New Roman" pitchFamily="18" charset="0"/>
                <a:cs typeface="Times New Roman" pitchFamily="18" charset="0"/>
              </a:rPr>
              <a:t>8,59 </a:t>
            </a:r>
            <a:r>
              <a:rPr lang="ru-RU" sz="2000" dirty="0">
                <a:latin typeface="Times New Roman" pitchFamily="18" charset="0"/>
                <a:cs typeface="Times New Roman" pitchFamily="18" charset="0"/>
              </a:rPr>
              <a:t>мг/л, во втором – от </a:t>
            </a:r>
            <a:r>
              <a:rPr lang="ru-RU" sz="2000" dirty="0" smtClean="0">
                <a:latin typeface="Times New Roman" pitchFamily="18" charset="0"/>
                <a:cs typeface="Times New Roman" pitchFamily="18" charset="0"/>
              </a:rPr>
              <a:t>9,79 </a:t>
            </a:r>
            <a:r>
              <a:rPr lang="ru-RU" sz="2000" dirty="0">
                <a:latin typeface="Times New Roman" pitchFamily="18" charset="0"/>
                <a:cs typeface="Times New Roman" pitchFamily="18" charset="0"/>
              </a:rPr>
              <a:t>мг/л до </a:t>
            </a:r>
            <a:r>
              <a:rPr lang="ru-RU" sz="2000" dirty="0" smtClean="0">
                <a:latin typeface="Times New Roman" pitchFamily="18" charset="0"/>
                <a:cs typeface="Times New Roman" pitchFamily="18" charset="0"/>
              </a:rPr>
              <a:t>14,2 </a:t>
            </a:r>
            <a:r>
              <a:rPr lang="ru-RU" sz="2000" dirty="0">
                <a:latin typeface="Times New Roman" pitchFamily="18" charset="0"/>
                <a:cs typeface="Times New Roman" pitchFamily="18" charset="0"/>
              </a:rPr>
              <a:t>мг/л. По численности среди видов в исследованных водоемах доминировали </a:t>
            </a:r>
            <a:r>
              <a:rPr lang="ru-RU" sz="2000" dirty="0" err="1">
                <a:latin typeface="Times New Roman" pitchFamily="18" charset="0"/>
                <a:cs typeface="Times New Roman" pitchFamily="18" charset="0"/>
              </a:rPr>
              <a:t>синезеленые</a:t>
            </a:r>
            <a:r>
              <a:rPr lang="ru-RU" sz="2000" dirty="0">
                <a:latin typeface="Times New Roman" pitchFamily="18" charset="0"/>
                <a:cs typeface="Times New Roman" pitchFamily="18" charset="0"/>
              </a:rPr>
              <a:t>, по биомассе – </a:t>
            </a:r>
            <a:r>
              <a:rPr lang="ru-RU" sz="2000" dirty="0" err="1">
                <a:latin typeface="Times New Roman" pitchFamily="18" charset="0"/>
                <a:cs typeface="Times New Roman" pitchFamily="18" charset="0"/>
              </a:rPr>
              <a:t>эвгленовые</a:t>
            </a:r>
            <a:r>
              <a:rPr lang="ru-RU" sz="2000" dirty="0">
                <a:latin typeface="Times New Roman" pitchFamily="18" charset="0"/>
                <a:cs typeface="Times New Roman" pitchFamily="18" charset="0"/>
              </a:rPr>
              <a:t> водоросли.</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5" name="Прямоугольник 4"/>
          <p:cNvSpPr/>
          <p:nvPr/>
        </p:nvSpPr>
        <p:spPr>
          <a:xfrm>
            <a:off x="827584" y="6021288"/>
            <a:ext cx="75608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sz="1800" b="1" i="0" u="none" strike="noStrike" kern="1200" baseline="0">
                <a:solidFill>
                  <a:sysClr val="windowText" lastClr="000000"/>
                </a:solidFill>
                <a:latin typeface="+mn-lt"/>
                <a:ea typeface="+mn-ea"/>
                <a:cs typeface="+mn-cs"/>
              </a:defRPr>
            </a:pPr>
            <a:r>
              <a:rPr lang="ru-RU" dirty="0" smtClean="0"/>
              <a:t>Рис.3. </a:t>
            </a:r>
            <a:r>
              <a:rPr lang="ru-RU" dirty="0"/>
              <a:t>Б</a:t>
            </a:r>
            <a:r>
              <a:rPr lang="ru-RU" dirty="0" smtClean="0"/>
              <a:t>иомассы </a:t>
            </a:r>
            <a:r>
              <a:rPr lang="ru-RU" dirty="0"/>
              <a:t>фитопланктона </a:t>
            </a:r>
            <a:r>
              <a:rPr lang="ru-RU" dirty="0" smtClean="0"/>
              <a:t>в прудах питомника «Биосфера»</a:t>
            </a:r>
          </a:p>
          <a:p>
            <a:pPr algn="ctr">
              <a:defRPr sz="1800" b="1" i="0" u="none" strike="noStrike" kern="1200" baseline="0">
                <a:solidFill>
                  <a:sysClr val="windowText" lastClr="000000"/>
                </a:solidFill>
                <a:latin typeface="+mn-lt"/>
                <a:ea typeface="+mn-ea"/>
                <a:cs typeface="+mn-cs"/>
              </a:defRPr>
            </a:pPr>
            <a:endParaRPr lang="ru-RU" dirty="0"/>
          </a:p>
        </p:txBody>
      </p:sp>
      <p:graphicFrame>
        <p:nvGraphicFramePr>
          <p:cNvPr id="6" name="Диаграмма 5"/>
          <p:cNvGraphicFramePr/>
          <p:nvPr/>
        </p:nvGraphicFramePr>
        <p:xfrm>
          <a:off x="755576" y="1700808"/>
          <a:ext cx="6912768"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0" y="0"/>
            <a:ext cx="915115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Объект 1"/>
          <p:cNvSpPr>
            <a:spLocks noGrp="1"/>
          </p:cNvSpPr>
          <p:nvPr>
            <p:ph sz="quarter" idx="4294967295"/>
          </p:nvPr>
        </p:nvSpPr>
        <p:spPr>
          <a:xfrm>
            <a:off x="457200" y="188640"/>
            <a:ext cx="8229600" cy="5937523"/>
          </a:xfrm>
          <a:prstGeom prst="rect">
            <a:avLst/>
          </a:prstGeom>
        </p:spPr>
        <p:txBody>
          <a:bodyPr>
            <a:normAutofit/>
          </a:bodyPr>
          <a:lstStyle/>
          <a:p>
            <a:pPr marL="0" indent="0" algn="ctr">
              <a:buNone/>
            </a:pPr>
            <a:r>
              <a:rPr lang="ru-RU" sz="2800" dirty="0" smtClean="0">
                <a:solidFill>
                  <a:schemeClr val="bg1">
                    <a:lumMod val="95000"/>
                    <a:lumOff val="5000"/>
                  </a:schemeClr>
                </a:solidFill>
                <a:latin typeface="Times New Roman" pitchFamily="18" charset="0"/>
                <a:cs typeface="Times New Roman" pitchFamily="18" charset="0"/>
              </a:rPr>
              <a:t>Семейство</a:t>
            </a:r>
            <a:r>
              <a:rPr lang="en-US" sz="2800" dirty="0" smtClean="0">
                <a:solidFill>
                  <a:schemeClr val="bg1">
                    <a:lumMod val="95000"/>
                    <a:lumOff val="5000"/>
                  </a:schemeClr>
                </a:solidFill>
                <a:latin typeface="Times New Roman" pitchFamily="18" charset="0"/>
                <a:cs typeface="Times New Roman" pitchFamily="18" charset="0"/>
              </a:rPr>
              <a:t> </a:t>
            </a:r>
            <a:r>
              <a:rPr lang="ru-RU" sz="2800" dirty="0" smtClean="0">
                <a:solidFill>
                  <a:schemeClr val="bg1">
                    <a:lumMod val="95000"/>
                    <a:lumOff val="5000"/>
                  </a:schemeClr>
                </a:solidFill>
                <a:latin typeface="Times New Roman" pitchFamily="18" charset="0"/>
                <a:cs typeface="Times New Roman" pitchFamily="18" charset="0"/>
              </a:rPr>
              <a:t>включает в себя три подсемейства</a:t>
            </a:r>
            <a:r>
              <a:rPr lang="ru-RU" sz="2800" dirty="0" smtClean="0">
                <a:solidFill>
                  <a:schemeClr val="accent3">
                    <a:lumMod val="20000"/>
                    <a:lumOff val="80000"/>
                  </a:schemeClr>
                </a:solidFill>
                <a:latin typeface="Times New Roman" pitchFamily="18" charset="0"/>
                <a:cs typeface="Times New Roman" pitchFamily="18" charset="0"/>
              </a:rPr>
              <a:t>:</a:t>
            </a:r>
            <a:endParaRPr lang="en-US" sz="2800" dirty="0" smtClean="0">
              <a:solidFill>
                <a:schemeClr val="accent3">
                  <a:lumMod val="20000"/>
                  <a:lumOff val="80000"/>
                </a:schemeClr>
              </a:solidFill>
              <a:latin typeface="Times New Roman" pitchFamily="18" charset="0"/>
              <a:cs typeface="Times New Roman" pitchFamily="18" charset="0"/>
            </a:endParaRPr>
          </a:p>
        </p:txBody>
      </p:sp>
      <p:sp>
        <p:nvSpPr>
          <p:cNvPr id="3" name="TextBox 2"/>
          <p:cNvSpPr txBox="1"/>
          <p:nvPr/>
        </p:nvSpPr>
        <p:spPr>
          <a:xfrm>
            <a:off x="4114800" y="2281082"/>
            <a:ext cx="184731" cy="369332"/>
          </a:xfrm>
          <a:prstGeom prst="rect">
            <a:avLst/>
          </a:prstGeom>
          <a:noFill/>
        </p:spPr>
        <p:txBody>
          <a:bodyPr wrap="none" rtlCol="0">
            <a:spAutoFit/>
          </a:bodyPr>
          <a:lstStyle/>
          <a:p>
            <a:endParaRPr lang="ru-RU" dirty="0"/>
          </a:p>
        </p:txBody>
      </p:sp>
      <p:sp>
        <p:nvSpPr>
          <p:cNvPr id="4" name="Овал 3"/>
          <p:cNvSpPr/>
          <p:nvPr/>
        </p:nvSpPr>
        <p:spPr>
          <a:xfrm>
            <a:off x="2483763" y="1009095"/>
            <a:ext cx="3960440" cy="1123761"/>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Times New Roman" pitchFamily="18" charset="0"/>
                <a:cs typeface="Times New Roman" pitchFamily="18" charset="0"/>
              </a:rPr>
              <a:t>Chironomidae</a:t>
            </a:r>
            <a:endParaRPr lang="ru-RU" sz="28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130005" y="2743938"/>
            <a:ext cx="2664296" cy="74178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itchFamily="18" charset="0"/>
                <a:cs typeface="Times New Roman" pitchFamily="18" charset="0"/>
              </a:rPr>
              <a:t>Chironominae</a:t>
            </a:r>
            <a:endParaRPr lang="en-US" sz="24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3299227" y="2743938"/>
            <a:ext cx="2664296" cy="74178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Times New Roman" pitchFamily="18" charset="0"/>
                <a:cs typeface="Times New Roman" pitchFamily="18" charset="0"/>
              </a:rPr>
              <a:t>Orthocladiinae</a:t>
            </a:r>
            <a:r>
              <a:rPr lang="en-US" dirty="0" smtClean="0"/>
              <a:t> </a:t>
            </a:r>
            <a:endParaRPr lang="en-US" dirty="0"/>
          </a:p>
        </p:txBody>
      </p:sp>
      <p:sp>
        <p:nvSpPr>
          <p:cNvPr id="7" name="Прямоугольник 6"/>
          <p:cNvSpPr/>
          <p:nvPr/>
        </p:nvSpPr>
        <p:spPr>
          <a:xfrm>
            <a:off x="6300192" y="2716614"/>
            <a:ext cx="2481289" cy="74178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itchFamily="18" charset="0"/>
                <a:cs typeface="Times New Roman" pitchFamily="18" charset="0"/>
              </a:rPr>
              <a:t>Tanypodinae</a:t>
            </a:r>
            <a:endParaRPr lang="ru-RU" sz="2400" dirty="0">
              <a:solidFill>
                <a:srgbClr val="002060"/>
              </a:solidFill>
              <a:latin typeface="Times New Roman" pitchFamily="18" charset="0"/>
              <a:cs typeface="Times New Roman" pitchFamily="18" charset="0"/>
            </a:endParaRPr>
          </a:p>
        </p:txBody>
      </p:sp>
      <p:cxnSp>
        <p:nvCxnSpPr>
          <p:cNvPr id="21" name="Прямая со стрелкой 20"/>
          <p:cNvCxnSpPr/>
          <p:nvPr/>
        </p:nvCxnSpPr>
        <p:spPr>
          <a:xfrm>
            <a:off x="4562411" y="2115165"/>
            <a:ext cx="0" cy="588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2195737" y="1844824"/>
            <a:ext cx="576063" cy="805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6175881" y="1844824"/>
            <a:ext cx="844391" cy="805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F:\procladius\Копия Capture_00038.JPG"/>
          <p:cNvPicPr>
            <a:picLocks noChangeAspect="1" noChangeArrowheads="1"/>
          </p:cNvPicPr>
          <p:nvPr/>
        </p:nvPicPr>
        <p:blipFill rotWithShape="1">
          <a:blip r:embed="rId3" cstate="print">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val="0"/>
              </a:ext>
            </a:extLst>
          </a:blip>
          <a:srcRect l="20440" t="9280" r="17098" b="17977"/>
          <a:stretch/>
        </p:blipFill>
        <p:spPr bwMode="auto">
          <a:xfrm rot="10800000">
            <a:off x="6175882" y="3501008"/>
            <a:ext cx="2895347" cy="23885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5" name="Picture 3" descr="F:\Polypedilum nubeculosum\Polypedilum nubeculosum ст 2 20.08.1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01008"/>
            <a:ext cx="3081462" cy="235988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6" name="Picture 2" descr="C:\Users\Администратор\Desktop\Гидробиологическая практика\Зообентос\Eukiefferiella longicalcar\Eukiefferiella longicalcar ст 2 11.09.13 (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0596" t="15553" r="31383" b="8276"/>
          <a:stretch/>
        </p:blipFill>
        <p:spPr bwMode="auto">
          <a:xfrm rot="16200000">
            <a:off x="3382472" y="3105003"/>
            <a:ext cx="2359879" cy="31518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Прямоугольник 7"/>
          <p:cNvSpPr/>
          <p:nvPr/>
        </p:nvSpPr>
        <p:spPr>
          <a:xfrm>
            <a:off x="3293289" y="5909885"/>
            <a:ext cx="2444766" cy="830997"/>
          </a:xfrm>
          <a:prstGeom prst="rect">
            <a:avLst/>
          </a:prstGeom>
          <a:solidFill>
            <a:schemeClr val="bg2">
              <a:lumMod val="50000"/>
            </a:schemeClr>
          </a:solidFill>
          <a:effectLst>
            <a:glow rad="139700">
              <a:schemeClr val="accent1">
                <a:satMod val="175000"/>
                <a:alpha val="40000"/>
              </a:schemeClr>
            </a:glow>
          </a:effectLst>
        </p:spPr>
        <p:txBody>
          <a:bodyPr wrap="square">
            <a:spAutoFit/>
          </a:bodyPr>
          <a:lstStyle/>
          <a:p>
            <a:pPr algn="ctr"/>
            <a:r>
              <a:rPr lang="en-US" sz="2400" i="1" dirty="0" err="1">
                <a:latin typeface="Times New Roman" pitchFamily="18" charset="0"/>
                <a:cs typeface="Times New Roman" pitchFamily="18" charset="0"/>
              </a:rPr>
              <a:t>Eukiefferiella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longicalcar</a:t>
            </a:r>
            <a:endParaRPr lang="ru-RU" sz="2400" i="1" dirty="0">
              <a:latin typeface="Times New Roman" pitchFamily="18" charset="0"/>
              <a:cs typeface="Times New Roman" pitchFamily="18" charset="0"/>
            </a:endParaRPr>
          </a:p>
        </p:txBody>
      </p:sp>
      <p:sp>
        <p:nvSpPr>
          <p:cNvPr id="9" name="Прямоугольник 8"/>
          <p:cNvSpPr/>
          <p:nvPr/>
        </p:nvSpPr>
        <p:spPr>
          <a:xfrm>
            <a:off x="302220" y="5909885"/>
            <a:ext cx="2319866" cy="830997"/>
          </a:xfrm>
          <a:prstGeom prst="rect">
            <a:avLst/>
          </a:prstGeom>
          <a:solidFill>
            <a:schemeClr val="bg2">
              <a:lumMod val="50000"/>
            </a:schemeClr>
          </a:solidFill>
          <a:effectLst>
            <a:glow rad="228600">
              <a:schemeClr val="accent1">
                <a:satMod val="175000"/>
                <a:alpha val="40000"/>
              </a:schemeClr>
            </a:glow>
          </a:effectLst>
        </p:spPr>
        <p:txBody>
          <a:bodyPr wrap="none">
            <a:spAutoFit/>
          </a:bodyPr>
          <a:lstStyle/>
          <a:p>
            <a:pPr algn="ctr"/>
            <a:r>
              <a:rPr lang="en-US" sz="2400" i="1" dirty="0">
                <a:latin typeface="Times New Roman" pitchFamily="18" charset="0"/>
                <a:cs typeface="Times New Roman" pitchFamily="18" charset="0"/>
              </a:rPr>
              <a:t>Polypedilum</a:t>
            </a:r>
            <a:r>
              <a:rPr lang="en-US"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гр</a:t>
            </a:r>
            <a:r>
              <a:rPr lang="ru-RU"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nubeculosum</a:t>
            </a:r>
            <a:r>
              <a:rPr lang="en-US" sz="2400" dirty="0">
                <a:latin typeface="Times New Roman" pitchFamily="18" charset="0"/>
                <a:cs typeface="Times New Roman" pitchFamily="18" charset="0"/>
              </a:rPr>
              <a:t> </a:t>
            </a:r>
          </a:p>
        </p:txBody>
      </p:sp>
      <p:sp>
        <p:nvSpPr>
          <p:cNvPr id="10" name="Прямоугольник 9"/>
          <p:cNvSpPr/>
          <p:nvPr/>
        </p:nvSpPr>
        <p:spPr>
          <a:xfrm>
            <a:off x="6444203" y="5909884"/>
            <a:ext cx="2337277" cy="830997"/>
          </a:xfrm>
          <a:prstGeom prst="rect">
            <a:avLst/>
          </a:prstGeom>
          <a:solidFill>
            <a:schemeClr val="bg2">
              <a:lumMod val="50000"/>
            </a:schemeClr>
          </a:solidFill>
          <a:effectLst>
            <a:glow rad="139700">
              <a:schemeClr val="accent1">
                <a:satMod val="175000"/>
                <a:alpha val="40000"/>
              </a:schemeClr>
            </a:glow>
          </a:effectLst>
        </p:spPr>
        <p:txBody>
          <a:bodyPr wrap="square">
            <a:spAutoFit/>
          </a:bodyPr>
          <a:lstStyle/>
          <a:p>
            <a:pPr algn="ctr"/>
            <a:r>
              <a:rPr lang="en-US" sz="2400" i="1" dirty="0" err="1" smtClean="0">
                <a:latin typeface="Times New Roman" pitchFamily="18" charset="0"/>
                <a:cs typeface="Times New Roman" pitchFamily="18" charset="0"/>
              </a:rPr>
              <a:t>Procladius</a:t>
            </a:r>
            <a:endParaRPr lang="ru-RU"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ferrugineus</a:t>
            </a:r>
            <a:endParaRPr lang="ru-RU" sz="2400" i="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740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randombar(horizont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5" y="0"/>
            <a:ext cx="917321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73394" y="116632"/>
            <a:ext cx="8575070" cy="1569660"/>
          </a:xfrm>
          <a:prstGeom prst="rect">
            <a:avLst/>
          </a:prstGeom>
        </p:spPr>
        <p:txBody>
          <a:bodyPr wrap="square">
            <a:spAutoFit/>
          </a:bodyPr>
          <a:lstStyle/>
          <a:p>
            <a:pPr indent="450000" algn="just"/>
            <a:r>
              <a:rPr lang="ru-RU" sz="3200" dirty="0">
                <a:latin typeface="Times New Roman" pitchFamily="18" charset="0"/>
                <a:cs typeface="Times New Roman" pitchFamily="18" charset="0"/>
              </a:rPr>
              <a:t>В результате проведенного исследования были встречены 22 вида и форм личинок  хирономид. </a:t>
            </a:r>
          </a:p>
        </p:txBody>
      </p:sp>
      <p:graphicFrame>
        <p:nvGraphicFramePr>
          <p:cNvPr id="5" name="Таблица 4"/>
          <p:cNvGraphicFramePr>
            <a:graphicFrameLocks noGrp="1"/>
          </p:cNvGraphicFramePr>
          <p:nvPr>
            <p:extLst>
              <p:ext uri="{D42A27DB-BD31-4B8C-83A1-F6EECF244321}">
                <p14:modId xmlns="" xmlns:p14="http://schemas.microsoft.com/office/powerpoint/2010/main" val="2457593438"/>
              </p:ext>
            </p:extLst>
          </p:nvPr>
        </p:nvGraphicFramePr>
        <p:xfrm>
          <a:off x="4544128" y="1844826"/>
          <a:ext cx="4492368" cy="4711380"/>
        </p:xfrm>
        <a:graphic>
          <a:graphicData uri="http://schemas.openxmlformats.org/drawingml/2006/table">
            <a:tbl>
              <a:tblPr>
                <a:tableStyleId>{327F97BB-C833-4FB7-BDE5-3F7075034690}</a:tableStyleId>
              </a:tblPr>
              <a:tblGrid>
                <a:gridCol w="240662"/>
                <a:gridCol w="4251706"/>
              </a:tblGrid>
              <a:tr h="314092">
                <a:tc>
                  <a:txBody>
                    <a:bodyPr/>
                    <a:lstStyle/>
                    <a:p>
                      <a:pPr algn="r" fontAlgn="b"/>
                      <a:r>
                        <a:rPr lang="ru-RU" sz="1400" u="none" strike="noStrike" dirty="0">
                          <a:solidFill>
                            <a:schemeClr val="tx1"/>
                          </a:solidFill>
                          <a:latin typeface="Times New Roman" pitchFamily="18" charset="0"/>
                          <a:cs typeface="Times New Roman" pitchFamily="18" charset="0"/>
                        </a:rPr>
                        <a:t>10</a:t>
                      </a:r>
                      <a:endParaRPr lang="ru-RU" sz="1400" b="0" i="0" u="none" strike="noStrike" dirty="0">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Cryptochironomus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Viridulus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Fabricius</a:t>
                      </a:r>
                      <a:r>
                        <a:rPr lang="en-US" sz="1400" u="none" strike="noStrike" dirty="0">
                          <a:solidFill>
                            <a:schemeClr val="tx1"/>
                          </a:solidFill>
                          <a:latin typeface="Times New Roman" pitchFamily="18" charset="0"/>
                          <a:cs typeface="Times New Roman" pitchFamily="18" charset="0"/>
                        </a:rPr>
                        <a:t>, 1805)</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11</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Cryptochironomus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burganadzeae</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a:t>
                      </a:r>
                      <a:r>
                        <a:rPr lang="en-US" sz="1400" u="none" strike="noStrike" dirty="0" err="1">
                          <a:solidFill>
                            <a:schemeClr val="tx1"/>
                          </a:solidFill>
                          <a:latin typeface="Times New Roman" pitchFamily="18" charset="0"/>
                          <a:cs typeface="Times New Roman" pitchFamily="18" charset="0"/>
                        </a:rPr>
                        <a:t>Tshernovskij</a:t>
                      </a:r>
                      <a:r>
                        <a:rPr lang="en-US" sz="1400" u="none" strike="noStrike" dirty="0">
                          <a:solidFill>
                            <a:schemeClr val="tx1"/>
                          </a:solidFill>
                          <a:latin typeface="Times New Roman" pitchFamily="18" charset="0"/>
                          <a:cs typeface="Times New Roman" pitchFamily="18" charset="0"/>
                        </a:rPr>
                        <a:t>)</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12</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semireductus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(Lenz)</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13</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bathophilus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a:t>
                      </a:r>
                      <a:r>
                        <a:rPr lang="en-US" sz="1400" u="none" strike="noStrike" dirty="0" err="1">
                          <a:solidFill>
                            <a:schemeClr val="tx1"/>
                          </a:solidFill>
                          <a:latin typeface="Times New Roman" pitchFamily="18" charset="0"/>
                          <a:cs typeface="Times New Roman" pitchFamily="18" charset="0"/>
                        </a:rPr>
                        <a:t>Kieff</a:t>
                      </a:r>
                      <a:r>
                        <a:rPr lang="en-US" sz="1400" u="none" strike="noStrike" dirty="0">
                          <a:solidFill>
                            <a:schemeClr val="tx1"/>
                          </a:solidFill>
                          <a:latin typeface="Times New Roman" pitchFamily="18" charset="0"/>
                          <a:cs typeface="Times New Roman" pitchFamily="18" charset="0"/>
                        </a:rPr>
                        <a:t>)</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14</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Glyptotendipes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gripekoveni</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1913)</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15</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plumosus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Linne</a:t>
                      </a:r>
                      <a:r>
                        <a:rPr lang="en-US" sz="1400" u="none" strike="noStrike" dirty="0">
                          <a:solidFill>
                            <a:schemeClr val="tx1"/>
                          </a:solidFill>
                          <a:latin typeface="Times New Roman" pitchFamily="18" charset="0"/>
                          <a:cs typeface="Times New Roman" pitchFamily="18" charset="0"/>
                        </a:rPr>
                        <a:t>, 1758)</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16</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dorsalis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(Meigen,1818)</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17</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Endochironomus</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tendens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a:t>
                      </a:r>
                      <a:r>
                        <a:rPr lang="en-US" sz="1400" u="none" strike="noStrike" dirty="0" err="1">
                          <a:solidFill>
                            <a:schemeClr val="tx1"/>
                          </a:solidFill>
                          <a:latin typeface="Times New Roman" pitchFamily="18" charset="0"/>
                          <a:cs typeface="Times New Roman" pitchFamily="18" charset="0"/>
                        </a:rPr>
                        <a:t>Fabricius</a:t>
                      </a:r>
                      <a:r>
                        <a:rPr lang="en-US" sz="1400" u="none" strike="noStrike" dirty="0">
                          <a:solidFill>
                            <a:schemeClr val="tx1"/>
                          </a:solidFill>
                          <a:latin typeface="Times New Roman" pitchFamily="18" charset="0"/>
                          <a:cs typeface="Times New Roman" pitchFamily="18" charset="0"/>
                        </a:rPr>
                        <a:t>, 1794)</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18</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Limnochironomus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a:t>
                      </a:r>
                      <a:r>
                        <a:rPr lang="en-US" sz="1400" i="1" u="none" strike="noStrike" dirty="0" err="1">
                          <a:solidFill>
                            <a:schemeClr val="tx1"/>
                          </a:solidFill>
                          <a:latin typeface="Times New Roman" pitchFamily="18" charset="0"/>
                          <a:cs typeface="Times New Roman" pitchFamily="18" charset="0"/>
                        </a:rPr>
                        <a:t>nervosus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Staeger</a:t>
                      </a:r>
                      <a:r>
                        <a:rPr lang="en-US" sz="1400" u="none" strike="noStrike" dirty="0">
                          <a:solidFill>
                            <a:schemeClr val="tx1"/>
                          </a:solidFill>
                          <a:latin typeface="Times New Roman" pitchFamily="18" charset="0"/>
                          <a:cs typeface="Times New Roman" pitchFamily="18" charset="0"/>
                        </a:rPr>
                        <a:t>, 1839)</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19</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Limnochironomus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Tritomus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1916)</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20</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a:solidFill>
                            <a:schemeClr val="tx1"/>
                          </a:solidFill>
                          <a:latin typeface="Times New Roman" pitchFamily="18" charset="0"/>
                          <a:cs typeface="Times New Roman" pitchFamily="18" charset="0"/>
                        </a:rPr>
                        <a:t>Polypedilum</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a:solidFill>
                            <a:schemeClr val="tx1"/>
                          </a:solidFill>
                          <a:latin typeface="Times New Roman" pitchFamily="18" charset="0"/>
                          <a:cs typeface="Times New Roman" pitchFamily="18" charset="0"/>
                        </a:rPr>
                        <a:t>Nubeculosum</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Meigen</a:t>
                      </a:r>
                      <a:r>
                        <a:rPr lang="en-US" sz="1400" u="none" strike="noStrike" dirty="0">
                          <a:solidFill>
                            <a:schemeClr val="tx1"/>
                          </a:solidFill>
                          <a:latin typeface="Times New Roman" pitchFamily="18" charset="0"/>
                          <a:cs typeface="Times New Roman" pitchFamily="18" charset="0"/>
                        </a:rPr>
                        <a:t>, 1818)</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21</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a:solidFill>
                            <a:schemeClr val="tx1"/>
                          </a:solidFill>
                          <a:latin typeface="Times New Roman" pitchFamily="18" charset="0"/>
                          <a:cs typeface="Times New Roman" pitchFamily="18" charset="0"/>
                        </a:rPr>
                        <a:t>Polypedilum</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Convictum</a:t>
                      </a:r>
                      <a:r>
                        <a:rPr lang="en-US" sz="1400" u="none" strike="noStrike" dirty="0">
                          <a:solidFill>
                            <a:schemeClr val="tx1"/>
                          </a:solidFill>
                          <a:latin typeface="Times New Roman" pitchFamily="18" charset="0"/>
                          <a:cs typeface="Times New Roman" pitchFamily="18" charset="0"/>
                        </a:rPr>
                        <a:t> (Walker, 1856)</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r" fontAlgn="b"/>
                      <a:r>
                        <a:rPr lang="ru-RU" sz="1400" u="none" strike="noStrike">
                          <a:solidFill>
                            <a:schemeClr val="tx1"/>
                          </a:solidFill>
                          <a:latin typeface="Times New Roman" pitchFamily="18" charset="0"/>
                          <a:cs typeface="Times New Roman" pitchFamily="18" charset="0"/>
                        </a:rPr>
                        <a:t>22</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Microtendipes</a:t>
                      </a:r>
                      <a:r>
                        <a:rPr lang="en-US" sz="1400" i="1"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Chloris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Meigen</a:t>
                      </a:r>
                      <a:r>
                        <a:rPr lang="en-US" sz="1400" u="none" strike="noStrike" dirty="0">
                          <a:solidFill>
                            <a:schemeClr val="tx1"/>
                          </a:solidFill>
                          <a:latin typeface="Times New Roman" pitchFamily="18" charset="0"/>
                          <a:cs typeface="Times New Roman" pitchFamily="18" charset="0"/>
                        </a:rPr>
                        <a:t>, 1818)</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l" fontAlgn="b"/>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a:solidFill>
                            <a:schemeClr val="tx1"/>
                          </a:solidFill>
                          <a:latin typeface="Times New Roman" pitchFamily="18" charset="0"/>
                          <a:cs typeface="Times New Roman" pitchFamily="18" charset="0"/>
                        </a:rPr>
                        <a:t>Кладка </a:t>
                      </a:r>
                      <a:r>
                        <a:rPr lang="en-US" sz="1400" b="0" i="1" u="none" strike="noStrike" dirty="0" err="1">
                          <a:solidFill>
                            <a:schemeClr val="tx1"/>
                          </a:solidFill>
                          <a:latin typeface="Times New Roman" pitchFamily="18" charset="0"/>
                          <a:cs typeface="Times New Roman" pitchFamily="18" charset="0"/>
                        </a:rPr>
                        <a:t>Chironomidae</a:t>
                      </a:r>
                      <a:endParaRPr lang="en-US" sz="1400" b="0" i="1" u="none" strike="noStrike" dirty="0">
                        <a:solidFill>
                          <a:schemeClr val="tx1"/>
                        </a:solidFill>
                        <a:latin typeface="Times New Roman" pitchFamily="18" charset="0"/>
                        <a:cs typeface="Times New Roman" pitchFamily="18" charset="0"/>
                      </a:endParaRPr>
                    </a:p>
                  </a:txBody>
                  <a:tcPr marL="6148" marR="6148" marT="6148" marB="0" anchor="b"/>
                </a:tc>
              </a:tr>
              <a:tr h="314092">
                <a:tc>
                  <a:txBody>
                    <a:bodyPr/>
                    <a:lstStyle/>
                    <a:p>
                      <a:pPr algn="l" fontAlgn="b"/>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a:solidFill>
                            <a:schemeClr val="tx1"/>
                          </a:solidFill>
                          <a:latin typeface="Times New Roman" pitchFamily="18" charset="0"/>
                          <a:cs typeface="Times New Roman" pitchFamily="18" charset="0"/>
                        </a:rPr>
                        <a:t>К</a:t>
                      </a:r>
                      <a:r>
                        <a:rPr lang="ru-RU" sz="1400" u="none" strike="noStrike" dirty="0" smtClean="0">
                          <a:solidFill>
                            <a:schemeClr val="tx1"/>
                          </a:solidFill>
                          <a:latin typeface="Times New Roman" pitchFamily="18" charset="0"/>
                          <a:cs typeface="Times New Roman" pitchFamily="18" charset="0"/>
                        </a:rPr>
                        <a:t>уколка </a:t>
                      </a:r>
                      <a:r>
                        <a:rPr lang="en-US" sz="1400" i="1" u="none" strike="noStrike" dirty="0" err="1">
                          <a:solidFill>
                            <a:schemeClr val="tx1"/>
                          </a:solidFill>
                          <a:latin typeface="Times New Roman" pitchFamily="18" charset="0"/>
                          <a:cs typeface="Times New Roman" pitchFamily="18" charset="0"/>
                        </a:rPr>
                        <a:t>Chironomidae</a:t>
                      </a:r>
                      <a:endParaRPr lang="en-US" sz="1400" b="0" i="1" u="none" strike="noStrike" dirty="0">
                        <a:solidFill>
                          <a:schemeClr val="tx1"/>
                        </a:solidFill>
                        <a:latin typeface="Times New Roman" pitchFamily="18" charset="0"/>
                        <a:cs typeface="Times New Roman" pitchFamily="18" charset="0"/>
                      </a:endParaRPr>
                    </a:p>
                  </a:txBody>
                  <a:tcPr marL="6148" marR="6148" marT="6148" marB="0" anchor="b"/>
                </a:tc>
              </a:tr>
            </a:tbl>
          </a:graphicData>
        </a:graphic>
      </p:graphicFrame>
      <p:graphicFrame>
        <p:nvGraphicFramePr>
          <p:cNvPr id="3" name="Таблица 2"/>
          <p:cNvGraphicFramePr>
            <a:graphicFrameLocks noGrp="1"/>
          </p:cNvGraphicFramePr>
          <p:nvPr>
            <p:extLst>
              <p:ext uri="{D42A27DB-BD31-4B8C-83A1-F6EECF244321}">
                <p14:modId xmlns="" xmlns:p14="http://schemas.microsoft.com/office/powerpoint/2010/main" val="1045856839"/>
              </p:ext>
            </p:extLst>
          </p:nvPr>
        </p:nvGraphicFramePr>
        <p:xfrm>
          <a:off x="39063" y="1844824"/>
          <a:ext cx="4460929" cy="2520280"/>
        </p:xfrm>
        <a:graphic>
          <a:graphicData uri="http://schemas.openxmlformats.org/drawingml/2006/table">
            <a:tbl>
              <a:tblPr>
                <a:tableStyleId>{327F97BB-C833-4FB7-BDE5-3F7075034690}</a:tableStyleId>
              </a:tblPr>
              <a:tblGrid>
                <a:gridCol w="232915"/>
                <a:gridCol w="4228014"/>
              </a:tblGrid>
              <a:tr h="315035">
                <a:tc>
                  <a:txBody>
                    <a:bodyPr/>
                    <a:lstStyle/>
                    <a:p>
                      <a:pPr algn="l" fontAlgn="b"/>
                      <a:endParaRPr lang="ru-RU" sz="1400" b="0" i="0" u="none" strike="noStrike" dirty="0">
                        <a:solidFill>
                          <a:schemeClr val="tx1"/>
                        </a:solidFill>
                        <a:latin typeface="Times New Roman" pitchFamily="18" charset="0"/>
                        <a:cs typeface="Times New Roman" pitchFamily="18" charset="0"/>
                      </a:endParaRPr>
                    </a:p>
                  </a:txBody>
                  <a:tcPr marL="6148" marR="6148" marT="6148" marB="0" anchor="b"/>
                </a:tc>
                <a:tc>
                  <a:txBody>
                    <a:bodyPr/>
                    <a:lstStyle/>
                    <a:p>
                      <a:pPr algn="ctr" fontAlgn="b"/>
                      <a:r>
                        <a:rPr lang="ru-RU" sz="1400" u="none" strike="noStrike" dirty="0">
                          <a:solidFill>
                            <a:schemeClr val="tx1"/>
                          </a:solidFill>
                          <a:latin typeface="Times New Roman" pitchFamily="18" charset="0"/>
                          <a:cs typeface="Times New Roman" pitchFamily="18" charset="0"/>
                        </a:rPr>
                        <a:t>Вид и форма</a:t>
                      </a:r>
                      <a:endParaRPr lang="ru-RU" sz="1400" b="0"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l" fontAlgn="b"/>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a:solidFill>
                            <a:schemeClr val="tx1"/>
                          </a:solidFill>
                          <a:latin typeface="Times New Roman" pitchFamily="18" charset="0"/>
                          <a:cs typeface="Times New Roman" pitchFamily="18" charset="0"/>
                        </a:rPr>
                        <a:t> </a:t>
                      </a:r>
                      <a:r>
                        <a:rPr lang="ru-RU" sz="1400" b="1" u="none" strike="noStrike" dirty="0">
                          <a:solidFill>
                            <a:schemeClr val="tx1"/>
                          </a:solidFill>
                          <a:latin typeface="Times New Roman" pitchFamily="18" charset="0"/>
                          <a:cs typeface="Times New Roman" pitchFamily="18" charset="0"/>
                        </a:rPr>
                        <a:t>сем. </a:t>
                      </a:r>
                      <a:r>
                        <a:rPr lang="en-US" sz="1400" b="1" u="none" strike="noStrike" dirty="0">
                          <a:solidFill>
                            <a:schemeClr val="tx1"/>
                          </a:solidFill>
                          <a:latin typeface="Times New Roman" pitchFamily="18" charset="0"/>
                          <a:cs typeface="Times New Roman" pitchFamily="18" charset="0"/>
                        </a:rPr>
                        <a:t>CHIRONOMIDAE</a:t>
                      </a:r>
                      <a:endParaRPr lang="en-US" sz="1400" b="1"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l" fontAlgn="b"/>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err="1">
                          <a:solidFill>
                            <a:schemeClr val="tx1"/>
                          </a:solidFill>
                          <a:latin typeface="Times New Roman" pitchFamily="18" charset="0"/>
                          <a:cs typeface="Times New Roman" pitchFamily="18" charset="0"/>
                        </a:rPr>
                        <a:t>подсем</a:t>
                      </a:r>
                      <a:r>
                        <a:rPr lang="ru-RU" sz="1400" u="none" strike="noStrike" dirty="0">
                          <a:solidFill>
                            <a:schemeClr val="tx1"/>
                          </a:solidFill>
                          <a:latin typeface="Times New Roman" pitchFamily="18" charset="0"/>
                          <a:cs typeface="Times New Roman" pitchFamily="18" charset="0"/>
                        </a:rPr>
                        <a:t>. </a:t>
                      </a:r>
                      <a:r>
                        <a:rPr lang="en-US" sz="1400" b="1" u="none" strike="noStrike" dirty="0" err="1">
                          <a:solidFill>
                            <a:schemeClr val="tx1"/>
                          </a:solidFill>
                          <a:latin typeface="Times New Roman" pitchFamily="18" charset="0"/>
                          <a:cs typeface="Times New Roman" pitchFamily="18" charset="0"/>
                        </a:rPr>
                        <a:t>Tanypodinae</a:t>
                      </a:r>
                      <a:endParaRPr lang="en-US" sz="1400" b="1"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r" fontAlgn="b"/>
                      <a:r>
                        <a:rPr lang="ru-RU" sz="1400" u="none" strike="noStrike">
                          <a:solidFill>
                            <a:schemeClr val="tx1"/>
                          </a:solidFill>
                          <a:latin typeface="Times New Roman" pitchFamily="18" charset="0"/>
                          <a:cs typeface="Times New Roman" pitchFamily="18" charset="0"/>
                        </a:rPr>
                        <a:t>1</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a:solidFill>
                            <a:schemeClr val="tx1"/>
                          </a:solidFill>
                          <a:latin typeface="Times New Roman" pitchFamily="18" charset="0"/>
                          <a:cs typeface="Times New Roman" pitchFamily="18" charset="0"/>
                        </a:rPr>
                        <a:t>Procladius </a:t>
                      </a:r>
                      <a:r>
                        <a:rPr lang="en-US" sz="1400" i="1" u="none" strike="noStrike" dirty="0" err="1">
                          <a:solidFill>
                            <a:schemeClr val="tx1"/>
                          </a:solidFill>
                          <a:latin typeface="Times New Roman" pitchFamily="18" charset="0"/>
                          <a:cs typeface="Times New Roman" pitchFamily="18" charset="0"/>
                        </a:rPr>
                        <a:t>ferrugineus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1919)</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l" fontAlgn="b"/>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err="1">
                          <a:solidFill>
                            <a:schemeClr val="tx1"/>
                          </a:solidFill>
                          <a:latin typeface="Times New Roman" pitchFamily="18" charset="0"/>
                          <a:cs typeface="Times New Roman" pitchFamily="18" charset="0"/>
                        </a:rPr>
                        <a:t>подсем</a:t>
                      </a:r>
                      <a:r>
                        <a:rPr lang="ru-RU" sz="1400" u="none" strike="noStrike" dirty="0">
                          <a:solidFill>
                            <a:schemeClr val="tx1"/>
                          </a:solidFill>
                          <a:latin typeface="Times New Roman" pitchFamily="18" charset="0"/>
                          <a:cs typeface="Times New Roman" pitchFamily="18" charset="0"/>
                        </a:rPr>
                        <a:t>. </a:t>
                      </a:r>
                      <a:r>
                        <a:rPr lang="en-US" sz="1400" b="1" u="none" strike="noStrike" dirty="0" err="1">
                          <a:solidFill>
                            <a:schemeClr val="tx1"/>
                          </a:solidFill>
                          <a:latin typeface="Times New Roman" pitchFamily="18" charset="0"/>
                          <a:cs typeface="Times New Roman" pitchFamily="18" charset="0"/>
                        </a:rPr>
                        <a:t>Orthocladiinae</a:t>
                      </a:r>
                      <a:endParaRPr lang="en-US" sz="1400" b="1"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r" fontAlgn="b"/>
                      <a:r>
                        <a:rPr lang="ru-RU" sz="1400" u="none" strike="noStrike" dirty="0">
                          <a:solidFill>
                            <a:schemeClr val="tx1"/>
                          </a:solidFill>
                          <a:latin typeface="Times New Roman" pitchFamily="18" charset="0"/>
                          <a:cs typeface="Times New Roman" pitchFamily="18" charset="0"/>
                        </a:rPr>
                        <a:t>2</a:t>
                      </a:r>
                      <a:endParaRPr lang="ru-RU" sz="1400" b="0" i="0" u="none" strike="noStrike" dirty="0">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pt-BR" sz="1400" i="1" u="none" strike="noStrike" dirty="0">
                          <a:solidFill>
                            <a:schemeClr val="tx1"/>
                          </a:solidFill>
                          <a:latin typeface="Times New Roman" pitchFamily="18" charset="0"/>
                          <a:cs typeface="Times New Roman" pitchFamily="18" charset="0"/>
                        </a:rPr>
                        <a:t>Cricotopus </a:t>
                      </a:r>
                      <a:r>
                        <a:rPr lang="pt-BR" sz="1400" i="0" u="none" strike="noStrike" dirty="0">
                          <a:solidFill>
                            <a:schemeClr val="tx1"/>
                          </a:solidFill>
                          <a:latin typeface="Times New Roman" pitchFamily="18" charset="0"/>
                          <a:cs typeface="Times New Roman" pitchFamily="18" charset="0"/>
                        </a:rPr>
                        <a:t>гр. </a:t>
                      </a:r>
                      <a:r>
                        <a:rPr lang="pt-BR" sz="1400" i="1" u="none" strike="noStrike" dirty="0">
                          <a:solidFill>
                            <a:schemeClr val="tx1"/>
                          </a:solidFill>
                          <a:latin typeface="Times New Roman" pitchFamily="18" charset="0"/>
                          <a:cs typeface="Times New Roman" pitchFamily="18" charset="0"/>
                        </a:rPr>
                        <a:t>Silvestris </a:t>
                      </a:r>
                      <a:r>
                        <a:rPr lang="pt-BR" sz="1400" u="none" strike="noStrike" dirty="0">
                          <a:solidFill>
                            <a:schemeClr val="tx1"/>
                          </a:solidFill>
                          <a:latin typeface="Times New Roman" pitchFamily="18" charset="0"/>
                          <a:cs typeface="Times New Roman" pitchFamily="18" charset="0"/>
                        </a:rPr>
                        <a:t>(Fabricius, 1794)</a:t>
                      </a:r>
                      <a:endParaRPr lang="pt-BR" sz="1400" b="0"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r" fontAlgn="b"/>
                      <a:r>
                        <a:rPr lang="ru-RU" sz="1400" u="none" strike="noStrike">
                          <a:solidFill>
                            <a:schemeClr val="tx1"/>
                          </a:solidFill>
                          <a:latin typeface="Times New Roman" pitchFamily="18" charset="0"/>
                          <a:cs typeface="Times New Roman" pitchFamily="18" charset="0"/>
                        </a:rPr>
                        <a:t>3</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Eukiefferiella</a:t>
                      </a:r>
                      <a:r>
                        <a:rPr lang="en-US"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longicalcar</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a:t>
                      </a:r>
                      <a:r>
                        <a:rPr lang="en-US" sz="1400" u="none" strike="noStrike" dirty="0" err="1">
                          <a:solidFill>
                            <a:schemeClr val="tx1"/>
                          </a:solidFill>
                          <a:latin typeface="Times New Roman" pitchFamily="18" charset="0"/>
                          <a:cs typeface="Times New Roman" pitchFamily="18" charset="0"/>
                        </a:rPr>
                        <a:t>Kieff</a:t>
                      </a:r>
                      <a:r>
                        <a:rPr lang="en-US" sz="1400" u="none" strike="noStrike" dirty="0">
                          <a:solidFill>
                            <a:schemeClr val="tx1"/>
                          </a:solidFill>
                          <a:latin typeface="Times New Roman" pitchFamily="18" charset="0"/>
                          <a:cs typeface="Times New Roman" pitchFamily="18" charset="0"/>
                        </a:rPr>
                        <a:t>.)</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15035">
                <a:tc>
                  <a:txBody>
                    <a:bodyPr/>
                    <a:lstStyle/>
                    <a:p>
                      <a:pPr algn="r" fontAlgn="b"/>
                      <a:r>
                        <a:rPr lang="ru-RU" sz="1400" b="0" i="0" u="none" strike="noStrike" dirty="0">
                          <a:solidFill>
                            <a:schemeClr val="tx1"/>
                          </a:solidFill>
                          <a:latin typeface="Times New Roman" pitchFamily="18" charset="0"/>
                          <a:cs typeface="Times New Roman" pitchFamily="18" charset="0"/>
                        </a:rPr>
                        <a:t>4</a:t>
                      </a: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Psectrocladius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Dilatatus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(van der </a:t>
                      </a:r>
                      <a:r>
                        <a:rPr lang="en-US" sz="1400" u="none" strike="noStrike" dirty="0" err="1">
                          <a:solidFill>
                            <a:schemeClr val="tx1"/>
                          </a:solidFill>
                          <a:latin typeface="Times New Roman" pitchFamily="18" charset="0"/>
                          <a:cs typeface="Times New Roman" pitchFamily="18" charset="0"/>
                        </a:rPr>
                        <a:t>Wulp</a:t>
                      </a:r>
                      <a:r>
                        <a:rPr lang="en-US" sz="1400" u="none" strike="noStrike" dirty="0">
                          <a:solidFill>
                            <a:schemeClr val="tx1"/>
                          </a:solidFill>
                          <a:latin typeface="Times New Roman" pitchFamily="18" charset="0"/>
                          <a:cs typeface="Times New Roman" pitchFamily="18" charset="0"/>
                        </a:rPr>
                        <a:t>, 1834)</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bl>
          </a:graphicData>
        </a:graphic>
      </p:graphicFrame>
      <p:graphicFrame>
        <p:nvGraphicFramePr>
          <p:cNvPr id="4" name="Таблица 3"/>
          <p:cNvGraphicFramePr>
            <a:graphicFrameLocks noGrp="1"/>
          </p:cNvGraphicFramePr>
          <p:nvPr>
            <p:extLst>
              <p:ext uri="{D42A27DB-BD31-4B8C-83A1-F6EECF244321}">
                <p14:modId xmlns="" xmlns:p14="http://schemas.microsoft.com/office/powerpoint/2010/main" val="3921667497"/>
              </p:ext>
            </p:extLst>
          </p:nvPr>
        </p:nvGraphicFramePr>
        <p:xfrm>
          <a:off x="35496" y="4437112"/>
          <a:ext cx="4462744" cy="2139668"/>
        </p:xfrm>
        <a:graphic>
          <a:graphicData uri="http://schemas.openxmlformats.org/drawingml/2006/table">
            <a:tbl>
              <a:tblPr>
                <a:tableStyleId>{327F97BB-C833-4FB7-BDE5-3F7075034690}</a:tableStyleId>
              </a:tblPr>
              <a:tblGrid>
                <a:gridCol w="239075"/>
                <a:gridCol w="4223669"/>
              </a:tblGrid>
              <a:tr h="354897">
                <a:tc>
                  <a:txBody>
                    <a:bodyPr/>
                    <a:lstStyle/>
                    <a:p>
                      <a:pPr algn="l" fontAlgn="b"/>
                      <a:endParaRPr lang="ru-RU" sz="1400" b="0" i="0" u="none" strike="noStrike" dirty="0">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ru-RU" sz="1400" u="none" strike="noStrike" dirty="0" err="1">
                          <a:solidFill>
                            <a:schemeClr val="tx1"/>
                          </a:solidFill>
                          <a:latin typeface="Times New Roman" pitchFamily="18" charset="0"/>
                          <a:cs typeface="Times New Roman" pitchFamily="18" charset="0"/>
                        </a:rPr>
                        <a:t>подсем</a:t>
                      </a:r>
                      <a:r>
                        <a:rPr lang="ru-RU" sz="1400" b="1" u="none" strike="noStrike" dirty="0">
                          <a:solidFill>
                            <a:schemeClr val="tx1"/>
                          </a:solidFill>
                          <a:latin typeface="Times New Roman" pitchFamily="18" charset="0"/>
                          <a:cs typeface="Times New Roman" pitchFamily="18" charset="0"/>
                        </a:rPr>
                        <a:t>. </a:t>
                      </a:r>
                      <a:r>
                        <a:rPr lang="en-US" sz="1400" b="1" u="none" strike="noStrike" dirty="0" err="1">
                          <a:solidFill>
                            <a:schemeClr val="tx1"/>
                          </a:solidFill>
                          <a:latin typeface="Times New Roman" pitchFamily="18" charset="0"/>
                          <a:cs typeface="Times New Roman" pitchFamily="18" charset="0"/>
                        </a:rPr>
                        <a:t>Chironominae</a:t>
                      </a:r>
                      <a:endParaRPr lang="en-US" sz="1400" b="1" i="0" u="none" strike="noStrike" dirty="0">
                        <a:solidFill>
                          <a:schemeClr val="tx1"/>
                        </a:solidFill>
                        <a:latin typeface="Times New Roman" pitchFamily="18" charset="0"/>
                        <a:cs typeface="Times New Roman" pitchFamily="18" charset="0"/>
                      </a:endParaRPr>
                    </a:p>
                  </a:txBody>
                  <a:tcPr marL="6148" marR="6148" marT="6148" marB="0" anchor="b"/>
                </a:tc>
              </a:tr>
              <a:tr h="365183">
                <a:tc>
                  <a:txBody>
                    <a:bodyPr/>
                    <a:lstStyle/>
                    <a:p>
                      <a:pPr algn="r" fontAlgn="b"/>
                      <a:r>
                        <a:rPr lang="ru-RU" sz="1400" b="0" i="0" u="none" strike="noStrike" dirty="0">
                          <a:solidFill>
                            <a:schemeClr val="tx1"/>
                          </a:solidFill>
                          <a:latin typeface="Times New Roman" pitchFamily="18" charset="0"/>
                          <a:cs typeface="Times New Roman" pitchFamily="18" charset="0"/>
                        </a:rPr>
                        <a:t>5</a:t>
                      </a: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Zavrelia</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1913)</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54897">
                <a:tc>
                  <a:txBody>
                    <a:bodyPr/>
                    <a:lstStyle/>
                    <a:p>
                      <a:pPr algn="r" fontAlgn="b"/>
                      <a:r>
                        <a:rPr lang="ru-RU" sz="1400" b="0" i="0" u="none" strike="noStrike" dirty="0">
                          <a:solidFill>
                            <a:schemeClr val="tx1"/>
                          </a:solidFill>
                          <a:latin typeface="Times New Roman" pitchFamily="18" charset="0"/>
                          <a:cs typeface="Times New Roman" pitchFamily="18" charset="0"/>
                        </a:rPr>
                        <a:t>6</a:t>
                      </a: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Micropsectra</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a:t>
                      </a:r>
                      <a:r>
                        <a:rPr lang="ru-RU" sz="1400" i="1" u="none" strike="noStrike" dirty="0">
                          <a:solidFill>
                            <a:schemeClr val="tx1"/>
                          </a:solidFill>
                          <a:latin typeface="Times New Roman" pitchFamily="18" charset="0"/>
                          <a:cs typeface="Times New Roman" pitchFamily="18" charset="0"/>
                        </a:rPr>
                        <a:t>. </a:t>
                      </a:r>
                      <a:r>
                        <a:rPr lang="en-US" sz="1400" i="1" u="none" strike="noStrike" dirty="0">
                          <a:solidFill>
                            <a:schemeClr val="tx1"/>
                          </a:solidFill>
                          <a:latin typeface="Times New Roman" pitchFamily="18" charset="0"/>
                          <a:cs typeface="Times New Roman" pitchFamily="18" charset="0"/>
                        </a:rPr>
                        <a:t>Praecox </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Meigen</a:t>
                      </a:r>
                      <a:r>
                        <a:rPr lang="en-US" sz="1400" u="none" strike="noStrike" dirty="0">
                          <a:solidFill>
                            <a:schemeClr val="tx1"/>
                          </a:solidFill>
                          <a:latin typeface="Times New Roman" pitchFamily="18" charset="0"/>
                          <a:cs typeface="Times New Roman" pitchFamily="18" charset="0"/>
                        </a:rPr>
                        <a:t>, 1818)</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54897">
                <a:tc>
                  <a:txBody>
                    <a:bodyPr/>
                    <a:lstStyle/>
                    <a:p>
                      <a:pPr algn="r" fontAlgn="b"/>
                      <a:r>
                        <a:rPr lang="ru-RU" sz="1400" b="0" i="0" u="none" strike="noStrike" dirty="0">
                          <a:solidFill>
                            <a:schemeClr val="tx1"/>
                          </a:solidFill>
                          <a:latin typeface="Times New Roman" pitchFamily="18" charset="0"/>
                          <a:cs typeface="Times New Roman" pitchFamily="18" charset="0"/>
                        </a:rPr>
                        <a:t>7</a:t>
                      </a: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Tanytarsus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Gregarius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1909)</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54897">
                <a:tc>
                  <a:txBody>
                    <a:bodyPr/>
                    <a:lstStyle/>
                    <a:p>
                      <a:pPr algn="r" fontAlgn="b"/>
                      <a:r>
                        <a:rPr lang="ru-RU" sz="1400" b="0" i="0" u="none" strike="noStrike" dirty="0">
                          <a:solidFill>
                            <a:schemeClr val="tx1"/>
                          </a:solidFill>
                          <a:latin typeface="Times New Roman" pitchFamily="18" charset="0"/>
                          <a:cs typeface="Times New Roman" pitchFamily="18" charset="0"/>
                        </a:rPr>
                        <a:t>8</a:t>
                      </a: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Cladotanytarsus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a:t>
                      </a:r>
                      <a:r>
                        <a:rPr lang="ru-RU" sz="1400" i="1" u="none" strike="noStrike" dirty="0">
                          <a:solidFill>
                            <a:schemeClr val="tx1"/>
                          </a:solidFill>
                          <a:latin typeface="Times New Roman" pitchFamily="18" charset="0"/>
                          <a:cs typeface="Times New Roman" pitchFamily="18" charset="0"/>
                        </a:rPr>
                        <a:t>. </a:t>
                      </a:r>
                      <a:r>
                        <a:rPr lang="en-US" sz="1400" i="1" u="none" strike="noStrike" dirty="0" err="1">
                          <a:solidFill>
                            <a:schemeClr val="tx1"/>
                          </a:solidFill>
                          <a:latin typeface="Times New Roman" pitchFamily="18" charset="0"/>
                          <a:cs typeface="Times New Roman" pitchFamily="18" charset="0"/>
                        </a:rPr>
                        <a:t>Mancus</a:t>
                      </a:r>
                      <a:r>
                        <a:rPr lang="en-US" sz="1400" i="1" u="none" strike="noStrike" dirty="0">
                          <a:solidFill>
                            <a:schemeClr val="tx1"/>
                          </a:solidFill>
                          <a:latin typeface="Times New Roman" pitchFamily="18" charset="0"/>
                          <a:cs typeface="Times New Roman" pitchFamily="18" charset="0"/>
                        </a:rPr>
                        <a:t> </a:t>
                      </a:r>
                      <a:r>
                        <a:rPr lang="en-US" sz="1400" u="none" strike="noStrike" dirty="0">
                          <a:solidFill>
                            <a:schemeClr val="tx1"/>
                          </a:solidFill>
                          <a:latin typeface="Times New Roman" pitchFamily="18" charset="0"/>
                          <a:cs typeface="Times New Roman" pitchFamily="18" charset="0"/>
                        </a:rPr>
                        <a:t>(Walker, 1856)</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r h="354897">
                <a:tc>
                  <a:txBody>
                    <a:bodyPr/>
                    <a:lstStyle/>
                    <a:p>
                      <a:pPr algn="r" fontAlgn="b"/>
                      <a:r>
                        <a:rPr lang="ru-RU" sz="1400" u="none" strike="noStrike">
                          <a:solidFill>
                            <a:schemeClr val="tx1"/>
                          </a:solidFill>
                          <a:latin typeface="Times New Roman" pitchFamily="18" charset="0"/>
                          <a:cs typeface="Times New Roman" pitchFamily="18" charset="0"/>
                        </a:rPr>
                        <a:t>9</a:t>
                      </a:r>
                      <a:endParaRPr lang="ru-RU" sz="1400" b="0" i="0" u="none" strike="noStrike">
                        <a:solidFill>
                          <a:schemeClr val="tx1"/>
                        </a:solidFill>
                        <a:latin typeface="Times New Roman" pitchFamily="18" charset="0"/>
                        <a:cs typeface="Times New Roman" pitchFamily="18" charset="0"/>
                      </a:endParaRPr>
                    </a:p>
                  </a:txBody>
                  <a:tcPr marL="6148" marR="6148" marT="6148" marB="0" anchor="b"/>
                </a:tc>
                <a:tc>
                  <a:txBody>
                    <a:bodyPr/>
                    <a:lstStyle/>
                    <a:p>
                      <a:pPr algn="l" fontAlgn="b"/>
                      <a:r>
                        <a:rPr lang="en-US" sz="1400" i="1" u="none" strike="noStrike" dirty="0" err="1">
                          <a:solidFill>
                            <a:schemeClr val="tx1"/>
                          </a:solidFill>
                          <a:latin typeface="Times New Roman" pitchFamily="18" charset="0"/>
                          <a:cs typeface="Times New Roman" pitchFamily="18" charset="0"/>
                        </a:rPr>
                        <a:t>Cryptochironomus</a:t>
                      </a:r>
                      <a:r>
                        <a:rPr lang="en-US" sz="1400" u="none" strike="noStrike" dirty="0">
                          <a:solidFill>
                            <a:schemeClr val="tx1"/>
                          </a:solidFill>
                          <a:latin typeface="Times New Roman" pitchFamily="18" charset="0"/>
                          <a:cs typeface="Times New Roman" pitchFamily="18" charset="0"/>
                        </a:rPr>
                        <a:t> </a:t>
                      </a:r>
                      <a:r>
                        <a:rPr lang="ru-RU" sz="1400" u="none" strike="noStrike" dirty="0">
                          <a:solidFill>
                            <a:schemeClr val="tx1"/>
                          </a:solidFill>
                          <a:latin typeface="Times New Roman" pitchFamily="18" charset="0"/>
                          <a:cs typeface="Times New Roman" pitchFamily="18" charset="0"/>
                        </a:rPr>
                        <a:t>гр. </a:t>
                      </a:r>
                      <a:r>
                        <a:rPr lang="en-US" sz="1400" i="1" u="none" strike="noStrike" dirty="0" err="1">
                          <a:solidFill>
                            <a:schemeClr val="tx1"/>
                          </a:solidFill>
                          <a:latin typeface="Times New Roman" pitchFamily="18" charset="0"/>
                          <a:cs typeface="Times New Roman" pitchFamily="18" charset="0"/>
                        </a:rPr>
                        <a:t>Defectus</a:t>
                      </a:r>
                      <a:r>
                        <a:rPr lang="en-US" sz="1400" u="none" strike="noStrike" dirty="0">
                          <a:solidFill>
                            <a:schemeClr val="tx1"/>
                          </a:solidFill>
                          <a:latin typeface="Times New Roman" pitchFamily="18" charset="0"/>
                          <a:cs typeface="Times New Roman" pitchFamily="18" charset="0"/>
                        </a:rPr>
                        <a:t> (</a:t>
                      </a:r>
                      <a:r>
                        <a:rPr lang="en-US" sz="1400" u="none" strike="noStrike" dirty="0" err="1">
                          <a:solidFill>
                            <a:schemeClr val="tx1"/>
                          </a:solidFill>
                          <a:latin typeface="Times New Roman" pitchFamily="18" charset="0"/>
                          <a:cs typeface="Times New Roman" pitchFamily="18" charset="0"/>
                        </a:rPr>
                        <a:t>Kieffer</a:t>
                      </a:r>
                      <a:r>
                        <a:rPr lang="en-US" sz="1400" u="none" strike="noStrike" dirty="0">
                          <a:solidFill>
                            <a:schemeClr val="tx1"/>
                          </a:solidFill>
                          <a:latin typeface="Times New Roman" pitchFamily="18" charset="0"/>
                          <a:cs typeface="Times New Roman" pitchFamily="18" charset="0"/>
                        </a:rPr>
                        <a:t>, 1921)</a:t>
                      </a:r>
                      <a:endParaRPr lang="en-US" sz="1400" b="0" i="0" u="none" strike="noStrike" dirty="0">
                        <a:solidFill>
                          <a:schemeClr val="tx1"/>
                        </a:solidFill>
                        <a:latin typeface="Times New Roman" pitchFamily="18" charset="0"/>
                        <a:cs typeface="Times New Roman" pitchFamily="18" charset="0"/>
                      </a:endParaRPr>
                    </a:p>
                  </a:txBody>
                  <a:tcPr marL="6148" marR="6148" marT="6148" marB="0" anchor="b"/>
                </a:tc>
              </a:tr>
            </a:tbl>
          </a:graphicData>
        </a:graphic>
      </p:graphicFrame>
    </p:spTree>
    <p:extLst>
      <p:ext uri="{BB962C8B-B14F-4D97-AF65-F5344CB8AC3E}">
        <p14:creationId xmlns="" xmlns:p14="http://schemas.microsoft.com/office/powerpoint/2010/main" val="230896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6" y="0"/>
            <a:ext cx="914581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sz="quarter" idx="4294967295"/>
          </p:nvPr>
        </p:nvSpPr>
        <p:spPr>
          <a:xfrm>
            <a:off x="214607" y="116632"/>
            <a:ext cx="8712968" cy="3405232"/>
          </a:xfrm>
          <a:prstGeom prst="rect">
            <a:avLst/>
          </a:prstGeom>
        </p:spPr>
        <p:txBody>
          <a:bodyPr>
            <a:normAutofit/>
          </a:bodyPr>
          <a:lstStyle/>
          <a:p>
            <a:pPr indent="450000"/>
            <a:r>
              <a:rPr lang="ru-RU" sz="2400" dirty="0" smtClean="0">
                <a:solidFill>
                  <a:schemeClr val="tx1"/>
                </a:solidFill>
                <a:latin typeface="Times New Roman" pitchFamily="18" charset="0"/>
                <a:cs typeface="Times New Roman" pitchFamily="18" charset="0"/>
              </a:rPr>
              <a:t>Из подсемейства </a:t>
            </a:r>
            <a:r>
              <a:rPr lang="en-US" sz="2400" dirty="0" smtClean="0">
                <a:solidFill>
                  <a:schemeClr val="tx1"/>
                </a:solidFill>
                <a:latin typeface="Times New Roman" pitchFamily="18" charset="0"/>
                <a:cs typeface="Times New Roman" pitchFamily="18" charset="0"/>
              </a:rPr>
              <a:t>Chironominae </a:t>
            </a:r>
            <a:r>
              <a:rPr lang="ru-RU" sz="2400" dirty="0" smtClean="0">
                <a:solidFill>
                  <a:schemeClr val="tx1"/>
                </a:solidFill>
                <a:latin typeface="Times New Roman" pitchFamily="18" charset="0"/>
                <a:cs typeface="Times New Roman" pitchFamily="18" charset="0"/>
              </a:rPr>
              <a:t>было встречено 18 видов и форм, наиболее встречаемые виды</a:t>
            </a:r>
            <a:r>
              <a:rPr lang="en-US" sz="2400"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Polypedilum</a:t>
            </a:r>
            <a:r>
              <a:rPr lang="en-US"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гр. </a:t>
            </a:r>
            <a:r>
              <a:rPr lang="en-US" sz="2400" i="1" dirty="0" smtClean="0">
                <a:solidFill>
                  <a:schemeClr val="tx1"/>
                </a:solidFill>
                <a:latin typeface="Times New Roman" pitchFamily="18" charset="0"/>
                <a:cs typeface="Times New Roman" pitchFamily="18" charset="0"/>
              </a:rPr>
              <a:t>nubeculosum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Meigen</a:t>
            </a:r>
            <a:r>
              <a:rPr lang="en-US" sz="2400" dirty="0" smtClean="0">
                <a:solidFill>
                  <a:schemeClr val="tx1"/>
                </a:solidFill>
                <a:latin typeface="Times New Roman" pitchFamily="18" charset="0"/>
                <a:cs typeface="Times New Roman" pitchFamily="18" charset="0"/>
              </a:rPr>
              <a:t>, 1818) </a:t>
            </a:r>
            <a:r>
              <a:rPr lang="ru-RU" sz="2400" dirty="0" smtClean="0">
                <a:solidFill>
                  <a:schemeClr val="tx1"/>
                </a:solidFill>
                <a:latin typeface="Times New Roman" pitchFamily="18" charset="0"/>
                <a:cs typeface="Times New Roman" pitchFamily="18" charset="0"/>
              </a:rPr>
              <a:t>и </a:t>
            </a:r>
            <a:r>
              <a:rPr lang="en-US" sz="2400" i="1" dirty="0" smtClean="0">
                <a:solidFill>
                  <a:schemeClr val="tx1"/>
                </a:solidFill>
                <a:latin typeface="Times New Roman" pitchFamily="18" charset="0"/>
                <a:cs typeface="Times New Roman" pitchFamily="18" charset="0"/>
              </a:rPr>
              <a:t>P.</a:t>
            </a:r>
            <a:r>
              <a:rPr lang="en-US"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гр. </a:t>
            </a:r>
            <a:r>
              <a:rPr lang="en-US" sz="2400" i="1" dirty="0" err="1" smtClean="0">
                <a:solidFill>
                  <a:schemeClr val="tx1"/>
                </a:solidFill>
                <a:latin typeface="Times New Roman" pitchFamily="18" charset="0"/>
                <a:cs typeface="Times New Roman" pitchFamily="18" charset="0"/>
              </a:rPr>
              <a:t>convictum</a:t>
            </a:r>
            <a:r>
              <a:rPr lang="en-US" sz="2400" dirty="0" smtClean="0">
                <a:solidFill>
                  <a:schemeClr val="tx1"/>
                </a:solidFill>
                <a:latin typeface="Times New Roman" pitchFamily="18" charset="0"/>
                <a:cs typeface="Times New Roman" pitchFamily="18" charset="0"/>
              </a:rPr>
              <a:t> (Walker, 1856).</a:t>
            </a:r>
          </a:p>
          <a:p>
            <a:pPr indent="450000"/>
            <a:r>
              <a:rPr lang="ru-RU" sz="2000" dirty="0" smtClean="0">
                <a:solidFill>
                  <a:schemeClr val="tx1"/>
                </a:solidFill>
                <a:latin typeface="Times New Roman" pitchFamily="18" charset="0"/>
                <a:cs typeface="Times New Roman" pitchFamily="18" charset="0"/>
              </a:rPr>
              <a:t>Среди </a:t>
            </a:r>
            <a:r>
              <a:rPr lang="ru-RU" sz="2000" dirty="0" err="1">
                <a:solidFill>
                  <a:schemeClr val="tx1"/>
                </a:solidFill>
                <a:latin typeface="Times New Roman" pitchFamily="18" charset="0"/>
                <a:cs typeface="Times New Roman" pitchFamily="18" charset="0"/>
              </a:rPr>
              <a:t>Chironominae</a:t>
            </a:r>
            <a:r>
              <a:rPr lang="ru-RU" sz="2000" dirty="0">
                <a:solidFill>
                  <a:schemeClr val="tx1"/>
                </a:solidFill>
                <a:latin typeface="Times New Roman" pitchFamily="18" charset="0"/>
                <a:cs typeface="Times New Roman" pitchFamily="18" charset="0"/>
              </a:rPr>
              <a:t> имеются наиболее крупные формы длиной до 30 мм, наряду с ними имеются и мелкие – </a:t>
            </a:r>
            <a:r>
              <a:rPr lang="ru-RU" sz="2000" dirty="0" smtClean="0">
                <a:solidFill>
                  <a:schemeClr val="tx1"/>
                </a:solidFill>
                <a:latin typeface="Times New Roman" pitchFamily="18" charset="0"/>
                <a:cs typeface="Times New Roman" pitchFamily="18" charset="0"/>
              </a:rPr>
              <a:t>3-6</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мм.</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 отличие от других хирономид у </a:t>
            </a:r>
            <a:r>
              <a:rPr lang="ru-RU" sz="2000" dirty="0" err="1" smtClean="0">
                <a:solidFill>
                  <a:schemeClr val="tx1"/>
                </a:solidFill>
                <a:latin typeface="Times New Roman" pitchFamily="18" charset="0"/>
                <a:cs typeface="Times New Roman" pitchFamily="18" charset="0"/>
              </a:rPr>
              <a:t>хирономин</a:t>
            </a:r>
            <a:r>
              <a:rPr lang="ru-RU" sz="2000" dirty="0" smtClean="0">
                <a:solidFill>
                  <a:schemeClr val="tx1"/>
                </a:solidFill>
                <a:latin typeface="Times New Roman" pitchFamily="18" charset="0"/>
                <a:cs typeface="Times New Roman" pitchFamily="18" charset="0"/>
              </a:rPr>
              <a:t> имеются хорошо развитые парные пластинки </a:t>
            </a:r>
            <a:r>
              <a:rPr lang="ru-RU" sz="2000" dirty="0" err="1" smtClean="0">
                <a:solidFill>
                  <a:schemeClr val="tx1"/>
                </a:solidFill>
                <a:latin typeface="Times New Roman" pitchFamily="18" charset="0"/>
                <a:cs typeface="Times New Roman" pitchFamily="18" charset="0"/>
              </a:rPr>
              <a:t>субментума</a:t>
            </a:r>
            <a:r>
              <a:rPr lang="ru-RU" sz="2000" dirty="0" smtClean="0">
                <a:solidFill>
                  <a:schemeClr val="tx1"/>
                </a:solidFill>
                <a:latin typeface="Times New Roman" pitchFamily="18" charset="0"/>
                <a:cs typeface="Times New Roman" pitchFamily="18" charset="0"/>
              </a:rPr>
              <a:t> с хорошо выраженной штриховкой. Усики всегда хорошо развиты и никогда не бывают втяжные. Мандибулы, кроме внешних, имеют один, а некоторые виды и несколько внутренних зубцов.</a:t>
            </a:r>
            <a:endParaRPr lang="ru-RU" sz="2000" dirty="0">
              <a:solidFill>
                <a:schemeClr val="tx1"/>
              </a:solidFill>
              <a:latin typeface="Times New Roman" pitchFamily="18" charset="0"/>
              <a:cs typeface="Times New Roman" pitchFamily="18" charset="0"/>
            </a:endParaRPr>
          </a:p>
        </p:txBody>
      </p:sp>
      <p:pic>
        <p:nvPicPr>
          <p:cNvPr id="2050" name="Picture 2" descr="F:\Polypedilum nubeculosum\Polypedilum nubeculosum ст 2 20.08.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242906"/>
            <a:ext cx="4067404" cy="28202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2" name="Picture 4" descr="F:\1\Capture_000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19093" t="12727" r="20902" b="18182"/>
          <a:stretch>
            <a:fillRect/>
          </a:stretch>
        </p:blipFill>
        <p:spPr bwMode="auto">
          <a:xfrm>
            <a:off x="5751266" y="3242906"/>
            <a:ext cx="3413056" cy="316730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386511" y="5994708"/>
            <a:ext cx="3294382" cy="769441"/>
          </a:xfrm>
          <a:prstGeom prst="rect">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n-US" sz="2200" i="1" dirty="0" smtClean="0">
                <a:solidFill>
                  <a:schemeClr val="accent1">
                    <a:lumMod val="40000"/>
                    <a:lumOff val="60000"/>
                  </a:schemeClr>
                </a:solidFill>
                <a:latin typeface="Times New Roman" pitchFamily="18" charset="0"/>
                <a:cs typeface="Times New Roman" pitchFamily="18" charset="0"/>
              </a:rPr>
              <a:t>Polypedilum</a:t>
            </a:r>
            <a:r>
              <a:rPr lang="en-US" sz="2200" dirty="0" smtClean="0">
                <a:solidFill>
                  <a:schemeClr val="accent1">
                    <a:lumMod val="40000"/>
                    <a:lumOff val="60000"/>
                  </a:schemeClr>
                </a:solidFill>
                <a:latin typeface="Times New Roman" pitchFamily="18" charset="0"/>
                <a:cs typeface="Times New Roman" pitchFamily="18" charset="0"/>
              </a:rPr>
              <a:t> </a:t>
            </a:r>
            <a:r>
              <a:rPr lang="ru-RU" sz="2200" dirty="0" smtClean="0">
                <a:solidFill>
                  <a:schemeClr val="accent1">
                    <a:lumMod val="40000"/>
                    <a:lumOff val="60000"/>
                  </a:schemeClr>
                </a:solidFill>
                <a:latin typeface="Times New Roman" pitchFamily="18" charset="0"/>
                <a:cs typeface="Times New Roman" pitchFamily="18" charset="0"/>
              </a:rPr>
              <a:t>гр. </a:t>
            </a:r>
            <a:r>
              <a:rPr lang="en-US" sz="2200" i="1" dirty="0" smtClean="0">
                <a:solidFill>
                  <a:schemeClr val="accent1">
                    <a:lumMod val="40000"/>
                    <a:lumOff val="60000"/>
                  </a:schemeClr>
                </a:solidFill>
                <a:latin typeface="Times New Roman" pitchFamily="18" charset="0"/>
                <a:cs typeface="Times New Roman" pitchFamily="18" charset="0"/>
              </a:rPr>
              <a:t>nubeculosum</a:t>
            </a:r>
            <a:r>
              <a:rPr lang="en-US" sz="2200" dirty="0" smtClean="0">
                <a:solidFill>
                  <a:schemeClr val="accent1">
                    <a:lumMod val="40000"/>
                    <a:lumOff val="60000"/>
                  </a:schemeClr>
                </a:solidFill>
                <a:latin typeface="Times New Roman" pitchFamily="18" charset="0"/>
                <a:cs typeface="Times New Roman" pitchFamily="18" charset="0"/>
              </a:rPr>
              <a:t> </a:t>
            </a:r>
            <a:endParaRPr lang="ru-RU" sz="2200" dirty="0"/>
          </a:p>
        </p:txBody>
      </p:sp>
      <p:pic>
        <p:nvPicPr>
          <p:cNvPr id="1026" name="Picture 2" descr="F:\1\Capture_0001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50000" r="15512" b="10381"/>
          <a:stretch/>
        </p:blipFill>
        <p:spPr bwMode="auto">
          <a:xfrm rot="16200000">
            <a:off x="3328159" y="3838675"/>
            <a:ext cx="3179071" cy="198753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66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sz="quarter" idx="4294967295"/>
          </p:nvPr>
        </p:nvSpPr>
        <p:spPr>
          <a:xfrm>
            <a:off x="0" y="116632"/>
            <a:ext cx="9036496" cy="2808312"/>
          </a:xfrm>
          <a:prstGeom prst="rect">
            <a:avLst/>
          </a:prstGeom>
        </p:spPr>
        <p:txBody>
          <a:bodyPr>
            <a:normAutofit lnSpcReduction="10000"/>
          </a:bodyPr>
          <a:lstStyle/>
          <a:p>
            <a:pPr indent="450000"/>
            <a:r>
              <a:rPr lang="ru-RU" sz="2600" dirty="0">
                <a:solidFill>
                  <a:schemeClr val="tx1"/>
                </a:solidFill>
                <a:latin typeface="Times New Roman" pitchFamily="18" charset="0"/>
                <a:cs typeface="Times New Roman" pitchFamily="18" charset="0"/>
              </a:rPr>
              <a:t>Из подсемейства </a:t>
            </a:r>
            <a:r>
              <a:rPr lang="en-US" sz="2600" dirty="0">
                <a:solidFill>
                  <a:schemeClr val="tx1"/>
                </a:solidFill>
                <a:latin typeface="Times New Roman" pitchFamily="18" charset="0"/>
                <a:cs typeface="Times New Roman" pitchFamily="18" charset="0"/>
              </a:rPr>
              <a:t>Orthocladiinae – 3 </a:t>
            </a:r>
            <a:r>
              <a:rPr lang="ru-RU" sz="2600" dirty="0">
                <a:solidFill>
                  <a:schemeClr val="tx1"/>
                </a:solidFill>
                <a:latin typeface="Times New Roman" pitchFamily="18" charset="0"/>
                <a:cs typeface="Times New Roman" pitchFamily="18" charset="0"/>
              </a:rPr>
              <a:t>вида и форм, из которых наиболее встречаемыми были личинки  </a:t>
            </a:r>
            <a:r>
              <a:rPr lang="en-US" sz="2600" i="1" dirty="0" err="1">
                <a:solidFill>
                  <a:schemeClr val="tx1"/>
                </a:solidFill>
                <a:latin typeface="Times New Roman" pitchFamily="18" charset="0"/>
                <a:cs typeface="Times New Roman" pitchFamily="18" charset="0"/>
              </a:rPr>
              <a:t>Cricotopus</a:t>
            </a:r>
            <a:r>
              <a:rPr lang="en-US" sz="2600" dirty="0">
                <a:solidFill>
                  <a:schemeClr val="tx1"/>
                </a:solidFill>
                <a:latin typeface="Times New Roman" pitchFamily="18" charset="0"/>
                <a:cs typeface="Times New Roman" pitchFamily="18" charset="0"/>
              </a:rPr>
              <a:t> </a:t>
            </a:r>
            <a:r>
              <a:rPr lang="ru-RU" sz="2600" dirty="0">
                <a:solidFill>
                  <a:schemeClr val="tx1"/>
                </a:solidFill>
                <a:latin typeface="Times New Roman" pitchFamily="18" charset="0"/>
                <a:cs typeface="Times New Roman" pitchFamily="18" charset="0"/>
              </a:rPr>
              <a:t>гр. </a:t>
            </a:r>
            <a:r>
              <a:rPr lang="en-US" sz="2600" dirty="0" err="1">
                <a:solidFill>
                  <a:schemeClr val="tx1"/>
                </a:solidFill>
                <a:latin typeface="Times New Roman" pitchFamily="18" charset="0"/>
                <a:cs typeface="Times New Roman" pitchFamily="18" charset="0"/>
              </a:rPr>
              <a:t>s</a:t>
            </a:r>
            <a:r>
              <a:rPr lang="en-US" sz="2600" i="1" dirty="0" err="1">
                <a:solidFill>
                  <a:schemeClr val="tx1"/>
                </a:solidFill>
                <a:latin typeface="Times New Roman" pitchFamily="18" charset="0"/>
                <a:cs typeface="Times New Roman" pitchFamily="18" charset="0"/>
              </a:rPr>
              <a:t>ilvestris</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Fabricius</a:t>
            </a:r>
            <a:r>
              <a:rPr lang="en-US" sz="2600" dirty="0">
                <a:solidFill>
                  <a:schemeClr val="tx1"/>
                </a:solidFill>
                <a:latin typeface="Times New Roman" pitchFamily="18" charset="0"/>
                <a:cs typeface="Times New Roman" pitchFamily="18" charset="0"/>
              </a:rPr>
              <a:t>, 1794). </a:t>
            </a:r>
            <a:endParaRPr lang="ru-RU" sz="2600" dirty="0" smtClean="0">
              <a:solidFill>
                <a:schemeClr val="tx1"/>
              </a:solidFill>
              <a:latin typeface="Times New Roman" pitchFamily="18" charset="0"/>
              <a:cs typeface="Times New Roman" pitchFamily="18" charset="0"/>
            </a:endParaRPr>
          </a:p>
          <a:p>
            <a:pPr indent="450000"/>
            <a:r>
              <a:rPr lang="ru-RU" sz="2200" dirty="0">
                <a:solidFill>
                  <a:schemeClr val="tx1"/>
                </a:solidFill>
                <a:latin typeface="Times New Roman" pitchFamily="18" charset="0"/>
                <a:cs typeface="Times New Roman" pitchFamily="18" charset="0"/>
              </a:rPr>
              <a:t>Личинки большинства видов </a:t>
            </a:r>
            <a:r>
              <a:rPr lang="ru-RU" sz="2200" dirty="0" err="1">
                <a:solidFill>
                  <a:schemeClr val="tx1"/>
                </a:solidFill>
                <a:latin typeface="Times New Roman" pitchFamily="18" charset="0"/>
                <a:cs typeface="Times New Roman" pitchFamily="18" charset="0"/>
              </a:rPr>
              <a:t>ортокладиин</a:t>
            </a:r>
            <a:r>
              <a:rPr lang="ru-RU" sz="2200" dirty="0">
                <a:solidFill>
                  <a:schemeClr val="tx1"/>
                </a:solidFill>
                <a:latin typeface="Times New Roman" pitchFamily="18" charset="0"/>
                <a:cs typeface="Times New Roman" pitchFamily="18" charset="0"/>
              </a:rPr>
              <a:t> достигают длины </a:t>
            </a:r>
            <a:r>
              <a:rPr lang="ru-RU" sz="2200" dirty="0" smtClean="0">
                <a:solidFill>
                  <a:schemeClr val="tx1"/>
                </a:solidFill>
                <a:latin typeface="Times New Roman" pitchFamily="18" charset="0"/>
                <a:cs typeface="Times New Roman" pitchFamily="18" charset="0"/>
              </a:rPr>
              <a:t>2-8 мм</a:t>
            </a:r>
            <a:r>
              <a:rPr lang="ru-RU" sz="2200" dirty="0">
                <a:solidFill>
                  <a:schemeClr val="tx1"/>
                </a:solidFill>
                <a:latin typeface="Times New Roman" pitchFamily="18" charset="0"/>
                <a:cs typeface="Times New Roman" pitchFamily="18" charset="0"/>
              </a:rPr>
              <a:t>, лишь немногие имеют длину 9-11 мм и только </a:t>
            </a:r>
            <a:r>
              <a:rPr lang="ru-RU" sz="2200" dirty="0" smtClean="0">
                <a:solidFill>
                  <a:schemeClr val="tx1"/>
                </a:solidFill>
                <a:latin typeface="Times New Roman" pitchFamily="18" charset="0"/>
                <a:cs typeface="Times New Roman" pitchFamily="18" charset="0"/>
              </a:rPr>
              <a:t>единичные-15 мм</a:t>
            </a:r>
            <a:r>
              <a:rPr lang="ru-RU" sz="2200" dirty="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Субментум</a:t>
            </a:r>
            <a:r>
              <a:rPr lang="ru-RU" sz="2200" dirty="0" smtClean="0">
                <a:solidFill>
                  <a:schemeClr val="tx1"/>
                </a:solidFill>
                <a:latin typeface="Times New Roman" pitchFamily="18" charset="0"/>
                <a:cs typeface="Times New Roman" pitchFamily="18" charset="0"/>
              </a:rPr>
              <a:t> имеет форму </a:t>
            </a:r>
            <a:r>
              <a:rPr lang="ru-RU" sz="2200" dirty="0" err="1" smtClean="0">
                <a:solidFill>
                  <a:schemeClr val="tx1"/>
                </a:solidFill>
                <a:latin typeface="Times New Roman" pitchFamily="18" charset="0"/>
                <a:cs typeface="Times New Roman" pitchFamily="18" charset="0"/>
              </a:rPr>
              <a:t>триугольника</a:t>
            </a:r>
            <a:r>
              <a:rPr lang="ru-RU" sz="2200" dirty="0" smtClean="0">
                <a:solidFill>
                  <a:schemeClr val="tx1"/>
                </a:solidFill>
                <a:latin typeface="Times New Roman" pitchFamily="18" charset="0"/>
                <a:cs typeface="Times New Roman" pitchFamily="18" charset="0"/>
              </a:rPr>
              <a:t> или трапеции, более или менее выгнут наружу. Пластинки </a:t>
            </a:r>
            <a:r>
              <a:rPr lang="ru-RU" sz="2200" dirty="0" err="1" smtClean="0">
                <a:solidFill>
                  <a:schemeClr val="tx1"/>
                </a:solidFill>
                <a:latin typeface="Times New Roman" pitchFamily="18" charset="0"/>
                <a:cs typeface="Times New Roman" pitchFamily="18" charset="0"/>
              </a:rPr>
              <a:t>субментума</a:t>
            </a:r>
            <a:r>
              <a:rPr lang="ru-RU" sz="2200" dirty="0" smtClean="0">
                <a:solidFill>
                  <a:schemeClr val="tx1"/>
                </a:solidFill>
                <a:latin typeface="Times New Roman" pitchFamily="18" charset="0"/>
                <a:cs typeface="Times New Roman" pitchFamily="18" charset="0"/>
              </a:rPr>
              <a:t> представляют собой поверхностный плоский вырост </a:t>
            </a:r>
            <a:r>
              <a:rPr lang="ru-RU" sz="2200" dirty="0" err="1" smtClean="0">
                <a:solidFill>
                  <a:schemeClr val="tx1"/>
                </a:solidFill>
                <a:latin typeface="Times New Roman" pitchFamily="18" charset="0"/>
                <a:cs typeface="Times New Roman" pitchFamily="18" charset="0"/>
              </a:rPr>
              <a:t>субментума</a:t>
            </a:r>
            <a:r>
              <a:rPr lang="ru-RU" sz="2200" dirty="0" smtClean="0">
                <a:solidFill>
                  <a:schemeClr val="tx1"/>
                </a:solidFill>
                <a:latin typeface="Times New Roman" pitchFamily="18" charset="0"/>
                <a:cs typeface="Times New Roman" pitchFamily="18" charset="0"/>
              </a:rPr>
              <a:t>.</a:t>
            </a:r>
          </a:p>
          <a:p>
            <a:pPr indent="450000"/>
            <a:endParaRPr lang="ru-RU" sz="2400" dirty="0">
              <a:solidFill>
                <a:schemeClr val="tx1"/>
              </a:solidFill>
              <a:latin typeface="Times New Roman" pitchFamily="18" charset="0"/>
              <a:cs typeface="Times New Roman" pitchFamily="18" charset="0"/>
            </a:endParaRPr>
          </a:p>
        </p:txBody>
      </p:sp>
      <p:pic>
        <p:nvPicPr>
          <p:cNvPr id="2050" name="Picture 2" descr="C:\Users\Администратор\Desktop\Гидробиологическая практика\Зообентос\Eukiefferiella longicalcar\Eukiefferiella longicalcar ст 2 11.09.13 (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9381" r="31943"/>
          <a:stretch/>
        </p:blipFill>
        <p:spPr bwMode="auto">
          <a:xfrm flipH="1">
            <a:off x="395536" y="2923910"/>
            <a:ext cx="3776348" cy="335216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1" name="Picture 3" descr="C:\Users\Администратор\Desktop\Гидробиологическая практика\Зообентос\Eukiefferiella longicalcar\Eukiefferiella longicalcar ст 2 11.09.13 (6).JPG"/>
          <p:cNvPicPr>
            <a:picLocks noChangeAspect="1" noChangeArrowheads="1"/>
          </p:cNvPicPr>
          <p:nvPr/>
        </p:nvPicPr>
        <p:blipFill rotWithShape="1">
          <a:blip r:embed="rId4" cstate="print">
            <a:extLst>
              <a:ext uri="{BEBA8EAE-BF5A-486C-A8C5-ECC9F3942E4B}">
                <a14:imgProps xmlns="" xmlns:a14="http://schemas.microsoft.com/office/drawing/2010/main">
                  <a14:imgLayer r:embed="">
                    <a14:imgEffect>
                      <a14:brightnessContrast contrast="15000"/>
                    </a14:imgEffect>
                  </a14:imgLayer>
                </a14:imgProps>
              </a:ext>
              <a:ext uri="{28A0092B-C50C-407E-A947-70E740481C1C}">
                <a14:useLocalDpi xmlns="" xmlns:a14="http://schemas.microsoft.com/office/drawing/2010/main" val="0"/>
              </a:ext>
            </a:extLst>
          </a:blip>
          <a:srcRect l="27727" t="10722" r="26575" b="20731"/>
          <a:stretch/>
        </p:blipFill>
        <p:spPr bwMode="auto">
          <a:xfrm>
            <a:off x="4806337" y="2718715"/>
            <a:ext cx="3960440" cy="376255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897503" y="6396335"/>
            <a:ext cx="3348994" cy="461665"/>
          </a:xfrm>
          <a:prstGeom prst="rect">
            <a:avLst/>
          </a:prstGeom>
          <a:solidFill>
            <a:schemeClr val="bg2">
              <a:lumMod val="50000"/>
            </a:schemeClr>
          </a:solidFill>
        </p:spPr>
        <p:txBody>
          <a:bodyPr wrap="none">
            <a:spAutoFit/>
          </a:bodyPr>
          <a:lstStyle/>
          <a:p>
            <a:r>
              <a:rPr lang="en-US" sz="2400" i="1" dirty="0" err="1">
                <a:latin typeface="Times New Roman" pitchFamily="18" charset="0"/>
                <a:cs typeface="Times New Roman" pitchFamily="18" charset="0"/>
              </a:rPr>
              <a:t>Eukiefferiella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longicalcar</a:t>
            </a:r>
            <a:endParaRPr lang="en-US" sz="24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2434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sz="quarter" idx="4294967295"/>
          </p:nvPr>
        </p:nvSpPr>
        <p:spPr>
          <a:xfrm>
            <a:off x="0" y="500042"/>
            <a:ext cx="8856984" cy="2532859"/>
          </a:xfrm>
          <a:prstGeom prst="rect">
            <a:avLst/>
          </a:prstGeom>
        </p:spPr>
        <p:txBody>
          <a:bodyPr>
            <a:noAutofit/>
          </a:bodyPr>
          <a:lstStyle/>
          <a:p>
            <a:pPr indent="450000">
              <a:spcAft>
                <a:spcPts val="0"/>
              </a:spcAft>
            </a:pPr>
            <a:r>
              <a:rPr lang="ru-RU" sz="2400" dirty="0">
                <a:solidFill>
                  <a:schemeClr val="tx1"/>
                </a:solidFill>
                <a:latin typeface="Times New Roman" pitchFamily="18" charset="0"/>
                <a:cs typeface="Times New Roman" pitchFamily="18" charset="0"/>
              </a:rPr>
              <a:t>Из подсемейства </a:t>
            </a:r>
            <a:r>
              <a:rPr lang="en-US" sz="2400" dirty="0">
                <a:solidFill>
                  <a:schemeClr val="tx1"/>
                </a:solidFill>
                <a:latin typeface="Times New Roman" pitchFamily="18" charset="0"/>
                <a:cs typeface="Times New Roman" pitchFamily="18" charset="0"/>
              </a:rPr>
              <a:t>Tanypodinae </a:t>
            </a:r>
            <a:r>
              <a:rPr lang="ru-RU" sz="2400" dirty="0">
                <a:solidFill>
                  <a:schemeClr val="tx1"/>
                </a:solidFill>
                <a:latin typeface="Times New Roman" pitchFamily="18" charset="0"/>
                <a:cs typeface="Times New Roman" pitchFamily="18" charset="0"/>
              </a:rPr>
              <a:t>был отмечен  – </a:t>
            </a:r>
            <a:r>
              <a:rPr lang="en-US" sz="2400" i="1" dirty="0">
                <a:solidFill>
                  <a:schemeClr val="tx1"/>
                </a:solidFill>
                <a:latin typeface="Times New Roman" pitchFamily="18" charset="0"/>
                <a:cs typeface="Times New Roman" pitchFamily="18" charset="0"/>
              </a:rPr>
              <a:t>Procladius </a:t>
            </a:r>
            <a:r>
              <a:rPr lang="en-US" sz="2400" i="1" dirty="0" err="1">
                <a:solidFill>
                  <a:schemeClr val="tx1"/>
                </a:solidFill>
                <a:latin typeface="Times New Roman" pitchFamily="18" charset="0"/>
                <a:cs typeface="Times New Roman" pitchFamily="18" charset="0"/>
              </a:rPr>
              <a:t>ferrugineus</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Kieffer</a:t>
            </a:r>
            <a:r>
              <a:rPr lang="en-US" sz="2400" dirty="0">
                <a:solidFill>
                  <a:schemeClr val="tx1"/>
                </a:solidFill>
                <a:latin typeface="Times New Roman" pitchFamily="18" charset="0"/>
                <a:cs typeface="Times New Roman" pitchFamily="18" charset="0"/>
              </a:rPr>
              <a:t>, 1919</a:t>
            </a:r>
            <a:r>
              <a:rPr lang="en-US" sz="2400" dirty="0" smtClean="0">
                <a:solidFill>
                  <a:schemeClr val="tx1"/>
                </a:solidFill>
                <a:latin typeface="Times New Roman" pitchFamily="18" charset="0"/>
                <a:cs typeface="Times New Roman" pitchFamily="18" charset="0"/>
              </a:rPr>
              <a:t>).</a:t>
            </a:r>
            <a:endParaRPr lang="ru-RU" sz="2400" dirty="0" smtClean="0">
              <a:solidFill>
                <a:schemeClr val="tx1"/>
              </a:solidFill>
              <a:latin typeface="Times New Roman" pitchFamily="18" charset="0"/>
              <a:cs typeface="Times New Roman" pitchFamily="18" charset="0"/>
            </a:endParaRPr>
          </a:p>
          <a:p>
            <a:pPr indent="450000" algn="just"/>
            <a:r>
              <a:rPr lang="ru-RU" sz="2000" dirty="0" smtClean="0">
                <a:solidFill>
                  <a:schemeClr val="tx1"/>
                </a:solidFill>
                <a:latin typeface="Times New Roman" pitchFamily="18" charset="0"/>
                <a:cs typeface="Times New Roman" pitchFamily="18" charset="0"/>
              </a:rPr>
              <a:t>Передний край </a:t>
            </a:r>
            <a:r>
              <a:rPr lang="ru-RU" sz="2000" dirty="0" err="1" smtClean="0">
                <a:solidFill>
                  <a:schemeClr val="tx1"/>
                </a:solidFill>
                <a:latin typeface="Times New Roman" pitchFamily="18" charset="0"/>
                <a:cs typeface="Times New Roman" pitchFamily="18" charset="0"/>
              </a:rPr>
              <a:t>субментума</a:t>
            </a:r>
            <a:r>
              <a:rPr lang="ru-RU" sz="2000" dirty="0" smtClean="0">
                <a:solidFill>
                  <a:schemeClr val="tx1"/>
                </a:solidFill>
                <a:latin typeface="Times New Roman" pitchFamily="18" charset="0"/>
                <a:cs typeface="Times New Roman" pitchFamily="18" charset="0"/>
              </a:rPr>
              <a:t> или без зубцов , или имеет два гребня сильно хитинизированных зубцов, разделенных между собой мембранозной пластинкой, или представляет собой два </a:t>
            </a:r>
            <a:r>
              <a:rPr lang="ru-RU" sz="2000" dirty="0" err="1" smtClean="0">
                <a:solidFill>
                  <a:schemeClr val="tx1"/>
                </a:solidFill>
                <a:latin typeface="Times New Roman" pitchFamily="18" charset="0"/>
                <a:cs typeface="Times New Roman" pitchFamily="18" charset="0"/>
              </a:rPr>
              <a:t>слабохитинизированных</a:t>
            </a:r>
            <a:r>
              <a:rPr lang="ru-RU" sz="2000" dirty="0" smtClean="0">
                <a:solidFill>
                  <a:schemeClr val="tx1"/>
                </a:solidFill>
                <a:latin typeface="Times New Roman" pitchFamily="18" charset="0"/>
                <a:cs typeface="Times New Roman" pitchFamily="18" charset="0"/>
              </a:rPr>
              <a:t> гребня, сросшихся друг с другом. Наличие втяжных усиков - одна из особенностей личинок </a:t>
            </a:r>
            <a:r>
              <a:rPr lang="ru-RU" sz="2000" dirty="0" err="1" smtClean="0">
                <a:solidFill>
                  <a:schemeClr val="tx1"/>
                </a:solidFill>
                <a:latin typeface="Times New Roman" pitchFamily="18" charset="0"/>
                <a:cs typeface="Times New Roman" pitchFamily="18" charset="0"/>
              </a:rPr>
              <a:t>таниподин</a:t>
            </a:r>
            <a:r>
              <a:rPr lang="ru-RU" sz="2000" dirty="0" smtClean="0">
                <a:solidFill>
                  <a:schemeClr val="tx1"/>
                </a:solidFill>
                <a:latin typeface="Times New Roman" pitchFamily="18" charset="0"/>
                <a:cs typeface="Times New Roman" pitchFamily="18" charset="0"/>
              </a:rPr>
              <a:t>. Втягивание и выбрасывание обоих усиков может происходить как одновременно, так и порознь.</a:t>
            </a:r>
            <a:endParaRPr lang="en-US" sz="2000" dirty="0">
              <a:solidFill>
                <a:schemeClr val="tx1"/>
              </a:solidFill>
              <a:latin typeface="Times New Roman" pitchFamily="18" charset="0"/>
              <a:cs typeface="Times New Roman" pitchFamily="18" charset="0"/>
            </a:endParaRPr>
          </a:p>
          <a:p>
            <a:pPr indent="450000"/>
            <a:endParaRPr lang="en-US" sz="2000" dirty="0">
              <a:solidFill>
                <a:schemeClr val="tx1"/>
              </a:solidFill>
            </a:endParaRPr>
          </a:p>
          <a:p>
            <a:pPr indent="450000"/>
            <a:endParaRPr lang="ru-RU" sz="2000" dirty="0">
              <a:solidFill>
                <a:schemeClr val="tx1"/>
              </a:solidFill>
            </a:endParaRPr>
          </a:p>
        </p:txBody>
      </p:sp>
      <p:pic>
        <p:nvPicPr>
          <p:cNvPr id="3074" name="Picture 2" descr="F:\procladius\Capture_0002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t="32558"/>
          <a:stretch>
            <a:fillRect/>
          </a:stretch>
        </p:blipFill>
        <p:spPr bwMode="auto">
          <a:xfrm rot="16200000">
            <a:off x="5983274" y="3859697"/>
            <a:ext cx="3629876" cy="20484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5" name="Picture 3" descr="F:\procladius\Capture_000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29690" t="33750" r="37494" b="29306"/>
          <a:stretch>
            <a:fillRect/>
          </a:stretch>
        </p:blipFill>
        <p:spPr bwMode="auto">
          <a:xfrm flipV="1">
            <a:off x="2606902" y="3068959"/>
            <a:ext cx="4197346" cy="315440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 name="Picture 3" descr="F:\procladius\Capture_000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50593" t="14341" r="30655" b="46076"/>
          <a:stretch>
            <a:fillRect/>
          </a:stretch>
        </p:blipFill>
        <p:spPr bwMode="auto">
          <a:xfrm>
            <a:off x="158697" y="3068960"/>
            <a:ext cx="2520280" cy="362987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946906" y="6300055"/>
            <a:ext cx="3222902" cy="461665"/>
          </a:xfrm>
          <a:prstGeom prst="rect">
            <a:avLst/>
          </a:prstGeom>
          <a:solidFill>
            <a:schemeClr val="bg2">
              <a:lumMod val="50000"/>
            </a:schemeClr>
          </a:solidFill>
        </p:spPr>
        <p:txBody>
          <a:bodyPr wrap="square">
            <a:spAutoFit/>
          </a:bodyPr>
          <a:lstStyle/>
          <a:p>
            <a:pPr algn="ctr"/>
            <a:r>
              <a:rPr lang="en-US" sz="2400" i="1" dirty="0" err="1">
                <a:latin typeface="Times New Roman" pitchFamily="18" charset="0"/>
                <a:cs typeface="Times New Roman" pitchFamily="18" charset="0"/>
              </a:rPr>
              <a:t>Procladius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ferrugineus</a:t>
            </a:r>
            <a:endParaRPr lang="en-US" sz="24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24868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ocuments and Settings\Admin\Рабочий стол\Colourback_10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40" y="25566"/>
            <a:ext cx="9122659" cy="6832434"/>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3" name="Объект 2"/>
              <p:cNvSpPr>
                <a:spLocks noGrp="1"/>
              </p:cNvSpPr>
              <p:nvPr>
                <p:ph sz="quarter" idx="13"/>
              </p:nvPr>
            </p:nvSpPr>
            <p:spPr>
              <a:xfrm>
                <a:off x="107504" y="116632"/>
                <a:ext cx="8928992" cy="3744416"/>
              </a:xfrm>
            </p:spPr>
            <p:txBody>
              <a:bodyPr>
                <a:noAutofit/>
              </a:bodyPr>
              <a:lstStyle/>
              <a:p>
                <a:pPr marL="0" indent="0" algn="just">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Для оценки качества вод в районе исследования нами был рассчитан  индекс </a:t>
                </a:r>
                <a:r>
                  <a:rPr lang="ru-RU" sz="2400" dirty="0" err="1" smtClean="0">
                    <a:solidFill>
                      <a:schemeClr val="bg1">
                        <a:lumMod val="95000"/>
                        <a:lumOff val="5000"/>
                      </a:schemeClr>
                    </a:solidFill>
                    <a:latin typeface="Times New Roman" pitchFamily="18" charset="0"/>
                    <a:cs typeface="Times New Roman" pitchFamily="18" charset="0"/>
                  </a:rPr>
                  <a:t>Е.В.Балушкиной</a:t>
                </a:r>
                <a:r>
                  <a:rPr lang="ru-RU" sz="2400" dirty="0" smtClean="0">
                    <a:solidFill>
                      <a:schemeClr val="bg1">
                        <a:lumMod val="95000"/>
                        <a:lumOff val="5000"/>
                      </a:schemeClr>
                    </a:solidFill>
                    <a:latin typeface="Times New Roman" pitchFamily="18" charset="0"/>
                    <a:cs typeface="Times New Roman" pitchFamily="18" charset="0"/>
                  </a:rPr>
                  <a:t>.</a:t>
                </a:r>
                <a:endParaRPr lang="en-US" sz="2400" dirty="0">
                  <a:solidFill>
                    <a:schemeClr val="bg1">
                      <a:lumMod val="95000"/>
                      <a:lumOff val="5000"/>
                    </a:schemeClr>
                  </a:solidFill>
                  <a:latin typeface="Times New Roman" pitchFamily="18" charset="0"/>
                  <a:cs typeface="Times New Roman" pitchFamily="18" charset="0"/>
                </a:endParaRPr>
              </a:p>
              <a:p>
                <a:pPr marL="0" indent="0" algn="just">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Индекс </a:t>
                </a:r>
                <a:r>
                  <a:rPr lang="ru-RU" sz="2400" dirty="0">
                    <a:solidFill>
                      <a:schemeClr val="bg1">
                        <a:lumMod val="95000"/>
                        <a:lumOff val="5000"/>
                      </a:schemeClr>
                    </a:solidFill>
                    <a:latin typeface="Times New Roman" pitchFamily="18" charset="0"/>
                    <a:cs typeface="Times New Roman" pitchFamily="18" charset="0"/>
                  </a:rPr>
                  <a:t>Е.В. </a:t>
                </a:r>
                <a:r>
                  <a:rPr lang="ru-RU" sz="2400" dirty="0" err="1" smtClean="0">
                    <a:solidFill>
                      <a:schemeClr val="bg1">
                        <a:lumMod val="95000"/>
                        <a:lumOff val="5000"/>
                      </a:schemeClr>
                    </a:solidFill>
                    <a:latin typeface="Times New Roman" pitchFamily="18" charset="0"/>
                    <a:cs typeface="Times New Roman" pitchFamily="18" charset="0"/>
                  </a:rPr>
                  <a:t>Балушкиной</a:t>
                </a:r>
                <a:r>
                  <a:rPr lang="ru-RU" sz="2400" dirty="0" smtClean="0">
                    <a:solidFill>
                      <a:schemeClr val="bg1">
                        <a:lumMod val="95000"/>
                        <a:lumOff val="5000"/>
                      </a:schemeClr>
                    </a:solidFill>
                    <a:latin typeface="Times New Roman" pitchFamily="18" charset="0"/>
                    <a:cs typeface="Times New Roman" pitchFamily="18" charset="0"/>
                  </a:rPr>
                  <a:t/>
                </a:r>
                <a:r>
                  <a:rPr lang="ru-RU" sz="2400" dirty="0">
                    <a:solidFill>
                      <a:schemeClr val="bg1">
                        <a:lumMod val="95000"/>
                        <a:lumOff val="5000"/>
                      </a:schemeClr>
                    </a:solidFill>
                    <a:latin typeface="Times New Roman" pitchFamily="18" charset="0"/>
                    <a:cs typeface="Times New Roman" pitchFamily="18" charset="0"/>
                  </a:rPr>
                  <a:t>основан на соотношении численности подсемейств </a:t>
                </a:r>
                <a:r>
                  <a:rPr lang="ru-RU" sz="2400" dirty="0" err="1">
                    <a:solidFill>
                      <a:schemeClr val="bg1">
                        <a:lumMod val="95000"/>
                        <a:lumOff val="5000"/>
                      </a:schemeClr>
                    </a:solidFill>
                    <a:latin typeface="Times New Roman" pitchFamily="18" charset="0"/>
                    <a:cs typeface="Times New Roman" pitchFamily="18" charset="0"/>
                  </a:rPr>
                  <a:t>хирономид</a:t>
                </a:r>
                <a:r>
                  <a:rPr lang="ru-RU" sz="2400" dirty="0" smtClean="0">
                    <a:solidFill>
                      <a:schemeClr val="bg1">
                        <a:lumMod val="95000"/>
                        <a:lumOff val="5000"/>
                      </a:schemeClr>
                    </a:solidFill>
                    <a:latin typeface="Times New Roman" pitchFamily="18" charset="0"/>
                    <a:cs typeface="Times New Roman" pitchFamily="18" charset="0"/>
                  </a:rPr>
                  <a:t>:</a:t>
                </a:r>
                <a:endParaRPr lang="en-US" sz="2400" dirty="0" smtClean="0">
                  <a:solidFill>
                    <a:schemeClr val="bg1">
                      <a:lumMod val="95000"/>
                      <a:lumOff val="5000"/>
                    </a:schemeClr>
                  </a:solidFill>
                  <a:latin typeface="Times New Roman" pitchFamily="18" charset="0"/>
                  <a:cs typeface="Times New Roman" pitchFamily="18" charset="0"/>
                </a:endParaRPr>
              </a:p>
              <a:p>
                <a:pPr marL="0" indent="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1" i="1" smtClean="0">
                          <a:solidFill>
                            <a:srgbClr val="FFFF00"/>
                          </a:solidFill>
                          <a:latin typeface="Cambria Math"/>
                          <a:cs typeface="Times New Roman" pitchFamily="18" charset="0"/>
                        </a:rPr>
                        <m:t>𝑲</m:t>
                      </m:r>
                      <m:r>
                        <a:rPr lang="en-US" sz="2400" b="1" i="1" smtClean="0">
                          <a:solidFill>
                            <a:srgbClr val="FFFF00"/>
                          </a:solidFill>
                          <a:latin typeface="Cambria Math"/>
                          <a:cs typeface="Times New Roman" pitchFamily="18" charset="0"/>
                        </a:rPr>
                        <m:t>=</m:t>
                      </m:r>
                      <m:f>
                        <m:fPr>
                          <m:ctrlPr>
                            <a:rPr lang="en-US" sz="2400" b="1" i="1" smtClean="0">
                              <a:solidFill>
                                <a:srgbClr val="FFFF00"/>
                              </a:solidFill>
                              <a:latin typeface="Cambria Math"/>
                              <a:cs typeface="Times New Roman" pitchFamily="18" charset="0"/>
                            </a:rPr>
                          </m:ctrlPr>
                        </m:fPr>
                        <m:num>
                          <m:sSub>
                            <m:sSubPr>
                              <m:ctrlPr>
                                <a:rPr lang="en-US" sz="2400" b="1" i="1" smtClean="0">
                                  <a:solidFill>
                                    <a:srgbClr val="FFFF00"/>
                                  </a:solidFill>
                                  <a:latin typeface="Cambria Math"/>
                                  <a:cs typeface="Times New Roman" pitchFamily="18" charset="0"/>
                                </a:rPr>
                              </m:ctrlPr>
                            </m:sSubPr>
                            <m:e>
                              <m:r>
                                <a:rPr lang="en-US" sz="2400" b="1" i="1" smtClean="0">
                                  <a:solidFill>
                                    <a:srgbClr val="FFFF00"/>
                                  </a:solidFill>
                                  <a:latin typeface="Cambria Math"/>
                                  <a:cs typeface="Times New Roman" pitchFamily="18" charset="0"/>
                                </a:rPr>
                                <m:t>𝒂</m:t>
                              </m:r>
                            </m:e>
                            <m:sub>
                              <m:r>
                                <a:rPr lang="en-US" sz="2400" b="1" i="1" smtClean="0">
                                  <a:solidFill>
                                    <a:srgbClr val="FFFF00"/>
                                  </a:solidFill>
                                  <a:latin typeface="Cambria Math"/>
                                  <a:cs typeface="Times New Roman" pitchFamily="18" charset="0"/>
                                </a:rPr>
                                <m:t>𝒕</m:t>
                              </m:r>
                            </m:sub>
                          </m:sSub>
                          <m:r>
                            <a:rPr lang="en-US" sz="2400" b="1" i="1" smtClean="0">
                              <a:solidFill>
                                <a:srgbClr val="FFFF00"/>
                              </a:solidFill>
                              <a:latin typeface="Cambria Math"/>
                              <a:cs typeface="Times New Roman" pitchFamily="18" charset="0"/>
                            </a:rPr>
                            <m:t>+</m:t>
                          </m:r>
                          <m:r>
                            <a:rPr lang="en-US" sz="2400" b="1" i="1" smtClean="0">
                              <a:solidFill>
                                <a:srgbClr val="FFFF00"/>
                              </a:solidFill>
                              <a:latin typeface="Cambria Math"/>
                              <a:cs typeface="Times New Roman" pitchFamily="18" charset="0"/>
                            </a:rPr>
                            <m:t>𝟎</m:t>
                          </m:r>
                          <m:r>
                            <a:rPr lang="en-US" sz="2400" b="1" i="1" smtClean="0">
                              <a:solidFill>
                                <a:srgbClr val="FFFF00"/>
                              </a:solidFill>
                              <a:latin typeface="Cambria Math"/>
                              <a:cs typeface="Times New Roman" pitchFamily="18" charset="0"/>
                            </a:rPr>
                            <m:t>.</m:t>
                          </m:r>
                          <m:r>
                            <a:rPr lang="en-US" sz="2400" b="1" i="1" smtClean="0">
                              <a:solidFill>
                                <a:srgbClr val="FFFF00"/>
                              </a:solidFill>
                              <a:latin typeface="Cambria Math"/>
                              <a:cs typeface="Times New Roman" pitchFamily="18" charset="0"/>
                            </a:rPr>
                            <m:t>𝟓</m:t>
                          </m:r>
                          <m:sSub>
                            <m:sSubPr>
                              <m:ctrlPr>
                                <a:rPr lang="en-US" sz="2400" b="1" i="1" smtClean="0">
                                  <a:solidFill>
                                    <a:srgbClr val="FFFF00"/>
                                  </a:solidFill>
                                  <a:latin typeface="Cambria Math"/>
                                  <a:cs typeface="Times New Roman" pitchFamily="18" charset="0"/>
                                </a:rPr>
                              </m:ctrlPr>
                            </m:sSubPr>
                            <m:e>
                              <m:r>
                                <a:rPr lang="en-US" sz="2400" b="1" i="1" smtClean="0">
                                  <a:solidFill>
                                    <a:srgbClr val="FFFF00"/>
                                  </a:solidFill>
                                  <a:latin typeface="Cambria Math"/>
                                  <a:cs typeface="Times New Roman" pitchFamily="18" charset="0"/>
                                </a:rPr>
                                <m:t>𝒂</m:t>
                              </m:r>
                            </m:e>
                            <m:sub>
                              <m:r>
                                <a:rPr lang="en-US" sz="2400" b="1" i="1" smtClean="0">
                                  <a:solidFill>
                                    <a:srgbClr val="FFFF00"/>
                                  </a:solidFill>
                                  <a:latin typeface="Cambria Math"/>
                                  <a:cs typeface="Times New Roman" pitchFamily="18" charset="0"/>
                                </a:rPr>
                                <m:t>𝒄𝒉</m:t>
                              </m:r>
                            </m:sub>
                          </m:sSub>
                        </m:num>
                        <m:den>
                          <m:sSub>
                            <m:sSubPr>
                              <m:ctrlPr>
                                <a:rPr lang="en-US" sz="2400" b="1" i="1" smtClean="0">
                                  <a:solidFill>
                                    <a:srgbClr val="FFFF00"/>
                                  </a:solidFill>
                                  <a:latin typeface="Cambria Math"/>
                                  <a:cs typeface="Times New Roman" pitchFamily="18" charset="0"/>
                                </a:rPr>
                              </m:ctrlPr>
                            </m:sSubPr>
                            <m:e>
                              <m:r>
                                <a:rPr lang="en-US" sz="2400" b="1" i="1" smtClean="0">
                                  <a:solidFill>
                                    <a:srgbClr val="FFFF00"/>
                                  </a:solidFill>
                                  <a:latin typeface="Cambria Math"/>
                                  <a:cs typeface="Times New Roman" pitchFamily="18" charset="0"/>
                                </a:rPr>
                                <m:t>𝒂</m:t>
                              </m:r>
                            </m:e>
                            <m:sub>
                              <m:r>
                                <a:rPr lang="en-US" sz="2400" b="1" i="1" smtClean="0">
                                  <a:solidFill>
                                    <a:srgbClr val="FFFF00"/>
                                  </a:solidFill>
                                  <a:latin typeface="Cambria Math"/>
                                  <a:cs typeface="Times New Roman" pitchFamily="18" charset="0"/>
                                </a:rPr>
                                <m:t>𝒐</m:t>
                              </m:r>
                            </m:sub>
                          </m:sSub>
                        </m:den>
                      </m:f>
                      <m:r>
                        <a:rPr lang="en-US" sz="2400" b="0" i="0" smtClean="0">
                          <a:solidFill>
                            <a:schemeClr val="bg1">
                              <a:lumMod val="95000"/>
                              <a:lumOff val="5000"/>
                            </a:schemeClr>
                          </a:solidFill>
                          <a:latin typeface="Cambria Math"/>
                          <a:cs typeface="Times New Roman" pitchFamily="18" charset="0"/>
                        </a:rPr>
                        <m:t>,</m:t>
                      </m:r>
                    </m:oMath>
                  </m:oMathPara>
                </a14:m>
                <a:endParaRPr lang="en-US" sz="2400" dirty="0" smtClean="0">
                  <a:solidFill>
                    <a:schemeClr val="bg1">
                      <a:lumMod val="95000"/>
                      <a:lumOff val="5000"/>
                    </a:schemeClr>
                  </a:solidFill>
                  <a:latin typeface="Times New Roman" pitchFamily="18" charset="0"/>
                  <a:cs typeface="Times New Roman" pitchFamily="18" charset="0"/>
                </a:endParaRPr>
              </a:p>
              <a:p>
                <a:pPr marL="0" indent="0" algn="just">
                  <a:spcBef>
                    <a:spcPts val="0"/>
                  </a:spcBef>
                  <a:spcAft>
                    <a:spcPts val="0"/>
                  </a:spcAft>
                  <a:buNone/>
                </a:pPr>
                <a:r>
                  <a:rPr lang="ru-RU" sz="2400" dirty="0">
                    <a:solidFill>
                      <a:schemeClr val="bg1">
                        <a:lumMod val="95000"/>
                        <a:lumOff val="5000"/>
                      </a:schemeClr>
                    </a:solidFill>
                    <a:latin typeface="Times New Roman" pitchFamily="18" charset="0"/>
                    <a:cs typeface="Times New Roman" pitchFamily="18" charset="0"/>
                  </a:rPr>
                  <a:t>где </a:t>
                </a:r>
                <a:r>
                  <a:rPr lang="ru-RU" sz="2400" b="1" dirty="0" err="1" smtClean="0">
                    <a:solidFill>
                      <a:schemeClr val="bg1">
                        <a:lumMod val="95000"/>
                        <a:lumOff val="5000"/>
                      </a:schemeClr>
                    </a:solidFill>
                    <a:latin typeface="Times New Roman" pitchFamily="18" charset="0"/>
                    <a:cs typeface="Times New Roman" pitchFamily="18" charset="0"/>
                  </a:rPr>
                  <a:t>a</a:t>
                </a:r>
                <a:r>
                  <a:rPr lang="ru-RU" sz="2400" b="1" baseline="-25000" dirty="0" err="1" smtClean="0">
                    <a:solidFill>
                      <a:schemeClr val="bg1">
                        <a:lumMod val="95000"/>
                        <a:lumOff val="5000"/>
                      </a:schemeClr>
                    </a:solidFill>
                    <a:latin typeface="Times New Roman" pitchFamily="18" charset="0"/>
                    <a:cs typeface="Times New Roman" pitchFamily="18" charset="0"/>
                  </a:rPr>
                  <a:t>t</a:t>
                </a:r>
                <a:r>
                  <a:rPr lang="ru-RU" sz="2400" dirty="0">
                    <a:solidFill>
                      <a:schemeClr val="bg1">
                        <a:lumMod val="95000"/>
                        <a:lumOff val="5000"/>
                      </a:schemeClr>
                    </a:solidFill>
                    <a:latin typeface="Times New Roman" pitchFamily="18" charset="0"/>
                    <a:cs typeface="Times New Roman" pitchFamily="18" charset="0"/>
                  </a:rPr>
                  <a:t>, </a:t>
                </a:r>
                <a:r>
                  <a:rPr lang="ru-RU" sz="2400" b="1" dirty="0">
                    <a:solidFill>
                      <a:schemeClr val="bg1">
                        <a:lumMod val="95000"/>
                        <a:lumOff val="5000"/>
                      </a:schemeClr>
                    </a:solidFill>
                    <a:latin typeface="Times New Roman" pitchFamily="18" charset="0"/>
                    <a:cs typeface="Times New Roman" pitchFamily="18" charset="0"/>
                  </a:rPr>
                  <a:t>a </a:t>
                </a:r>
                <a:r>
                  <a:rPr lang="ru-RU" sz="2400" b="1" baseline="-25000" dirty="0" err="1">
                    <a:solidFill>
                      <a:schemeClr val="bg1">
                        <a:lumMod val="95000"/>
                        <a:lumOff val="5000"/>
                      </a:schemeClr>
                    </a:solidFill>
                    <a:latin typeface="Times New Roman" pitchFamily="18" charset="0"/>
                    <a:cs typeface="Times New Roman" pitchFamily="18" charset="0"/>
                  </a:rPr>
                  <a:t>ch</a:t>
                </a:r>
                <a:r>
                  <a:rPr lang="ru-RU" sz="2400" dirty="0">
                    <a:solidFill>
                      <a:schemeClr val="bg1">
                        <a:lumMod val="95000"/>
                        <a:lumOff val="5000"/>
                      </a:schemeClr>
                    </a:solidFill>
                    <a:latin typeface="Times New Roman" pitchFamily="18" charset="0"/>
                    <a:cs typeface="Times New Roman" pitchFamily="18" charset="0"/>
                  </a:rPr>
                  <a:t> и </a:t>
                </a:r>
                <a:r>
                  <a:rPr lang="ru-RU" sz="2400" b="1" dirty="0">
                    <a:solidFill>
                      <a:schemeClr val="bg1">
                        <a:lumMod val="95000"/>
                        <a:lumOff val="5000"/>
                      </a:schemeClr>
                    </a:solidFill>
                    <a:latin typeface="Times New Roman" pitchFamily="18" charset="0"/>
                    <a:cs typeface="Times New Roman" pitchFamily="18" charset="0"/>
                  </a:rPr>
                  <a:t>a </a:t>
                </a:r>
                <a:r>
                  <a:rPr lang="ru-RU" sz="2400" b="1" baseline="-25000" dirty="0">
                    <a:solidFill>
                      <a:schemeClr val="bg1">
                        <a:lumMod val="95000"/>
                        <a:lumOff val="5000"/>
                      </a:schemeClr>
                    </a:solidFill>
                    <a:latin typeface="Times New Roman" pitchFamily="18" charset="0"/>
                    <a:cs typeface="Times New Roman" pitchFamily="18" charset="0"/>
                  </a:rPr>
                  <a:t>o</a:t>
                </a:r>
                <a:r>
                  <a:rPr lang="ru-RU" sz="2400" dirty="0">
                    <a:solidFill>
                      <a:schemeClr val="bg1">
                        <a:lumMod val="95000"/>
                        <a:lumOff val="5000"/>
                      </a:schemeClr>
                    </a:solidFill>
                    <a:latin typeface="Times New Roman" pitchFamily="18" charset="0"/>
                    <a:cs typeface="Times New Roman" pitchFamily="18" charset="0"/>
                  </a:rPr>
                  <a:t> – смещенные относительные численности отдельных групп хирономид: соответственно, </a:t>
                </a:r>
                <a:r>
                  <a:rPr lang="ru-RU" sz="2400" dirty="0" err="1">
                    <a:solidFill>
                      <a:schemeClr val="bg1">
                        <a:lumMod val="95000"/>
                        <a:lumOff val="5000"/>
                      </a:schemeClr>
                    </a:solidFill>
                    <a:latin typeface="Times New Roman" pitchFamily="18" charset="0"/>
                    <a:cs typeface="Times New Roman" pitchFamily="18" charset="0"/>
                  </a:rPr>
                  <a:t>Tanypodinae</a:t>
                </a:r>
                <a:r>
                  <a:rPr lang="ru-RU" sz="2400" dirty="0">
                    <a:solidFill>
                      <a:schemeClr val="bg1">
                        <a:lumMod val="95000"/>
                        <a:lumOff val="5000"/>
                      </a:schemeClr>
                    </a:solidFill>
                    <a:latin typeface="Times New Roman" pitchFamily="18" charset="0"/>
                    <a:cs typeface="Times New Roman" pitchFamily="18" charset="0"/>
                  </a:rPr>
                  <a:t> (a t), </a:t>
                </a:r>
                <a:r>
                  <a:rPr lang="ru-RU" sz="2400" dirty="0" err="1">
                    <a:solidFill>
                      <a:schemeClr val="bg1">
                        <a:lumMod val="95000"/>
                        <a:lumOff val="5000"/>
                      </a:schemeClr>
                    </a:solidFill>
                    <a:latin typeface="Times New Roman" pitchFamily="18" charset="0"/>
                    <a:cs typeface="Times New Roman" pitchFamily="18" charset="0"/>
                  </a:rPr>
                  <a:t>Chironomidae</a:t>
                </a:r>
                <a:r>
                  <a:rPr lang="ru-RU" sz="2400" dirty="0">
                    <a:solidFill>
                      <a:schemeClr val="bg1">
                        <a:lumMod val="95000"/>
                        <a:lumOff val="5000"/>
                      </a:schemeClr>
                    </a:solidFill>
                    <a:latin typeface="Times New Roman" pitchFamily="18" charset="0"/>
                    <a:cs typeface="Times New Roman" pitchFamily="18" charset="0"/>
                  </a:rPr>
                  <a:t> (a </a:t>
                </a:r>
                <a:r>
                  <a:rPr lang="ru-RU" sz="2400" dirty="0" err="1">
                    <a:solidFill>
                      <a:schemeClr val="bg1">
                        <a:lumMod val="95000"/>
                        <a:lumOff val="5000"/>
                      </a:schemeClr>
                    </a:solidFill>
                    <a:latin typeface="Times New Roman" pitchFamily="18" charset="0"/>
                    <a:cs typeface="Times New Roman" pitchFamily="18" charset="0"/>
                  </a:rPr>
                  <a:t>ch</a:t>
                </a:r>
                <a:r>
                  <a:rPr lang="ru-RU" sz="2400" dirty="0">
                    <a:solidFill>
                      <a:schemeClr val="bg1">
                        <a:lumMod val="95000"/>
                        <a:lumOff val="5000"/>
                      </a:schemeClr>
                    </a:solidFill>
                    <a:latin typeface="Times New Roman" pitchFamily="18" charset="0"/>
                    <a:cs typeface="Times New Roman" pitchFamily="18" charset="0"/>
                  </a:rPr>
                  <a:t>), </a:t>
                </a:r>
                <a:r>
                  <a:rPr lang="ru-RU" sz="2400" dirty="0" err="1" smtClean="0">
                    <a:solidFill>
                      <a:schemeClr val="bg1">
                        <a:lumMod val="95000"/>
                        <a:lumOff val="5000"/>
                      </a:schemeClr>
                    </a:solidFill>
                    <a:latin typeface="Times New Roman" pitchFamily="18" charset="0"/>
                    <a:cs typeface="Times New Roman" pitchFamily="18" charset="0"/>
                  </a:rPr>
                  <a:t>Orthocladiinae</a:t>
                </a:r>
                <a:r>
                  <a:rPr lang="ru-RU" sz="2400" dirty="0" smtClean="0">
                    <a:solidFill>
                      <a:schemeClr val="bg1">
                        <a:lumMod val="95000"/>
                        <a:lumOff val="5000"/>
                      </a:schemeClr>
                    </a:solidFill>
                    <a:latin typeface="Times New Roman" pitchFamily="18" charset="0"/>
                    <a:cs typeface="Times New Roman" pitchFamily="18" charset="0"/>
                  </a:rPr>
                  <a:t/>
                </a:r>
                <a:r>
                  <a:rPr lang="ru-RU" sz="2400" dirty="0">
                    <a:solidFill>
                      <a:schemeClr val="bg1">
                        <a:lumMod val="95000"/>
                        <a:lumOff val="5000"/>
                      </a:schemeClr>
                    </a:solidFill>
                    <a:latin typeface="Times New Roman" pitchFamily="18" charset="0"/>
                    <a:cs typeface="Times New Roman" pitchFamily="18" charset="0"/>
                  </a:rPr>
                  <a:t>(a o); </a:t>
                </a:r>
                <a:endParaRPr lang="en-US" sz="2400" dirty="0" smtClean="0">
                  <a:solidFill>
                    <a:schemeClr val="bg1">
                      <a:lumMod val="95000"/>
                      <a:lumOff val="5000"/>
                    </a:schemeClr>
                  </a:solidFill>
                  <a:latin typeface="Times New Roman" pitchFamily="18" charset="0"/>
                  <a:cs typeface="Times New Roman" pitchFamily="18" charset="0"/>
                </a:endParaRP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1" i="1" smtClean="0">
                          <a:solidFill>
                            <a:srgbClr val="FFFF00"/>
                          </a:solidFill>
                          <a:latin typeface="Cambria Math"/>
                          <a:cs typeface="Times New Roman" pitchFamily="18" charset="0"/>
                        </a:rPr>
                        <m:t>𝒂</m:t>
                      </m:r>
                      <m:r>
                        <a:rPr lang="en-US" sz="2400" b="1" i="1" smtClean="0">
                          <a:solidFill>
                            <a:srgbClr val="FFFF00"/>
                          </a:solidFill>
                          <a:latin typeface="Cambria Math"/>
                          <a:cs typeface="Times New Roman" pitchFamily="18" charset="0"/>
                        </a:rPr>
                        <m:t>=</m:t>
                      </m:r>
                      <m:r>
                        <a:rPr lang="en-US" sz="2400" b="1" i="1" smtClean="0">
                          <a:solidFill>
                            <a:srgbClr val="FFFF00"/>
                          </a:solidFill>
                          <a:latin typeface="Cambria Math"/>
                          <a:cs typeface="Times New Roman" pitchFamily="18" charset="0"/>
                        </a:rPr>
                        <m:t>𝑵</m:t>
                      </m:r>
                      <m:r>
                        <a:rPr lang="en-US" sz="2400" b="1" i="1" smtClean="0">
                          <a:solidFill>
                            <a:srgbClr val="FFFF00"/>
                          </a:solidFill>
                          <a:latin typeface="Cambria Math"/>
                          <a:cs typeface="Times New Roman" pitchFamily="18" charset="0"/>
                        </a:rPr>
                        <m:t>+</m:t>
                      </m:r>
                      <m:r>
                        <a:rPr lang="en-US" sz="2400" b="1" i="1" smtClean="0">
                          <a:solidFill>
                            <a:srgbClr val="FFFF00"/>
                          </a:solidFill>
                          <a:latin typeface="Cambria Math"/>
                          <a:cs typeface="Times New Roman" pitchFamily="18" charset="0"/>
                        </a:rPr>
                        <m:t>𝟏𝟎</m:t>
                      </m:r>
                      <m:r>
                        <a:rPr lang="en-US" sz="2400" b="1" i="0" smtClean="0">
                          <a:solidFill>
                            <a:schemeClr val="bg1">
                              <a:lumMod val="95000"/>
                              <a:lumOff val="5000"/>
                            </a:schemeClr>
                          </a:solidFill>
                          <a:latin typeface="Cambria Math"/>
                          <a:cs typeface="Times New Roman" pitchFamily="18" charset="0"/>
                        </a:rPr>
                        <m:t>,</m:t>
                      </m:r>
                    </m:oMath>
                  </m:oMathPara>
                </a14:m>
                <a:endParaRPr lang="en-US" sz="2400" b="1"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где</a:t>
                </a:r>
                <a:r>
                  <a:rPr lang="ru-RU" sz="2400" dirty="0">
                    <a:solidFill>
                      <a:schemeClr val="bg1">
                        <a:lumMod val="95000"/>
                        <a:lumOff val="5000"/>
                      </a:schemeClr>
                    </a:solidFill>
                    <a:latin typeface="Times New Roman" pitchFamily="18" charset="0"/>
                    <a:cs typeface="Times New Roman" pitchFamily="18" charset="0"/>
                  </a:rPr>
                  <a:t> N – относительная </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a:solidFill>
                      <a:schemeClr val="bg1">
                        <a:lumMod val="95000"/>
                        <a:lumOff val="5000"/>
                      </a:schemeClr>
                    </a:solidFill>
                    <a:latin typeface="Times New Roman" pitchFamily="18" charset="0"/>
                    <a:cs typeface="Times New Roman" pitchFamily="18" charset="0"/>
                  </a:rPr>
                  <a:t>ч</a:t>
                </a:r>
                <a:r>
                  <a:rPr lang="ru-RU" sz="2400" dirty="0" smtClean="0">
                    <a:solidFill>
                      <a:schemeClr val="bg1">
                        <a:lumMod val="95000"/>
                        <a:lumOff val="5000"/>
                      </a:schemeClr>
                    </a:solidFill>
                    <a:latin typeface="Times New Roman" pitchFamily="18" charset="0"/>
                    <a:cs typeface="Times New Roman" pitchFamily="18" charset="0"/>
                  </a:rPr>
                  <a:t>исленность</a:t>
                </a:r>
                <a:r>
                  <a:rPr lang="en-US" sz="2400" dirty="0" smtClean="0">
                    <a:solidFill>
                      <a:schemeClr val="bg1">
                        <a:lumMod val="95000"/>
                        <a:lumOff val="5000"/>
                      </a:schemeClr>
                    </a:solidFill>
                    <a:latin typeface="Times New Roman" pitchFamily="18" charset="0"/>
                    <a:cs typeface="Times New Roman" pitchFamily="18" charset="0"/>
                  </a:rPr>
                  <a:t/>
                </a:r>
                <a:r>
                  <a:rPr lang="ru-RU" sz="2400" dirty="0" smtClean="0">
                    <a:solidFill>
                      <a:schemeClr val="bg1">
                        <a:lumMod val="95000"/>
                        <a:lumOff val="5000"/>
                      </a:schemeClr>
                    </a:solidFill>
                    <a:latin typeface="Times New Roman" pitchFamily="18" charset="0"/>
                    <a:cs typeface="Times New Roman" pitchFamily="18" charset="0"/>
                  </a:rPr>
                  <a:t>особей</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
                </a:r>
                <a:r>
                  <a:rPr lang="ru-RU" sz="2400" dirty="0">
                    <a:solidFill>
                      <a:schemeClr val="bg1">
                        <a:lumMod val="95000"/>
                        <a:lumOff val="5000"/>
                      </a:schemeClr>
                    </a:solidFill>
                    <a:latin typeface="Times New Roman" pitchFamily="18" charset="0"/>
                    <a:cs typeface="Times New Roman" pitchFamily="18" charset="0"/>
                  </a:rPr>
                  <a:t>всех видов </a:t>
                </a:r>
                <a:r>
                  <a:rPr lang="ru-RU" sz="2400" dirty="0" smtClean="0">
                    <a:solidFill>
                      <a:schemeClr val="bg1">
                        <a:lumMod val="95000"/>
                        <a:lumOff val="5000"/>
                      </a:schemeClr>
                    </a:solidFill>
                    <a:latin typeface="Times New Roman" pitchFamily="18" charset="0"/>
                    <a:cs typeface="Times New Roman" pitchFamily="18" charset="0"/>
                  </a:rPr>
                  <a:t>данного</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
                </a:r>
                <a:r>
                  <a:rPr lang="ru-RU" sz="2400" dirty="0">
                    <a:solidFill>
                      <a:schemeClr val="bg1">
                        <a:lumMod val="95000"/>
                        <a:lumOff val="5000"/>
                      </a:schemeClr>
                    </a:solidFill>
                    <a:latin typeface="Times New Roman" pitchFamily="18" charset="0"/>
                    <a:cs typeface="Times New Roman" pitchFamily="18" charset="0"/>
                  </a:rPr>
                  <a:t>подсемейства в </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процентах от общей</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 численности</a:t>
                </a:r>
                <a:r>
                  <a:rPr lang="en-US" sz="2400" dirty="0">
                    <a:solidFill>
                      <a:schemeClr val="bg1">
                        <a:lumMod val="95000"/>
                        <a:lumOff val="5000"/>
                      </a:schemeClr>
                    </a:solidFill>
                    <a:latin typeface="Times New Roman" pitchFamily="18" charset="0"/>
                    <a:cs typeface="Times New Roman" pitchFamily="18" charset="0"/>
                  </a:rPr>
                  <a:t/>
                </a:r>
                <a:r>
                  <a:rPr lang="ru-RU" sz="2400" dirty="0" smtClean="0">
                    <a:solidFill>
                      <a:schemeClr val="bg1">
                        <a:lumMod val="95000"/>
                        <a:lumOff val="5000"/>
                      </a:schemeClr>
                    </a:solidFill>
                    <a:latin typeface="Times New Roman" pitchFamily="18" charset="0"/>
                    <a:cs typeface="Times New Roman" pitchFamily="18" charset="0"/>
                  </a:rPr>
                  <a:t>особей</a:t>
                </a:r>
                <a:endParaRPr lang="en-US" sz="2400" dirty="0" smtClean="0">
                  <a:solidFill>
                    <a:schemeClr val="bg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2400" dirty="0" smtClean="0">
                    <a:solidFill>
                      <a:schemeClr val="bg1">
                        <a:lumMod val="95000"/>
                        <a:lumOff val="5000"/>
                      </a:schemeClr>
                    </a:solidFill>
                    <a:latin typeface="Times New Roman" pitchFamily="18" charset="0"/>
                    <a:cs typeface="Times New Roman" pitchFamily="18" charset="0"/>
                  </a:rPr>
                  <a:t/>
                </a:r>
                <a:r>
                  <a:rPr lang="ru-RU" sz="2400" dirty="0">
                    <a:solidFill>
                      <a:schemeClr val="bg1">
                        <a:lumMod val="95000"/>
                        <a:lumOff val="5000"/>
                      </a:schemeClr>
                    </a:solidFill>
                    <a:latin typeface="Times New Roman" pitchFamily="18" charset="0"/>
                    <a:cs typeface="Times New Roman" pitchFamily="18" charset="0"/>
                  </a:rPr>
                  <a:t>всех хирономид.</a:t>
                </a:r>
              </a:p>
            </p:txBody>
          </p:sp>
        </mc:Choice>
        <mc:Fallback>
          <p:sp>
            <p:nvSpPr>
              <p:cNvPr id="3" name="Объект 2"/>
              <p:cNvSpPr>
                <a:spLocks noGrp="1" noRot="1" noChangeAspect="1" noMove="1" noResize="1" noEditPoints="1" noAdjustHandles="1" noChangeArrowheads="1" noChangeShapeType="1" noTextEdit="1"/>
              </p:cNvSpPr>
              <p:nvPr>
                <p:ph sz="quarter" idx="4294967295"/>
              </p:nvPr>
            </p:nvSpPr>
            <p:spPr>
              <a:xfrm>
                <a:off x="107504" y="116632"/>
                <a:ext cx="8928992" cy="3744416"/>
              </a:xfrm>
              <a:prstGeom prst="rect">
                <a:avLst/>
              </a:prstGeom>
              <a:blipFill rotWithShape="1">
                <a:blip r:embed="rId3" cstate="print"/>
                <a:stretch>
                  <a:fillRect l="-1093" t="-1303" r="-1093" b="-72964"/>
                </a:stretch>
              </a:blipFill>
            </p:spPr>
            <p:txBody>
              <a:bodyPr/>
              <a:lstStyle/>
              <a:p>
                <a:r>
                  <a:rPr lang="ru-RU">
                    <a:noFill/>
                  </a:rPr>
                  <a:t> </a:t>
                </a:r>
              </a:p>
            </p:txBody>
          </p:sp>
        </mc:Fallback>
      </mc:AlternateContent>
      <p:graphicFrame>
        <p:nvGraphicFramePr>
          <p:cNvPr id="4" name="Таблица 3"/>
          <p:cNvGraphicFramePr>
            <a:graphicFrameLocks noGrp="1"/>
          </p:cNvGraphicFramePr>
          <p:nvPr>
            <p:extLst>
              <p:ext uri="{D42A27DB-BD31-4B8C-83A1-F6EECF244321}">
                <p14:modId xmlns="" xmlns:p14="http://schemas.microsoft.com/office/powerpoint/2010/main" val="1985256536"/>
              </p:ext>
            </p:extLst>
          </p:nvPr>
        </p:nvGraphicFramePr>
        <p:xfrm>
          <a:off x="3347864" y="4077072"/>
          <a:ext cx="5616624" cy="2520281"/>
        </p:xfrm>
        <a:graphic>
          <a:graphicData uri="http://schemas.openxmlformats.org/drawingml/2006/table">
            <a:tbl>
              <a:tblPr>
                <a:tableStyleId>{5C22544A-7EE6-4342-B048-85BDC9FD1C3A}</a:tableStyleId>
              </a:tblPr>
              <a:tblGrid>
                <a:gridCol w="1876791"/>
                <a:gridCol w="3739833"/>
              </a:tblGrid>
              <a:tr h="410278">
                <a:tc>
                  <a:txBody>
                    <a:bodyPr/>
                    <a:lstStyle/>
                    <a:p>
                      <a:pPr algn="ctr" fontAlgn="t"/>
                      <a:r>
                        <a:rPr lang="ru-RU" sz="2000" b="1" u="sng" strike="noStrike" dirty="0">
                          <a:solidFill>
                            <a:schemeClr val="bg2">
                              <a:lumMod val="50000"/>
                            </a:schemeClr>
                          </a:solidFill>
                          <a:effectLst/>
                          <a:latin typeface="Times New Roman" pitchFamily="18" charset="0"/>
                          <a:cs typeface="Times New Roman" pitchFamily="18" charset="0"/>
                        </a:rPr>
                        <a:t>Индекс</a:t>
                      </a:r>
                      <a:endParaRPr lang="ru-RU" sz="2000" b="1" i="1" u="sng" strike="noStrike" dirty="0">
                        <a:solidFill>
                          <a:schemeClr val="bg2">
                            <a:lumMod val="50000"/>
                          </a:schemeClr>
                        </a:solidFill>
                        <a:effectLst/>
                        <a:latin typeface="Times New Roman" pitchFamily="18" charset="0"/>
                        <a:cs typeface="Times New Roman" pitchFamily="18" charset="0"/>
                      </a:endParaRPr>
                    </a:p>
                  </a:txBody>
                  <a:tcPr marL="9525" marR="9525" marT="9525" marB="0"/>
                </a:tc>
                <a:tc>
                  <a:txBody>
                    <a:bodyPr/>
                    <a:lstStyle/>
                    <a:p>
                      <a:pPr algn="ctr" fontAlgn="t"/>
                      <a:r>
                        <a:rPr lang="ru-RU" sz="2000" b="1" u="sng" strike="noStrike" dirty="0">
                          <a:solidFill>
                            <a:schemeClr val="bg2">
                              <a:lumMod val="50000"/>
                            </a:schemeClr>
                          </a:solidFill>
                          <a:effectLst/>
                          <a:latin typeface="Times New Roman" pitchFamily="18" charset="0"/>
                          <a:cs typeface="Times New Roman" pitchFamily="18" charset="0"/>
                        </a:rPr>
                        <a:t>Класс качества вод</a:t>
                      </a:r>
                      <a:endParaRPr lang="ru-RU" sz="2000" b="1" i="1" u="sng" strike="noStrike" dirty="0">
                        <a:solidFill>
                          <a:schemeClr val="bg2">
                            <a:lumMod val="50000"/>
                          </a:schemeClr>
                        </a:solidFill>
                        <a:effectLst/>
                        <a:latin typeface="Times New Roman" pitchFamily="18" charset="0"/>
                        <a:cs typeface="Times New Roman" pitchFamily="18" charset="0"/>
                      </a:endParaRPr>
                    </a:p>
                  </a:txBody>
                  <a:tcPr marL="9525" marR="9525" marT="9525" marB="0"/>
                </a:tc>
              </a:tr>
              <a:tr h="566575">
                <a:tc>
                  <a:txBody>
                    <a:bodyPr/>
                    <a:lstStyle/>
                    <a:p>
                      <a:pPr algn="ctr" fontAlgn="t"/>
                      <a:r>
                        <a:rPr lang="ru-RU" sz="2000" u="none" strike="noStrike" dirty="0">
                          <a:solidFill>
                            <a:schemeClr val="bg2">
                              <a:lumMod val="50000"/>
                            </a:schemeClr>
                          </a:solidFill>
                          <a:effectLst/>
                          <a:latin typeface="Times New Roman" pitchFamily="18" charset="0"/>
                          <a:cs typeface="Times New Roman" pitchFamily="18" charset="0"/>
                        </a:rPr>
                        <a:t>0.136 – 1.08</a:t>
                      </a:r>
                      <a:endParaRPr lang="ru-RU" sz="2000" b="0" i="0" u="none" strike="noStrike" dirty="0">
                        <a:solidFill>
                          <a:schemeClr val="bg2">
                            <a:lumMod val="50000"/>
                          </a:schemeClr>
                        </a:solidFill>
                        <a:effectLst/>
                        <a:latin typeface="Times New Roman" pitchFamily="18" charset="0"/>
                        <a:cs typeface="Times New Roman" pitchFamily="18" charset="0"/>
                      </a:endParaRPr>
                    </a:p>
                  </a:txBody>
                  <a:tcPr marL="9525" marR="9525" marT="9525" marB="0"/>
                </a:tc>
                <a:tc>
                  <a:txBody>
                    <a:bodyPr/>
                    <a:lstStyle/>
                    <a:p>
                      <a:pPr algn="ctr" fontAlgn="t"/>
                      <a:r>
                        <a:rPr lang="ru-RU" sz="2000" u="none" strike="noStrike" dirty="0">
                          <a:solidFill>
                            <a:schemeClr val="bg2">
                              <a:lumMod val="50000"/>
                            </a:schemeClr>
                          </a:solidFill>
                          <a:effectLst/>
                          <a:latin typeface="Times New Roman" pitchFamily="18" charset="0"/>
                          <a:cs typeface="Times New Roman" pitchFamily="18" charset="0"/>
                        </a:rPr>
                        <a:t>Чистая</a:t>
                      </a:r>
                      <a:endParaRPr lang="ru-RU" sz="2000" b="0" i="0" u="none" strike="noStrike" dirty="0">
                        <a:solidFill>
                          <a:schemeClr val="bg2">
                            <a:lumMod val="50000"/>
                          </a:schemeClr>
                        </a:solidFill>
                        <a:effectLst/>
                        <a:latin typeface="Times New Roman" pitchFamily="18" charset="0"/>
                        <a:cs typeface="Times New Roman" pitchFamily="18" charset="0"/>
                      </a:endParaRPr>
                    </a:p>
                  </a:txBody>
                  <a:tcPr marL="9525" marR="9525" marT="9525" marB="0"/>
                </a:tc>
              </a:tr>
              <a:tr h="547038">
                <a:tc>
                  <a:txBody>
                    <a:bodyPr/>
                    <a:lstStyle/>
                    <a:p>
                      <a:pPr algn="ctr" fontAlgn="t"/>
                      <a:r>
                        <a:rPr lang="ru-RU" sz="2000" u="none" strike="noStrike">
                          <a:solidFill>
                            <a:schemeClr val="bg2">
                              <a:lumMod val="50000"/>
                            </a:schemeClr>
                          </a:solidFill>
                          <a:effectLst/>
                          <a:latin typeface="Times New Roman" pitchFamily="18" charset="0"/>
                          <a:cs typeface="Times New Roman" pitchFamily="18" charset="0"/>
                        </a:rPr>
                        <a:t>1.08 – 6.50</a:t>
                      </a:r>
                      <a:endParaRPr lang="ru-RU" sz="2000" b="0" i="0" u="none" strike="noStrike">
                        <a:solidFill>
                          <a:schemeClr val="bg2">
                            <a:lumMod val="50000"/>
                          </a:schemeClr>
                        </a:solidFill>
                        <a:effectLst/>
                        <a:latin typeface="Times New Roman" pitchFamily="18" charset="0"/>
                        <a:cs typeface="Times New Roman" pitchFamily="18" charset="0"/>
                      </a:endParaRPr>
                    </a:p>
                  </a:txBody>
                  <a:tcPr marL="9525" marR="9525" marT="9525" marB="0"/>
                </a:tc>
                <a:tc>
                  <a:txBody>
                    <a:bodyPr/>
                    <a:lstStyle/>
                    <a:p>
                      <a:pPr algn="ctr" fontAlgn="t"/>
                      <a:r>
                        <a:rPr lang="ru-RU" sz="2000" u="none" strike="noStrike" dirty="0">
                          <a:solidFill>
                            <a:schemeClr val="bg2">
                              <a:lumMod val="50000"/>
                            </a:schemeClr>
                          </a:solidFill>
                          <a:effectLst/>
                          <a:latin typeface="Times New Roman" pitchFamily="18" charset="0"/>
                          <a:cs typeface="Times New Roman" pitchFamily="18" charset="0"/>
                        </a:rPr>
                        <a:t>Умеренно загрязненная</a:t>
                      </a:r>
                      <a:endParaRPr lang="ru-RU" sz="2000" b="0" i="0" u="none" strike="noStrike" dirty="0">
                        <a:solidFill>
                          <a:schemeClr val="bg2">
                            <a:lumMod val="50000"/>
                          </a:schemeClr>
                        </a:solidFill>
                        <a:effectLst/>
                        <a:latin typeface="Times New Roman" pitchFamily="18" charset="0"/>
                        <a:cs typeface="Times New Roman" pitchFamily="18" charset="0"/>
                      </a:endParaRPr>
                    </a:p>
                  </a:txBody>
                  <a:tcPr marL="9525" marR="9525" marT="9525" marB="0"/>
                </a:tc>
              </a:tr>
              <a:tr h="547038">
                <a:tc>
                  <a:txBody>
                    <a:bodyPr/>
                    <a:lstStyle/>
                    <a:p>
                      <a:pPr algn="ctr" fontAlgn="t"/>
                      <a:r>
                        <a:rPr lang="ru-RU" sz="2000" u="none" strike="noStrike">
                          <a:solidFill>
                            <a:schemeClr val="bg2">
                              <a:lumMod val="50000"/>
                            </a:schemeClr>
                          </a:solidFill>
                          <a:effectLst/>
                          <a:latin typeface="Times New Roman" pitchFamily="18" charset="0"/>
                          <a:cs typeface="Times New Roman" pitchFamily="18" charset="0"/>
                        </a:rPr>
                        <a:t>6.50 – 9.0</a:t>
                      </a:r>
                      <a:endParaRPr lang="ru-RU" sz="2000" b="0" i="0" u="none" strike="noStrike">
                        <a:solidFill>
                          <a:schemeClr val="bg2">
                            <a:lumMod val="50000"/>
                          </a:schemeClr>
                        </a:solidFill>
                        <a:effectLst/>
                        <a:latin typeface="Times New Roman" pitchFamily="18" charset="0"/>
                        <a:cs typeface="Times New Roman" pitchFamily="18" charset="0"/>
                      </a:endParaRPr>
                    </a:p>
                  </a:txBody>
                  <a:tcPr marL="9525" marR="9525" marT="9525" marB="0"/>
                </a:tc>
                <a:tc>
                  <a:txBody>
                    <a:bodyPr/>
                    <a:lstStyle/>
                    <a:p>
                      <a:pPr algn="ctr" fontAlgn="t"/>
                      <a:r>
                        <a:rPr lang="ru-RU" sz="2000" u="none" strike="noStrike" dirty="0">
                          <a:solidFill>
                            <a:schemeClr val="bg2">
                              <a:lumMod val="50000"/>
                            </a:schemeClr>
                          </a:solidFill>
                          <a:effectLst/>
                          <a:latin typeface="Times New Roman" pitchFamily="18" charset="0"/>
                          <a:cs typeface="Times New Roman" pitchFamily="18" charset="0"/>
                        </a:rPr>
                        <a:t>Загрязненная</a:t>
                      </a:r>
                      <a:endParaRPr lang="ru-RU" sz="2000" b="0" i="0" u="none" strike="noStrike" dirty="0">
                        <a:solidFill>
                          <a:schemeClr val="bg2">
                            <a:lumMod val="50000"/>
                          </a:schemeClr>
                        </a:solidFill>
                        <a:effectLst/>
                        <a:latin typeface="Times New Roman" pitchFamily="18" charset="0"/>
                        <a:cs typeface="Times New Roman" pitchFamily="18" charset="0"/>
                      </a:endParaRPr>
                    </a:p>
                  </a:txBody>
                  <a:tcPr marL="9525" marR="9525" marT="9525" marB="0"/>
                </a:tc>
              </a:tr>
              <a:tr h="449352">
                <a:tc>
                  <a:txBody>
                    <a:bodyPr/>
                    <a:lstStyle/>
                    <a:p>
                      <a:pPr algn="ctr" fontAlgn="t"/>
                      <a:r>
                        <a:rPr lang="ru-RU" sz="2000" u="none" strike="noStrike">
                          <a:solidFill>
                            <a:schemeClr val="bg2">
                              <a:lumMod val="50000"/>
                            </a:schemeClr>
                          </a:solidFill>
                          <a:effectLst/>
                          <a:latin typeface="Times New Roman" pitchFamily="18" charset="0"/>
                          <a:cs typeface="Times New Roman" pitchFamily="18" charset="0"/>
                        </a:rPr>
                        <a:t>9.00 – 11.5</a:t>
                      </a:r>
                      <a:endParaRPr lang="ru-RU" sz="2000" b="0" i="0" u="none" strike="noStrike">
                        <a:solidFill>
                          <a:schemeClr val="bg2">
                            <a:lumMod val="50000"/>
                          </a:schemeClr>
                        </a:solidFill>
                        <a:effectLst/>
                        <a:latin typeface="Times New Roman" pitchFamily="18" charset="0"/>
                        <a:cs typeface="Times New Roman" pitchFamily="18" charset="0"/>
                      </a:endParaRPr>
                    </a:p>
                  </a:txBody>
                  <a:tcPr marL="9525" marR="9525" marT="9525" marB="0"/>
                </a:tc>
                <a:tc>
                  <a:txBody>
                    <a:bodyPr/>
                    <a:lstStyle/>
                    <a:p>
                      <a:pPr algn="ctr" fontAlgn="t"/>
                      <a:r>
                        <a:rPr lang="ru-RU" sz="2000" u="none" strike="noStrike" dirty="0">
                          <a:solidFill>
                            <a:schemeClr val="bg2">
                              <a:lumMod val="50000"/>
                            </a:schemeClr>
                          </a:solidFill>
                          <a:effectLst/>
                          <a:latin typeface="Times New Roman" pitchFamily="18" charset="0"/>
                          <a:cs typeface="Times New Roman" pitchFamily="18" charset="0"/>
                        </a:rPr>
                        <a:t>Грязная</a:t>
                      </a:r>
                      <a:endParaRPr lang="ru-RU" sz="2000" b="0" i="0" u="none" strike="noStrike" dirty="0">
                        <a:solidFill>
                          <a:schemeClr val="bg2">
                            <a:lumMod val="50000"/>
                          </a:schemeClr>
                        </a:solidFill>
                        <a:effectLst/>
                        <a:latin typeface="Times New Roman" pitchFamily="18" charset="0"/>
                        <a:cs typeface="Times New Roman" pitchFamily="18" charset="0"/>
                      </a:endParaRPr>
                    </a:p>
                  </a:txBody>
                  <a:tcPr marL="9525" marR="9525" marT="9525" marB="0"/>
                </a:tc>
              </a:tr>
            </a:tbl>
          </a:graphicData>
        </a:graphic>
      </p:graphicFrame>
    </p:spTree>
    <p:extLst>
      <p:ext uri="{BB962C8B-B14F-4D97-AF65-F5344CB8AC3E}">
        <p14:creationId xmlns="" xmlns:p14="http://schemas.microsoft.com/office/powerpoint/2010/main" val="4216477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857232"/>
            <a:ext cx="81439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solidFill>
                  <a:schemeClr val="bg1"/>
                </a:solidFill>
                <a:latin typeface="Arial" pitchFamily="34" charset="0"/>
                <a:cs typeface="Arial" pitchFamily="34" charset="0"/>
              </a:rPr>
              <a:t>Под составом </a:t>
            </a:r>
            <a:r>
              <a:rPr lang="en-US" sz="1400" dirty="0" smtClean="0">
                <a:solidFill>
                  <a:schemeClr val="bg1"/>
                </a:solidFill>
                <a:latin typeface="Arial" pitchFamily="34" charset="0"/>
                <a:cs typeface="Arial" pitchFamily="34" charset="0"/>
              </a:rPr>
              <a:t>X</a:t>
            </a:r>
            <a:r>
              <a:rPr lang="ru-RU" sz="1400" dirty="0" smtClean="0">
                <a:solidFill>
                  <a:schemeClr val="bg1"/>
                </a:solidFill>
                <a:latin typeface="Arial" pitchFamily="34" charset="0"/>
                <a:cs typeface="Arial" pitchFamily="34" charset="0"/>
              </a:rPr>
              <a:t> = {</a:t>
            </a:r>
            <a:r>
              <a:rPr lang="en-US" sz="1400" dirty="0" smtClean="0">
                <a:solidFill>
                  <a:schemeClr val="bg1"/>
                </a:solidFill>
                <a:latin typeface="Arial" pitchFamily="34" charset="0"/>
                <a:cs typeface="Arial" pitchFamily="34" charset="0"/>
              </a:rPr>
              <a:t>X</a:t>
            </a:r>
            <a:r>
              <a:rPr lang="en-US" sz="1400" baseline="-25000" dirty="0" smtClean="0">
                <a:solidFill>
                  <a:schemeClr val="bg1"/>
                </a:solidFill>
                <a:latin typeface="Arial" pitchFamily="34" charset="0"/>
                <a:cs typeface="Arial" pitchFamily="34" charset="0"/>
              </a:rPr>
              <a:t>i</a:t>
            </a:r>
            <a:r>
              <a:rPr lang="ru-RU" sz="1400" dirty="0" smtClean="0">
                <a:solidFill>
                  <a:schemeClr val="bg1"/>
                </a:solidFill>
                <a:latin typeface="Arial" pitchFamily="34" charset="0"/>
                <a:cs typeface="Arial" pitchFamily="34" charset="0"/>
              </a:rPr>
              <a:t>,</a:t>
            </a:r>
            <a:r>
              <a:rPr lang="en-US" sz="1400" dirty="0" smtClean="0">
                <a:solidFill>
                  <a:schemeClr val="bg1"/>
                </a:solidFill>
                <a:latin typeface="Arial" pitchFamily="34" charset="0"/>
                <a:cs typeface="Arial" pitchFamily="34" charset="0"/>
              </a:rPr>
              <a:t>X</a:t>
            </a:r>
            <a:r>
              <a:rPr lang="en-US" sz="1400" baseline="-25000" dirty="0" smtClean="0">
                <a:solidFill>
                  <a:schemeClr val="bg1"/>
                </a:solidFill>
                <a:latin typeface="Arial" pitchFamily="34" charset="0"/>
                <a:cs typeface="Arial" pitchFamily="34" charset="0"/>
              </a:rPr>
              <a:t>J</a:t>
            </a:r>
            <a:r>
              <a:rPr lang="ru-RU" sz="1400" dirty="0" smtClean="0">
                <a:solidFill>
                  <a:schemeClr val="bg1"/>
                </a:solidFill>
                <a:latin typeface="Arial" pitchFamily="34" charset="0"/>
                <a:cs typeface="Arial" pitchFamily="34" charset="0"/>
              </a:rPr>
              <a:t>,...</a:t>
            </a:r>
            <a:r>
              <a:rPr lang="en-US" sz="1400" dirty="0" smtClean="0">
                <a:solidFill>
                  <a:schemeClr val="bg1"/>
                </a:solidFill>
                <a:latin typeface="Arial" pitchFamily="34" charset="0"/>
                <a:cs typeface="Arial" pitchFamily="34" charset="0"/>
              </a:rPr>
              <a:t>X</a:t>
            </a:r>
            <a:r>
              <a:rPr lang="ru-RU" sz="1400" dirty="0" smtClean="0">
                <a:solidFill>
                  <a:schemeClr val="bg1"/>
                </a:solidFill>
                <a:latin typeface="Arial" pitchFamily="34" charset="0"/>
                <a:cs typeface="Arial" pitchFamily="34" charset="0"/>
              </a:rPr>
              <a:t>„] понимается множество элементов, образующих систему. </a:t>
            </a:r>
          </a:p>
          <a:p>
            <a:endParaRPr lang="ru-RU" sz="1400" dirty="0" smtClean="0">
              <a:solidFill>
                <a:schemeClr val="bg1"/>
              </a:solidFill>
              <a:latin typeface="Arial" pitchFamily="34" charset="0"/>
              <a:cs typeface="Arial" pitchFamily="34" charset="0"/>
            </a:endParaRPr>
          </a:p>
          <a:p>
            <a:r>
              <a:rPr lang="ru-RU" sz="1400" dirty="0" smtClean="0">
                <a:solidFill>
                  <a:schemeClr val="bg1"/>
                </a:solidFill>
                <a:latin typeface="Arial" pitchFamily="34" charset="0"/>
                <a:cs typeface="Arial" pitchFamily="34" charset="0"/>
              </a:rPr>
              <a:t>В зависимости от целей изучения, уровня знаний и технических возможностей в систему могут включаться любые элементы, объединение которых представляется логически оправданным. </a:t>
            </a:r>
          </a:p>
          <a:p>
            <a:endParaRPr lang="ru-RU" sz="1400" dirty="0" smtClean="0">
              <a:solidFill>
                <a:schemeClr val="bg1"/>
              </a:solidFill>
              <a:latin typeface="Arial" pitchFamily="34" charset="0"/>
              <a:cs typeface="Arial" pitchFamily="34" charset="0"/>
            </a:endParaRPr>
          </a:p>
          <a:p>
            <a:r>
              <a:rPr lang="ru-RU" sz="1400" dirty="0" smtClean="0">
                <a:solidFill>
                  <a:schemeClr val="bg1"/>
                </a:solidFill>
                <a:latin typeface="Arial" pitchFamily="34" charset="0"/>
                <a:cs typeface="Arial" pitchFamily="34" charset="0"/>
              </a:rPr>
              <a:t>Например, имеют право на существование такие системы, как :</a:t>
            </a:r>
          </a:p>
          <a:p>
            <a:r>
              <a:rPr lang="ru-RU" sz="2000" b="1" dirty="0" smtClean="0">
                <a:solidFill>
                  <a:schemeClr val="bg1"/>
                </a:solidFill>
                <a:latin typeface="Arial" pitchFamily="34" charset="0"/>
                <a:cs typeface="Arial" pitchFamily="34" charset="0"/>
              </a:rPr>
              <a:t>«хищник - жертва», </a:t>
            </a:r>
          </a:p>
          <a:p>
            <a:r>
              <a:rPr lang="ru-RU" sz="2000" b="1" dirty="0" smtClean="0">
                <a:solidFill>
                  <a:schemeClr val="bg1"/>
                </a:solidFill>
                <a:latin typeface="Arial" pitchFamily="34" charset="0"/>
                <a:cs typeface="Arial" pitchFamily="34" charset="0"/>
              </a:rPr>
              <a:t>система течений водоема, </a:t>
            </a:r>
          </a:p>
          <a:p>
            <a:r>
              <a:rPr lang="ru-RU" sz="2000" b="1" dirty="0" smtClean="0">
                <a:solidFill>
                  <a:schemeClr val="bg1"/>
                </a:solidFill>
                <a:latin typeface="Arial" pitchFamily="34" charset="0"/>
                <a:cs typeface="Arial" pitchFamily="34" charset="0"/>
              </a:rPr>
              <a:t>системы водных масс, </a:t>
            </a:r>
          </a:p>
          <a:p>
            <a:r>
              <a:rPr lang="ru-RU" sz="2000" b="1" dirty="0" smtClean="0">
                <a:solidFill>
                  <a:schemeClr val="bg1"/>
                </a:solidFill>
                <a:latin typeface="Arial" pitchFamily="34" charset="0"/>
                <a:cs typeface="Arial" pitchFamily="34" charset="0"/>
              </a:rPr>
              <a:t>экосистема водоема в целом</a:t>
            </a:r>
            <a:r>
              <a:rPr lang="ru-RU" sz="1400" dirty="0" smtClean="0">
                <a:solidFill>
                  <a:schemeClr val="bg1"/>
                </a:solidFill>
                <a:latin typeface="Arial" pitchFamily="34" charset="0"/>
                <a:cs typeface="Arial" pitchFamily="34" charset="0"/>
              </a:rPr>
              <a:t>. </a:t>
            </a:r>
          </a:p>
          <a:p>
            <a:endParaRPr lang="ru-RU" sz="1400" dirty="0" smtClean="0">
              <a:solidFill>
                <a:schemeClr val="bg1"/>
              </a:solidFill>
              <a:latin typeface="Arial" pitchFamily="34" charset="0"/>
              <a:cs typeface="Arial" pitchFamily="34" charset="0"/>
            </a:endParaRPr>
          </a:p>
          <a:p>
            <a:r>
              <a:rPr lang="ru-RU" sz="1400" dirty="0" smtClean="0">
                <a:solidFill>
                  <a:schemeClr val="bg1"/>
                </a:solidFill>
                <a:latin typeface="Arial" pitchFamily="34" charset="0"/>
                <a:cs typeface="Arial" pitchFamily="34" charset="0"/>
              </a:rPr>
              <a:t>Учитывая рассмотренную выше специфику проведения </a:t>
            </a:r>
            <a:r>
              <a:rPr lang="ru-RU" sz="1400" dirty="0" err="1" smtClean="0">
                <a:solidFill>
                  <a:schemeClr val="bg1"/>
                </a:solidFill>
                <a:latin typeface="Arial" pitchFamily="34" charset="0"/>
                <a:cs typeface="Arial" pitchFamily="34" charset="0"/>
              </a:rPr>
              <a:t>рыбохозяйственных</a:t>
            </a:r>
            <a:r>
              <a:rPr lang="ru-RU" sz="1400" dirty="0" smtClean="0">
                <a:solidFill>
                  <a:schemeClr val="bg1"/>
                </a:solidFill>
                <a:latin typeface="Arial" pitchFamily="34" charset="0"/>
                <a:cs typeface="Arial" pitchFamily="34" charset="0"/>
              </a:rPr>
              <a:t> исследований и особенности управления </a:t>
            </a:r>
            <a:r>
              <a:rPr lang="ru-RU" sz="1400" b="1" u="sng" dirty="0" err="1" smtClean="0">
                <a:solidFill>
                  <a:schemeClr val="bg1"/>
                </a:solidFill>
                <a:latin typeface="Arial" pitchFamily="34" charset="0"/>
                <a:cs typeface="Arial" pitchFamily="34" charset="0"/>
              </a:rPr>
              <a:t>рыбохозяйственной</a:t>
            </a:r>
            <a:r>
              <a:rPr lang="ru-RU" sz="1400" b="1" u="sng" dirty="0" smtClean="0">
                <a:solidFill>
                  <a:schemeClr val="bg1"/>
                </a:solidFill>
                <a:latin typeface="Arial" pitchFamily="34" charset="0"/>
                <a:cs typeface="Arial" pitchFamily="34" charset="0"/>
              </a:rPr>
              <a:t> экосистемой</a:t>
            </a:r>
            <a:r>
              <a:rPr lang="ru-RU" sz="1400" dirty="0" smtClean="0">
                <a:solidFill>
                  <a:schemeClr val="bg1"/>
                </a:solidFill>
                <a:latin typeface="Arial" pitchFamily="34" charset="0"/>
                <a:cs typeface="Arial" pitchFamily="34" charset="0"/>
              </a:rPr>
              <a:t>, состав последней может быть представлен тремя главными элементами: </a:t>
            </a:r>
          </a:p>
          <a:p>
            <a:r>
              <a:rPr lang="ru-RU" sz="2000" i="1" dirty="0" smtClean="0">
                <a:solidFill>
                  <a:schemeClr val="bg1"/>
                </a:solidFill>
                <a:latin typeface="Arial" pitchFamily="34" charset="0"/>
                <a:cs typeface="Arial" pitchFamily="34" charset="0"/>
              </a:rPr>
              <a:t>1) водоемом, включающим абиотическую и биотическую компоненты, в совокупности определяющие среду обитания рыб;</a:t>
            </a:r>
          </a:p>
          <a:p>
            <a:r>
              <a:rPr lang="ru-RU" sz="2000" i="1" dirty="0" smtClean="0">
                <a:solidFill>
                  <a:schemeClr val="bg1"/>
                </a:solidFill>
                <a:latin typeface="Arial" pitchFamily="34" charset="0"/>
                <a:cs typeface="Arial" pitchFamily="34" charset="0"/>
              </a:rPr>
              <a:t>2) ихтиофауной  (набором выращиваемых рыб) или совокупностью эксплуатируемых и неэксплуатируемых популяций рыб; </a:t>
            </a:r>
          </a:p>
          <a:p>
            <a:r>
              <a:rPr lang="ru-RU" sz="2000" i="1" dirty="0" smtClean="0">
                <a:solidFill>
                  <a:schemeClr val="bg1"/>
                </a:solidFill>
                <a:latin typeface="Arial" pitchFamily="34" charset="0"/>
                <a:cs typeface="Arial" pitchFamily="34" charset="0"/>
              </a:rPr>
              <a:t>3) Промыслом (выловом).</a:t>
            </a:r>
            <a:endParaRPr lang="ru-RU" sz="2000" i="1" dirty="0">
              <a:solidFill>
                <a:schemeClr val="bg1"/>
              </a:solidFill>
              <a:latin typeface="Arial" pitchFamily="34" charset="0"/>
              <a:cs typeface="Arial" pitchFamily="34" charset="0"/>
            </a:endParaRPr>
          </a:p>
        </p:txBody>
      </p:sp>
      <p:sp>
        <p:nvSpPr>
          <p:cNvPr id="1026" name="Rectangle 2"/>
          <p:cNvSpPr>
            <a:spLocks noChangeArrowheads="1"/>
          </p:cNvSpPr>
          <p:nvPr/>
        </p:nvSpPr>
        <p:spPr bwMode="auto">
          <a:xfrm>
            <a:off x="357158" y="142852"/>
            <a:ext cx="873085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400" b="1" dirty="0" smtClean="0">
                <a:solidFill>
                  <a:schemeClr val="accent6">
                    <a:lumMod val="50000"/>
                  </a:schemeClr>
                </a:solidFill>
              </a:rPr>
              <a:t>Состав  </a:t>
            </a:r>
            <a:r>
              <a:rPr lang="ru-RU" sz="2400" b="1" dirty="0" err="1" smtClean="0">
                <a:solidFill>
                  <a:schemeClr val="accent6">
                    <a:lumMod val="50000"/>
                  </a:schemeClr>
                </a:solidFill>
              </a:rPr>
              <a:t>рыбохозяйственной</a:t>
            </a:r>
            <a:r>
              <a:rPr lang="ru-RU" sz="2400" b="1" dirty="0" smtClean="0">
                <a:solidFill>
                  <a:schemeClr val="accent6">
                    <a:lumMod val="50000"/>
                  </a:schemeClr>
                </a:solidFill>
              </a:rPr>
              <a:t> системы и методы ее анализа</a:t>
            </a:r>
            <a:endParaRPr kumimoji="0" lang="ru-RU" sz="24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467631" cy="383175"/>
          </a:xfrm>
        </p:spPr>
        <p:txBody>
          <a:bodyPr>
            <a:noAutofit/>
          </a:bodyPr>
          <a:lstStyle/>
          <a:p>
            <a:pPr algn="ctr"/>
            <a:r>
              <a:rPr lang="ru-RU" sz="2000" b="1" dirty="0">
                <a:latin typeface="Arial" pitchFamily="34" charset="0"/>
                <a:cs typeface="Arial" pitchFamily="34" charset="0"/>
              </a:rPr>
              <a:t>Размерно-весовая </a:t>
            </a:r>
            <a:r>
              <a:rPr lang="ru-RU" sz="2000" b="1" dirty="0" err="1">
                <a:latin typeface="Arial" pitchFamily="34" charset="0"/>
                <a:cs typeface="Arial" pitchFamily="34" charset="0"/>
              </a:rPr>
              <a:t>характеристка</a:t>
            </a:r>
            <a:r>
              <a:rPr lang="ru-RU" sz="2000" b="1" dirty="0">
                <a:latin typeface="Arial" pitchFamily="34" charset="0"/>
                <a:cs typeface="Arial" pitchFamily="34" charset="0"/>
              </a:rPr>
              <a:t> моллюсков </a:t>
            </a:r>
            <a:r>
              <a:rPr lang="ru-RU" sz="2000" b="1" dirty="0" err="1">
                <a:latin typeface="Arial" pitchFamily="34" charset="0"/>
                <a:cs typeface="Arial" pitchFamily="34" charset="0"/>
              </a:rPr>
              <a:t>литоглиф</a:t>
            </a:r>
            <a:r>
              <a:rPr lang="ru-RU" sz="2000" b="1" dirty="0">
                <a:latin typeface="Arial" pitchFamily="34" charset="0"/>
                <a:cs typeface="Arial" pitchFamily="34" charset="0"/>
              </a:rPr>
              <a:t> в </a:t>
            </a:r>
            <a:r>
              <a:rPr lang="ru-RU" sz="2000" b="1" dirty="0" smtClean="0">
                <a:latin typeface="Arial" pitchFamily="34" charset="0"/>
                <a:cs typeface="Arial" pitchFamily="34" charset="0"/>
              </a:rPr>
              <a:t>2014г</a:t>
            </a:r>
            <a:endParaRPr lang="ru-RU" sz="2000" dirty="0">
              <a:latin typeface="Arial" pitchFamily="34" charset="0"/>
              <a:cs typeface="Arial" pitchFamily="34" charset="0"/>
            </a:endParaRPr>
          </a:p>
        </p:txBody>
      </p:sp>
      <p:sp>
        <p:nvSpPr>
          <p:cNvPr id="3" name="Объект 2"/>
          <p:cNvSpPr>
            <a:spLocks noGrp="1"/>
          </p:cNvSpPr>
          <p:nvPr>
            <p:ph idx="1"/>
          </p:nvPr>
        </p:nvSpPr>
        <p:spPr>
          <a:xfrm>
            <a:off x="457200" y="5085184"/>
            <a:ext cx="2242592" cy="1315616"/>
          </a:xfrm>
        </p:spPr>
        <p:txBody>
          <a:bodyPr/>
          <a:lstStyle/>
          <a:p>
            <a:pPr marL="11430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080" y="928670"/>
            <a:ext cx="4193782" cy="232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42844" y="3286124"/>
            <a:ext cx="4572000" cy="307777"/>
          </a:xfrm>
          <a:prstGeom prst="rect">
            <a:avLst/>
          </a:prstGeom>
        </p:spPr>
        <p:txBody>
          <a:bodyPr>
            <a:spAutoFit/>
          </a:bodyPr>
          <a:lstStyle/>
          <a:p>
            <a:r>
              <a:rPr lang="ru-RU" sz="1400" b="1" dirty="0"/>
              <a:t>Рис. </a:t>
            </a:r>
            <a:r>
              <a:rPr lang="ru-RU" sz="1400" b="1" dirty="0" smtClean="0"/>
              <a:t>1. </a:t>
            </a:r>
            <a:r>
              <a:rPr lang="ru-RU" sz="1400" b="1" dirty="0"/>
              <a:t>Характеристика моллюсков по длине </a:t>
            </a:r>
            <a:r>
              <a:rPr lang="ru-RU" sz="1400" b="1" dirty="0" smtClean="0"/>
              <a:t>на </a:t>
            </a:r>
            <a:r>
              <a:rPr lang="ru-RU" sz="1400" b="1" dirty="0" err="1"/>
              <a:t>Ст</a:t>
            </a:r>
            <a:r>
              <a:rPr lang="ru-RU" sz="1400" b="1" dirty="0"/>
              <a:t> 1</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7752" y="928670"/>
            <a:ext cx="3750116" cy="2302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4572000" y="3286124"/>
            <a:ext cx="4572000" cy="307777"/>
          </a:xfrm>
          <a:prstGeom prst="rect">
            <a:avLst/>
          </a:prstGeom>
        </p:spPr>
        <p:txBody>
          <a:bodyPr>
            <a:spAutoFit/>
          </a:bodyPr>
          <a:lstStyle/>
          <a:p>
            <a:r>
              <a:rPr lang="ru-RU" sz="1400" b="1" dirty="0"/>
              <a:t>Рис. </a:t>
            </a:r>
            <a:r>
              <a:rPr lang="ru-RU" sz="1400" b="1" dirty="0" smtClean="0"/>
              <a:t>2. </a:t>
            </a:r>
            <a:r>
              <a:rPr lang="ru-RU" sz="1400" b="1" dirty="0"/>
              <a:t>Характеристика моллюсков по массе </a:t>
            </a:r>
            <a:r>
              <a:rPr lang="ru-RU" sz="1400" b="1" dirty="0" smtClean="0"/>
              <a:t>на </a:t>
            </a:r>
            <a:r>
              <a:rPr lang="ru-RU" sz="1400" b="1" dirty="0" err="1"/>
              <a:t>Ст</a:t>
            </a:r>
            <a:r>
              <a:rPr lang="ru-RU" sz="1400" b="1" dirty="0"/>
              <a:t> 1.</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844" y="3782344"/>
            <a:ext cx="4286280" cy="2324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8854" y="6107013"/>
            <a:ext cx="4572000" cy="307777"/>
          </a:xfrm>
          <a:prstGeom prst="rect">
            <a:avLst/>
          </a:prstGeom>
        </p:spPr>
        <p:txBody>
          <a:bodyPr>
            <a:spAutoFit/>
          </a:bodyPr>
          <a:lstStyle/>
          <a:p>
            <a:r>
              <a:rPr lang="ru-RU" sz="1400" b="1" dirty="0"/>
              <a:t> Рис. </a:t>
            </a:r>
            <a:r>
              <a:rPr lang="ru-RU" sz="1400" b="1" dirty="0" smtClean="0"/>
              <a:t>3. </a:t>
            </a:r>
            <a:r>
              <a:rPr lang="ru-RU" sz="1400" b="1" dirty="0"/>
              <a:t>Характеристика моллюсков по длине </a:t>
            </a:r>
            <a:r>
              <a:rPr lang="ru-RU" sz="1400" b="1" dirty="0" smtClean="0"/>
              <a:t>на </a:t>
            </a:r>
            <a:r>
              <a:rPr lang="ru-RU" sz="1400" b="1" dirty="0" err="1"/>
              <a:t>Ст</a:t>
            </a:r>
            <a:r>
              <a:rPr lang="ru-RU" sz="1400" b="1" dirty="0"/>
              <a:t> 10.</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57752" y="3786190"/>
            <a:ext cx="3786214" cy="228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6"/>
          <p:cNvSpPr/>
          <p:nvPr/>
        </p:nvSpPr>
        <p:spPr>
          <a:xfrm>
            <a:off x="4572000" y="6143644"/>
            <a:ext cx="4572000" cy="307777"/>
          </a:xfrm>
          <a:prstGeom prst="rect">
            <a:avLst/>
          </a:prstGeom>
        </p:spPr>
        <p:txBody>
          <a:bodyPr>
            <a:spAutoFit/>
          </a:bodyPr>
          <a:lstStyle/>
          <a:p>
            <a:r>
              <a:rPr lang="ru-RU" sz="1400" b="1" dirty="0"/>
              <a:t>Рис. </a:t>
            </a:r>
            <a:r>
              <a:rPr lang="ru-RU" sz="1400" b="1" dirty="0" smtClean="0"/>
              <a:t>4. </a:t>
            </a:r>
            <a:r>
              <a:rPr lang="ru-RU" sz="1400" b="1" dirty="0"/>
              <a:t>Характеристика моллюсков по массе </a:t>
            </a:r>
            <a:r>
              <a:rPr lang="ru-RU" sz="1400" b="1" dirty="0" smtClean="0"/>
              <a:t>на </a:t>
            </a:r>
            <a:r>
              <a:rPr lang="ru-RU" sz="1400" b="1" dirty="0" err="1"/>
              <a:t>Ст</a:t>
            </a:r>
            <a:r>
              <a:rPr lang="ru-RU" sz="1400" b="1" dirty="0"/>
              <a:t> 10.</a:t>
            </a:r>
          </a:p>
        </p:txBody>
      </p:sp>
    </p:spTree>
    <p:extLst>
      <p:ext uri="{BB962C8B-B14F-4D97-AF65-F5344CB8AC3E}">
        <p14:creationId xmlns:p14="http://schemas.microsoft.com/office/powerpoint/2010/main" xmlns="" val="23617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IMG_1027.JPG"/>
          <p:cNvPicPr>
            <a:picLocks noGrp="1" noChangeAspect="1"/>
          </p:cNvPicPr>
          <p:nvPr>
            <p:ph idx="1"/>
          </p:nvPr>
        </p:nvPicPr>
        <p:blipFill>
          <a:blip r:embed="rId2" cstate="print"/>
          <a:stretch>
            <a:fillRect/>
          </a:stretch>
        </p:blipFill>
        <p:spPr>
          <a:xfrm>
            <a:off x="357158" y="357166"/>
            <a:ext cx="3861114" cy="2928934"/>
          </a:xfrm>
        </p:spPr>
      </p:pic>
      <p:graphicFrame>
        <p:nvGraphicFramePr>
          <p:cNvPr id="7" name="Содержимое 5"/>
          <p:cNvGraphicFramePr>
            <a:graphicFrameLocks/>
          </p:cNvGraphicFramePr>
          <p:nvPr/>
        </p:nvGraphicFramePr>
        <p:xfrm>
          <a:off x="4143372" y="214290"/>
          <a:ext cx="4783164" cy="4891102"/>
        </p:xfrm>
        <a:graphic>
          <a:graphicData uri="http://schemas.openxmlformats.org/drawingml/2006/chart">
            <c:chart xmlns:c="http://schemas.openxmlformats.org/drawingml/2006/chart" xmlns:r="http://schemas.openxmlformats.org/officeDocument/2006/relationships" r:id="rId3"/>
          </a:graphicData>
        </a:graphic>
      </p:graphicFrame>
      <p:sp>
        <p:nvSpPr>
          <p:cNvPr id="9" name="Текст 2"/>
          <p:cNvSpPr txBox="1">
            <a:spLocks/>
          </p:cNvSpPr>
          <p:nvPr/>
        </p:nvSpPr>
        <p:spPr>
          <a:xfrm>
            <a:off x="428596" y="5572140"/>
            <a:ext cx="8429684" cy="1428736"/>
          </a:xfrm>
          <a:prstGeom prst="rect">
            <a:avLst/>
          </a:prstGeom>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Tx/>
              <a:tabLst/>
              <a:defRPr/>
            </a:pPr>
            <a:r>
              <a:rPr kumimoji="0" lang="ru-RU" b="0" i="0" u="none" strike="noStrike" kern="1200" cap="none" spc="0" normalizeH="0" baseline="0" noProof="0" dirty="0" smtClean="0">
                <a:ln>
                  <a:noFill/>
                </a:ln>
                <a:effectLst/>
                <a:uLnTx/>
                <a:uFillTx/>
                <a:latin typeface="Arial" pitchFamily="34" charset="0"/>
                <a:cs typeface="Arial" pitchFamily="34" charset="0"/>
              </a:rPr>
              <a:t>Распределение</a:t>
            </a:r>
            <a:r>
              <a:rPr kumimoji="0" lang="ru-RU" b="1" i="0" u="none" strike="noStrike" kern="1200" cap="none" spc="0" normalizeH="0" baseline="0" noProof="0" dirty="0" smtClean="0">
                <a:ln>
                  <a:noFill/>
                </a:ln>
                <a:effectLst/>
                <a:uLnTx/>
                <a:uFillTx/>
                <a:latin typeface="Arial" pitchFamily="34" charset="0"/>
                <a:cs typeface="Arial" pitchFamily="34" charset="0"/>
              </a:rPr>
              <a:t> </a:t>
            </a:r>
            <a:r>
              <a:rPr kumimoji="0" lang="ru-RU" b="0" i="0" u="none" strike="noStrike" kern="1200" cap="none" spc="0" normalizeH="0" baseline="0" noProof="0" dirty="0" smtClean="0">
                <a:ln>
                  <a:noFill/>
                </a:ln>
                <a:effectLst/>
                <a:uLnTx/>
                <a:uFillTx/>
                <a:latin typeface="Arial" pitchFamily="34" charset="0"/>
                <a:cs typeface="Arial" pitchFamily="34" charset="0"/>
              </a:rPr>
              <a:t>дождевых</a:t>
            </a:r>
            <a:r>
              <a:rPr kumimoji="0" lang="ru-RU" b="1" i="0" u="none" strike="noStrike" kern="1200" cap="none" spc="0" normalizeH="0" baseline="0" noProof="0" dirty="0" smtClean="0">
                <a:ln>
                  <a:noFill/>
                </a:ln>
                <a:effectLst/>
                <a:uLnTx/>
                <a:uFillTx/>
                <a:latin typeface="Arial" pitchFamily="34" charset="0"/>
                <a:cs typeface="Arial" pitchFamily="34" charset="0"/>
              </a:rPr>
              <a:t> </a:t>
            </a:r>
            <a:r>
              <a:rPr kumimoji="0" lang="ru-RU" b="0" i="0" u="none" strike="noStrike" kern="1200" cap="none" spc="0" normalizeH="0" baseline="0" noProof="0" dirty="0" smtClean="0">
                <a:ln>
                  <a:noFill/>
                </a:ln>
                <a:effectLst/>
                <a:uLnTx/>
                <a:uFillTx/>
                <a:latin typeface="Arial" pitchFamily="34" charset="0"/>
                <a:cs typeface="Arial" pitchFamily="34" charset="0"/>
              </a:rPr>
              <a:t>червей в экспериментальном субстрате из осадков сточных вод в верхнем слое (5 см) составляло 33,7 </a:t>
            </a:r>
            <a:r>
              <a:rPr kumimoji="0" lang="ru-RU" b="0" i="0" u="none" strike="noStrike" kern="1200" cap="none" spc="0" normalizeH="0" baseline="0" noProof="0" dirty="0" err="1" smtClean="0">
                <a:ln>
                  <a:noFill/>
                </a:ln>
                <a:effectLst/>
                <a:uLnTx/>
                <a:uFillTx/>
                <a:latin typeface="Arial" pitchFamily="34" charset="0"/>
                <a:cs typeface="Arial" pitchFamily="34" charset="0"/>
              </a:rPr>
              <a:t>тыс.шт</a:t>
            </a:r>
            <a:r>
              <a:rPr kumimoji="0" lang="ru-RU" b="0" i="0" u="none" strike="noStrike" kern="1200" cap="none" spc="0" normalizeH="0" baseline="0" noProof="0" dirty="0" smtClean="0">
                <a:ln>
                  <a:noFill/>
                </a:ln>
                <a:effectLst/>
                <a:uLnTx/>
                <a:uFillTx/>
                <a:latin typeface="Arial" pitchFamily="34" charset="0"/>
                <a:cs typeface="Arial" pitchFamily="34" charset="0"/>
              </a:rPr>
              <a:t>/м</a:t>
            </a:r>
            <a:r>
              <a:rPr kumimoji="0" lang="ru-RU" b="0" i="0" u="none" strike="noStrike" kern="1200" cap="none" spc="0" normalizeH="0" baseline="30000" noProof="0" dirty="0" smtClean="0">
                <a:ln>
                  <a:noFill/>
                </a:ln>
                <a:effectLst/>
                <a:uLnTx/>
                <a:uFillTx/>
                <a:latin typeface="Arial" pitchFamily="34" charset="0"/>
                <a:cs typeface="Arial" pitchFamily="34" charset="0"/>
              </a:rPr>
              <a:t>3</a:t>
            </a:r>
            <a:r>
              <a:rPr kumimoji="0" lang="ru-RU" b="0" i="0" u="none" strike="noStrike" kern="1200" cap="none" spc="0" normalizeH="0" baseline="0" noProof="0" dirty="0" smtClean="0">
                <a:ln>
                  <a:noFill/>
                </a:ln>
                <a:effectLst/>
                <a:uLnTx/>
                <a:uFillTx/>
                <a:latin typeface="Arial" pitchFamily="34" charset="0"/>
                <a:cs typeface="Arial" pitchFamily="34" charset="0"/>
              </a:rPr>
              <a:t>. Плотность коконов составила 2,7 тыс. шт./м</a:t>
            </a:r>
            <a:r>
              <a:rPr kumimoji="0" lang="ru-RU" b="0" i="0" u="none" strike="noStrike" kern="1200" cap="none" spc="0" normalizeH="0" baseline="30000" noProof="0" dirty="0" smtClean="0">
                <a:ln>
                  <a:noFill/>
                </a:ln>
                <a:effectLst/>
                <a:uLnTx/>
                <a:uFillTx/>
                <a:latin typeface="Arial" pitchFamily="34" charset="0"/>
                <a:cs typeface="Arial" pitchFamily="34" charset="0"/>
              </a:rPr>
              <a:t>3</a:t>
            </a:r>
            <a:r>
              <a:rPr kumimoji="0" lang="ru-RU" b="0" i="0" u="none" strike="noStrike" kern="1200" cap="none" spc="0" normalizeH="0" baseline="0" noProof="0" dirty="0" smtClean="0">
                <a:ln>
                  <a:noFill/>
                </a:ln>
                <a:effectLst/>
                <a:uLnTx/>
                <a:uFillTx/>
                <a:latin typeface="Arial" pitchFamily="34" charset="0"/>
                <a:cs typeface="Arial" pitchFamily="34" charset="0"/>
              </a:rPr>
              <a:t>. </a:t>
            </a:r>
            <a:endParaRPr kumimoji="0" lang="ru-RU" b="0" i="0" u="none" strike="noStrike" kern="1200" cap="none" spc="0" normalizeH="0" baseline="0" noProof="0" dirty="0">
              <a:ln>
                <a:noFill/>
              </a:ln>
              <a:effectLst/>
              <a:uLnTx/>
              <a:uFillTx/>
              <a:latin typeface="Arial" pitchFamily="34" charset="0"/>
              <a:cs typeface="Arial" pitchFamily="34" charset="0"/>
            </a:endParaRPr>
          </a:p>
        </p:txBody>
      </p:sp>
      <p:pic>
        <p:nvPicPr>
          <p:cNvPr id="10" name="Содержимое 11" descr="CIMG9661.JPG"/>
          <p:cNvPicPr>
            <a:picLocks noChangeAspect="1"/>
          </p:cNvPicPr>
          <p:nvPr/>
        </p:nvPicPr>
        <p:blipFill>
          <a:blip r:embed="rId4" cstate="print"/>
          <a:srcRect l="30008" t="19776" r="32188" b="30026"/>
          <a:stretch>
            <a:fillRect/>
          </a:stretch>
        </p:blipFill>
        <p:spPr>
          <a:xfrm>
            <a:off x="857224" y="3429000"/>
            <a:ext cx="2786083" cy="20768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85794"/>
            <a:ext cx="785818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latin typeface="Arial" pitchFamily="34" charset="0"/>
                <a:cs typeface="Arial" pitchFamily="34" charset="0"/>
              </a:rPr>
              <a:t>Характеризует набор (список) элементов</a:t>
            </a:r>
            <a:r>
              <a:rPr lang="ru-RU" sz="1600" dirty="0" smtClean="0">
                <a:latin typeface="Arial" pitchFamily="34" charset="0"/>
                <a:cs typeface="Arial" pitchFamily="34" charset="0"/>
              </a:rPr>
              <a:t>, составляющих систему. </a:t>
            </a:r>
          </a:p>
          <a:p>
            <a:endParaRPr lang="ru-RU" sz="1600" dirty="0" smtClean="0">
              <a:latin typeface="Arial" pitchFamily="34" charset="0"/>
              <a:cs typeface="Arial" pitchFamily="34" charset="0"/>
            </a:endParaRPr>
          </a:p>
          <a:p>
            <a:pPr algn="just"/>
            <a:r>
              <a:rPr lang="ru-RU" sz="1600" dirty="0" smtClean="0">
                <a:latin typeface="Arial" pitchFamily="34" charset="0"/>
                <a:cs typeface="Arial" pitchFamily="34" charset="0"/>
              </a:rPr>
              <a:t>     Если рассматривать </a:t>
            </a:r>
            <a:r>
              <a:rPr lang="ru-RU" sz="1600" dirty="0" err="1" smtClean="0">
                <a:latin typeface="Arial" pitchFamily="34" charset="0"/>
                <a:cs typeface="Arial" pitchFamily="34" charset="0"/>
              </a:rPr>
              <a:t>рыбохозяйственную</a:t>
            </a:r>
            <a:r>
              <a:rPr lang="ru-RU" sz="1600" dirty="0" smtClean="0">
                <a:latin typeface="Arial" pitchFamily="34" charset="0"/>
                <a:cs typeface="Arial" pitchFamily="34" charset="0"/>
              </a:rPr>
              <a:t> систему как совокупность основных элементов, то может показаться, что само понятие состава не имеет существенной роли поскольку состав известен. Однако любой элемент системы не является однородным.   Он может рассматриваться как система более низкого уровня - подсистема. </a:t>
            </a:r>
          </a:p>
          <a:p>
            <a:pPr algn="just"/>
            <a:r>
              <a:rPr lang="ru-RU" sz="1600" dirty="0" smtClean="0">
                <a:latin typeface="Arial" pitchFamily="34" charset="0"/>
                <a:cs typeface="Arial" pitchFamily="34" charset="0"/>
              </a:rPr>
              <a:t>     В водоеме могут быть выделены подсистемы водной среды, планктона, бентоса, и тогда оценка качественного состава каждой подсистемы окажется не столь очевидной. </a:t>
            </a:r>
          </a:p>
          <a:p>
            <a:pPr algn="just"/>
            <a:endParaRPr lang="ru-RU" sz="1600" dirty="0" smtClean="0">
              <a:latin typeface="Arial" pitchFamily="34" charset="0"/>
              <a:cs typeface="Arial" pitchFamily="34" charset="0"/>
            </a:endParaRPr>
          </a:p>
          <a:p>
            <a:pPr algn="just">
              <a:buFont typeface="Wingdings" pitchFamily="2" charset="2"/>
              <a:buChar char="ü"/>
            </a:pPr>
            <a:r>
              <a:rPr lang="ru-RU" sz="1600" dirty="0" smtClean="0">
                <a:latin typeface="Arial" pitchFamily="34" charset="0"/>
                <a:cs typeface="Arial" pitchFamily="34" charset="0"/>
              </a:rPr>
              <a:t>Набор химических элементов, растворенных в воде уже различен. </a:t>
            </a:r>
          </a:p>
          <a:p>
            <a:pPr algn="just">
              <a:buFont typeface="Wingdings" pitchFamily="2" charset="2"/>
              <a:buChar char="ü"/>
            </a:pPr>
            <a:r>
              <a:rPr lang="ru-RU" sz="1600" dirty="0" smtClean="0">
                <a:latin typeface="Arial" pitchFamily="34" charset="0"/>
                <a:cs typeface="Arial" pitchFamily="34" charset="0"/>
              </a:rPr>
              <a:t>Видовой состав зоопланктона и зообентоса заранее неизвестен и подвержен определенным изменениям во времени и пространстве. </a:t>
            </a:r>
          </a:p>
          <a:p>
            <a:pPr algn="just">
              <a:buFont typeface="Wingdings" pitchFamily="2" charset="2"/>
              <a:buChar char="ü"/>
            </a:pPr>
            <a:r>
              <a:rPr lang="ru-RU" sz="1600" dirty="0" smtClean="0">
                <a:latin typeface="Arial" pitchFamily="34" charset="0"/>
                <a:cs typeface="Arial" pitchFamily="34" charset="0"/>
              </a:rPr>
              <a:t>Еще более сложная картина может иметь место для промысла. В настоящее время при анализе рыболовства исследователи обычно пользуются эмпирическим подходом, рассматривая те или иные его стороны - селективность орудий лова, промысловые усилия, объем выпуска </a:t>
            </a:r>
            <a:r>
              <a:rPr lang="ru-RU" sz="1600" dirty="0" err="1" smtClean="0">
                <a:latin typeface="Arial" pitchFamily="34" charset="0"/>
                <a:cs typeface="Arial" pitchFamily="34" charset="0"/>
              </a:rPr>
              <a:t>рыбопродукции</a:t>
            </a:r>
            <a:r>
              <a:rPr lang="ru-RU" sz="1600" dirty="0" smtClean="0">
                <a:latin typeface="Arial" pitchFamily="34" charset="0"/>
                <a:cs typeface="Arial" pitchFamily="34" charset="0"/>
              </a:rPr>
              <a:t> и т.п. В этой связи не вполне ясно, что же является составом системы промысла - состав рыбодобывающего флота или может быть орудия лова. Эти вопросы и должен решать системный анализ в применении к </a:t>
            </a:r>
            <a:r>
              <a:rPr lang="ru-RU" sz="1600" dirty="0" err="1" smtClean="0">
                <a:latin typeface="Arial" pitchFamily="34" charset="0"/>
                <a:cs typeface="Arial" pitchFamily="34" charset="0"/>
              </a:rPr>
              <a:t>рыбохозяйственным</a:t>
            </a:r>
            <a:r>
              <a:rPr lang="ru-RU" sz="1600" dirty="0" smtClean="0">
                <a:latin typeface="Arial" pitchFamily="34" charset="0"/>
                <a:cs typeface="Arial" pitchFamily="34" charset="0"/>
              </a:rPr>
              <a:t> исследованиям.</a:t>
            </a:r>
            <a:endParaRPr lang="ru-RU" sz="1600" dirty="0">
              <a:latin typeface="Arial" pitchFamily="34" charset="0"/>
              <a:cs typeface="Arial" pitchFamily="34" charset="0"/>
            </a:endParaRPr>
          </a:p>
        </p:txBody>
      </p:sp>
      <p:sp>
        <p:nvSpPr>
          <p:cNvPr id="1026" name="Rectangle 2"/>
          <p:cNvSpPr>
            <a:spLocks noChangeArrowheads="1"/>
          </p:cNvSpPr>
          <p:nvPr/>
        </p:nvSpPr>
        <p:spPr bwMode="auto">
          <a:xfrm>
            <a:off x="2071670" y="357166"/>
            <a:ext cx="34814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latin typeface="Arial" pitchFamily="34" charset="0"/>
                <a:cs typeface="Arial" pitchFamily="34" charset="0"/>
              </a:rPr>
              <a:t>Качественный состав</a:t>
            </a:r>
            <a:r>
              <a:rPr lang="ru-RU" sz="2000" dirty="0" smtClean="0">
                <a:latin typeface="Arial" pitchFamily="34" charset="0"/>
                <a:cs typeface="Arial" pitchFamily="34" charset="0"/>
              </a:rPr>
              <a:t> </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000108"/>
            <a:ext cx="814393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600" dirty="0" smtClean="0">
                <a:latin typeface="Arial" pitchFamily="34" charset="0"/>
                <a:cs typeface="Arial" pitchFamily="34" charset="0"/>
              </a:rPr>
              <a:t>Рассматривая качественный состав как </a:t>
            </a:r>
            <a:r>
              <a:rPr lang="ru-RU" sz="1600" b="1" i="1" dirty="0" smtClean="0">
                <a:latin typeface="Arial" pitchFamily="34" charset="0"/>
                <a:cs typeface="Arial" pitchFamily="34" charset="0"/>
              </a:rPr>
              <a:t>множество</a:t>
            </a:r>
            <a:r>
              <a:rPr lang="ru-RU" sz="1600" dirty="0" smtClean="0">
                <a:latin typeface="Arial" pitchFamily="34" charset="0"/>
                <a:cs typeface="Arial" pitchFamily="34" charset="0"/>
              </a:rPr>
              <a:t>, допустимо применять обычные математические операции - </a:t>
            </a:r>
            <a:r>
              <a:rPr lang="ru-RU" sz="1600" b="1" i="1" dirty="0" smtClean="0">
                <a:latin typeface="Arial" pitchFamily="34" charset="0"/>
                <a:cs typeface="Arial" pitchFamily="34" charset="0"/>
              </a:rPr>
              <a:t>объединение, пересечение, разность и дополнение множеств</a:t>
            </a:r>
            <a:r>
              <a:rPr lang="ru-RU" sz="1600" dirty="0" smtClean="0">
                <a:latin typeface="Arial" pitchFamily="34" charset="0"/>
                <a:cs typeface="Arial" pitchFamily="34" charset="0"/>
              </a:rPr>
              <a:t>. </a:t>
            </a:r>
          </a:p>
          <a:p>
            <a:pPr algn="just"/>
            <a:r>
              <a:rPr lang="ru-RU" sz="1600" dirty="0" smtClean="0">
                <a:latin typeface="Arial" pitchFamily="34" charset="0"/>
                <a:cs typeface="Arial" pitchFamily="34" charset="0"/>
              </a:rPr>
              <a:t>Например, объединяя видовой состав уловов разных орудий лова можно установить состав ихтиофауны водоема:</a:t>
            </a:r>
          </a:p>
          <a:p>
            <a:r>
              <a:rPr lang="ru-RU" sz="1600" dirty="0" smtClean="0">
                <a:latin typeface="Arial" pitchFamily="34" charset="0"/>
                <a:cs typeface="Arial" pitchFamily="34" charset="0"/>
              </a:rPr>
              <a:t>А = {</a:t>
            </a:r>
            <a:r>
              <a:rPr lang="ru-RU" sz="1600" dirty="0" err="1" smtClean="0">
                <a:latin typeface="Arial" pitchFamily="34" charset="0"/>
                <a:cs typeface="Arial" pitchFamily="34" charset="0"/>
              </a:rPr>
              <a:t>лещ,плотва,густера</a:t>
            </a:r>
            <a:r>
              <a:rPr lang="ru-RU" sz="1600" dirty="0" smtClean="0">
                <a:latin typeface="Arial" pitchFamily="34" charset="0"/>
                <a:cs typeface="Arial" pitchFamily="34" charset="0"/>
              </a:rPr>
              <a:t>} - видовой состав </a:t>
            </a:r>
            <a:r>
              <a:rPr lang="ru-RU" sz="1600" b="1" dirty="0" smtClean="0">
                <a:latin typeface="Arial" pitchFamily="34" charset="0"/>
                <a:cs typeface="Arial" pitchFamily="34" charset="0"/>
              </a:rPr>
              <a:t>сетных уловов</a:t>
            </a:r>
            <a:r>
              <a:rPr lang="ru-RU" sz="1600" dirty="0" smtClean="0">
                <a:latin typeface="Arial" pitchFamily="34" charset="0"/>
                <a:cs typeface="Arial" pitchFamily="34" charset="0"/>
              </a:rPr>
              <a:t>;</a:t>
            </a:r>
          </a:p>
          <a:p>
            <a:r>
              <a:rPr lang="ru-RU" sz="1600" dirty="0" smtClean="0">
                <a:latin typeface="Arial" pitchFamily="34" charset="0"/>
                <a:cs typeface="Arial" pitchFamily="34" charset="0"/>
              </a:rPr>
              <a:t>В= {</a:t>
            </a:r>
            <a:r>
              <a:rPr lang="ru-RU" sz="1600" dirty="0" err="1" smtClean="0">
                <a:latin typeface="Arial" pitchFamily="34" charset="0"/>
                <a:cs typeface="Arial" pitchFamily="34" charset="0"/>
              </a:rPr>
              <a:t>лещ,судак</a:t>
            </a:r>
            <a:r>
              <a:rPr lang="ru-RU" sz="1600" dirty="0" smtClean="0">
                <a:latin typeface="Arial" pitchFamily="34" charset="0"/>
                <a:cs typeface="Arial" pitchFamily="34" charset="0"/>
              </a:rPr>
              <a:t>} - видовой состав </a:t>
            </a:r>
            <a:r>
              <a:rPr lang="ru-RU" sz="1600" b="1" dirty="0" smtClean="0">
                <a:latin typeface="Arial" pitchFamily="34" charset="0"/>
                <a:cs typeface="Arial" pitchFamily="34" charset="0"/>
              </a:rPr>
              <a:t>траловых уловов</a:t>
            </a:r>
            <a:r>
              <a:rPr lang="ru-RU" sz="1600" dirty="0" smtClean="0">
                <a:latin typeface="Arial" pitchFamily="34" charset="0"/>
                <a:cs typeface="Arial" pitchFamily="34" charset="0"/>
              </a:rPr>
              <a:t>;</a:t>
            </a:r>
          </a:p>
          <a:p>
            <a:r>
              <a:rPr lang="ru-RU" sz="1600" dirty="0" smtClean="0">
                <a:latin typeface="Arial" pitchFamily="34" charset="0"/>
                <a:cs typeface="Arial" pitchFamily="34" charset="0"/>
              </a:rPr>
              <a:t>С = </a:t>
            </a:r>
            <a:r>
              <a:rPr lang="en-US" sz="1600" dirty="0" smtClean="0">
                <a:latin typeface="Arial" pitchFamily="34" charset="0"/>
                <a:cs typeface="Arial" pitchFamily="34" charset="0"/>
              </a:rPr>
              <a:t>A</a:t>
            </a:r>
            <a:r>
              <a:rPr lang="ru-RU" sz="1600" dirty="0" smtClean="0">
                <a:latin typeface="Arial" pitchFamily="34" charset="0"/>
                <a:cs typeface="Arial" pitchFamily="34" charset="0"/>
              </a:rPr>
              <a:t> и В = {</a:t>
            </a:r>
            <a:r>
              <a:rPr lang="ru-RU" sz="1600" dirty="0" err="1" smtClean="0">
                <a:latin typeface="Arial" pitchFamily="34" charset="0"/>
                <a:cs typeface="Arial" pitchFamily="34" charset="0"/>
              </a:rPr>
              <a:t>лещ,плотва,густера,судак</a:t>
            </a:r>
            <a:r>
              <a:rPr lang="ru-RU" sz="1600" dirty="0" smtClean="0">
                <a:latin typeface="Arial" pitchFamily="34" charset="0"/>
                <a:cs typeface="Arial" pitchFamily="34" charset="0"/>
              </a:rPr>
              <a:t>} -  видовой  состав промысловой  ихтиофауны. </a:t>
            </a:r>
          </a:p>
          <a:p>
            <a:endParaRPr lang="ru-RU" sz="1600" dirty="0" smtClean="0">
              <a:latin typeface="Arial" pitchFamily="34" charset="0"/>
              <a:cs typeface="Arial" pitchFamily="34" charset="0"/>
            </a:endParaRPr>
          </a:p>
          <a:p>
            <a:pPr algn="just"/>
            <a:r>
              <a:rPr lang="ru-RU" sz="1600" dirty="0" smtClean="0">
                <a:latin typeface="Arial" pitchFamily="34" charset="0"/>
                <a:cs typeface="Arial" pitchFamily="34" charset="0"/>
              </a:rPr>
              <a:t>Определяя пересечение списка запрещенных к промыслу видов с  видовым составом уловов различных орудий можно подобрать рыбодобывающий комплекс, обеспечивающий соблюдение применяемых на водоеме правил рыболовства:</a:t>
            </a:r>
          </a:p>
          <a:p>
            <a:r>
              <a:rPr lang="ru-RU" sz="1600" dirty="0" smtClean="0">
                <a:latin typeface="Arial" pitchFamily="34" charset="0"/>
                <a:cs typeface="Arial" pitchFamily="34" charset="0"/>
              </a:rPr>
              <a:t>А={стерлядь) - запрещенные к промыслу виды;</a:t>
            </a:r>
          </a:p>
          <a:p>
            <a:r>
              <a:rPr lang="ru-RU" sz="1600" dirty="0" smtClean="0">
                <a:latin typeface="Arial" pitchFamily="34" charset="0"/>
                <a:cs typeface="Arial" pitchFamily="34" charset="0"/>
              </a:rPr>
              <a:t>В={лещ, судак, стерлядь) - видовой состав траловых уловов;</a:t>
            </a:r>
          </a:p>
          <a:p>
            <a:r>
              <a:rPr lang="ru-RU" sz="1600" dirty="0" smtClean="0">
                <a:latin typeface="Arial" pitchFamily="34" charset="0"/>
                <a:cs typeface="Arial" pitchFamily="34" charset="0"/>
              </a:rPr>
              <a:t>С={лещ, плотва, </a:t>
            </a:r>
            <a:r>
              <a:rPr lang="ru-RU" sz="1600" dirty="0" err="1" smtClean="0">
                <a:latin typeface="Arial" pitchFamily="34" charset="0"/>
                <a:cs typeface="Arial" pitchFamily="34" charset="0"/>
              </a:rPr>
              <a:t>густера</a:t>
            </a:r>
            <a:r>
              <a:rPr lang="ru-RU" sz="1600" dirty="0" smtClean="0">
                <a:latin typeface="Arial" pitchFamily="34" charset="0"/>
                <a:cs typeface="Arial" pitchFamily="34" charset="0"/>
              </a:rPr>
              <a:t>) - видовой состав сетных уловов; </a:t>
            </a:r>
          </a:p>
          <a:p>
            <a:r>
              <a:rPr lang="ru-RU" sz="1600" dirty="0" smtClean="0">
                <a:latin typeface="Arial" pitchFamily="34" charset="0"/>
                <a:cs typeface="Arial" pitchFamily="34" charset="0"/>
              </a:rPr>
              <a:t>А и  В = {стерлядь} - выбор наиболее </a:t>
            </a:r>
            <a:r>
              <a:rPr lang="ru-RU" sz="1600" dirty="0" err="1" smtClean="0">
                <a:latin typeface="Arial" pitchFamily="34" charset="0"/>
                <a:cs typeface="Arial" pitchFamily="34" charset="0"/>
              </a:rPr>
              <a:t>экологичного</a:t>
            </a:r>
            <a:r>
              <a:rPr lang="ru-RU" sz="1600" dirty="0" smtClean="0">
                <a:latin typeface="Arial" pitchFamily="34" charset="0"/>
                <a:cs typeface="Arial" pitchFamily="34" charset="0"/>
              </a:rPr>
              <a:t> орудия лова.</a:t>
            </a:r>
          </a:p>
          <a:p>
            <a:r>
              <a:rPr lang="ru-RU" sz="1600" dirty="0" smtClean="0">
                <a:latin typeface="Arial" pitchFamily="34" charset="0"/>
                <a:cs typeface="Arial" pitchFamily="34" charset="0"/>
              </a:rPr>
              <a:t>А и С = 0</a:t>
            </a:r>
          </a:p>
          <a:p>
            <a:r>
              <a:rPr lang="ru-RU" sz="1600" dirty="0" smtClean="0">
                <a:latin typeface="Arial" pitchFamily="34" charset="0"/>
                <a:cs typeface="Arial" pitchFamily="34" charset="0"/>
              </a:rPr>
              <a:t>Сопоставление (по сути дела, пересечение) списков видов имеет значение в гидробиологии при </a:t>
            </a:r>
            <a:r>
              <a:rPr lang="ru-RU" sz="1600" b="1" dirty="0" smtClean="0">
                <a:latin typeface="Arial" pitchFamily="34" charset="0"/>
                <a:cs typeface="Arial" pitchFamily="34" charset="0"/>
              </a:rPr>
              <a:t>оценке качества поверхностных вод по организмам-индикаторам</a:t>
            </a:r>
            <a:r>
              <a:rPr lang="ru-RU" sz="1600" dirty="0" smtClean="0">
                <a:latin typeface="Arial" pitchFamily="34" charset="0"/>
                <a:cs typeface="Arial" pitchFamily="34" charset="0"/>
              </a:rPr>
              <a:t>. Примечательно, что все эти операции легко реализуются в любых системах управления базами данных с помощью языка запросов.</a:t>
            </a:r>
            <a:endParaRPr lang="ru-RU" sz="1600" dirty="0">
              <a:latin typeface="Arial" pitchFamily="34" charset="0"/>
              <a:cs typeface="Arial" pitchFamily="34" charset="0"/>
            </a:endParaRPr>
          </a:p>
        </p:txBody>
      </p:sp>
      <p:sp>
        <p:nvSpPr>
          <p:cNvPr id="1026" name="Rectangle 2"/>
          <p:cNvSpPr>
            <a:spLocks noChangeArrowheads="1"/>
          </p:cNvSpPr>
          <p:nvPr/>
        </p:nvSpPr>
        <p:spPr bwMode="auto">
          <a:xfrm>
            <a:off x="500034" y="142852"/>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latin typeface="Arial" pitchFamily="34" charset="0"/>
                <a:cs typeface="Arial" pitchFamily="34" charset="0"/>
              </a:rPr>
              <a:t>С точки зрения системного анализа можно выделить несколько направлений работы с качественным составом:</a:t>
            </a:r>
            <a:endParaRPr lang="ru-RU" sz="2000" dirty="0">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0"/>
            <a:ext cx="2125967" cy="369332"/>
          </a:xfrm>
          <a:prstGeom prst="rect">
            <a:avLst/>
          </a:prstGeom>
        </p:spPr>
        <p:txBody>
          <a:bodyPr wrap="none">
            <a:spAutoFit/>
          </a:bodyPr>
          <a:lstStyle/>
          <a:p>
            <a:r>
              <a:rPr lang="ru-RU" b="1" dirty="0" smtClean="0"/>
              <a:t>Системный анализ</a:t>
            </a:r>
            <a:r>
              <a:rPr lang="ru-RU" dirty="0" smtClean="0"/>
              <a:t> </a:t>
            </a:r>
            <a:endParaRPr lang="ru-RU" dirty="0"/>
          </a:p>
        </p:txBody>
      </p:sp>
      <p:sp>
        <p:nvSpPr>
          <p:cNvPr id="5" name="Прямоугольник 4"/>
          <p:cNvSpPr/>
          <p:nvPr/>
        </p:nvSpPr>
        <p:spPr>
          <a:xfrm>
            <a:off x="357158" y="642918"/>
            <a:ext cx="8501122" cy="1938992"/>
          </a:xfrm>
          <a:prstGeom prst="rect">
            <a:avLst/>
          </a:prstGeom>
        </p:spPr>
        <p:txBody>
          <a:bodyPr wrap="square">
            <a:spAutoFit/>
          </a:bodyPr>
          <a:lstStyle/>
          <a:p>
            <a:pPr algn="just"/>
            <a:r>
              <a:rPr lang="ru-RU" sz="2000" b="1" dirty="0" smtClean="0">
                <a:latin typeface="Arial" pitchFamily="34" charset="0"/>
                <a:cs typeface="Arial" pitchFamily="34" charset="0"/>
              </a:rPr>
              <a:t>Состав системы</a:t>
            </a:r>
            <a:r>
              <a:rPr lang="ru-RU" sz="2000" dirty="0" smtClean="0">
                <a:latin typeface="Arial" pitchFamily="34" charset="0"/>
                <a:cs typeface="Arial" pitchFamily="34" charset="0"/>
              </a:rPr>
              <a:t> – совокупность элементов, ее составляющих, например, можно говорить о видовом составе гидробионтов или ихтиофауны, наборе видов  в УЗВ. Состав может иметь качественное (в виде перечислений элементов), либо количественное (в виде представления величины каждого элемента) выражения.</a:t>
            </a:r>
          </a:p>
        </p:txBody>
      </p:sp>
      <p:cxnSp>
        <p:nvCxnSpPr>
          <p:cNvPr id="7" name="Прямая со стрелкой 6"/>
          <p:cNvCxnSpPr/>
          <p:nvPr/>
        </p:nvCxnSpPr>
        <p:spPr>
          <a:xfrm rot="10800000" flipV="1">
            <a:off x="1714480" y="500042"/>
            <a:ext cx="192882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0800000" flipV="1">
            <a:off x="1928794" y="357166"/>
            <a:ext cx="2143140" cy="2071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42844" y="2500306"/>
            <a:ext cx="8501122" cy="1815882"/>
          </a:xfrm>
          <a:prstGeom prst="rect">
            <a:avLst/>
          </a:prstGeom>
        </p:spPr>
        <p:txBody>
          <a:bodyPr wrap="square">
            <a:spAutoFit/>
          </a:bodyPr>
          <a:lstStyle/>
          <a:p>
            <a:pPr algn="just"/>
            <a:r>
              <a:rPr lang="ru-RU" sz="1600" b="1" dirty="0" smtClean="0"/>
              <a:t>Структура системы</a:t>
            </a:r>
            <a:r>
              <a:rPr lang="ru-RU" sz="1600" dirty="0" smtClean="0"/>
              <a:t> – это характер и связи между элементами системы, которые обеспечивают ее существование как целостного объекта. Структура может быть представлена либо как потоки вещества или энергии между элементами, логическими связями между ними, либо описывать характер организации системы в виде соотношения количественных характеристик различных элементов. Например, в промысловой ихтиологии типичными являются видовая, размерная структура уловов, представленные процентным соотношением численности или биомассы различных видов или размерных групп.</a:t>
            </a:r>
          </a:p>
        </p:txBody>
      </p:sp>
      <p:sp>
        <p:nvSpPr>
          <p:cNvPr id="11" name="Прямоугольник 10"/>
          <p:cNvSpPr/>
          <p:nvPr/>
        </p:nvSpPr>
        <p:spPr>
          <a:xfrm>
            <a:off x="428596" y="4714884"/>
            <a:ext cx="8429684" cy="1815882"/>
          </a:xfrm>
          <a:prstGeom prst="rect">
            <a:avLst/>
          </a:prstGeom>
        </p:spPr>
        <p:txBody>
          <a:bodyPr wrap="square">
            <a:spAutoFit/>
          </a:bodyPr>
          <a:lstStyle/>
          <a:p>
            <a:r>
              <a:rPr lang="ru-RU" sz="1600" b="1" dirty="0" smtClean="0"/>
              <a:t>Функция</a:t>
            </a:r>
            <a:r>
              <a:rPr lang="ru-RU" sz="1600" dirty="0" smtClean="0"/>
              <a:t> – это закон, по которому изменяются во времени состав и структура системы. Примерами функций системы может быть зависимость между кормовой базой и </a:t>
            </a:r>
            <a:r>
              <a:rPr lang="ru-RU" sz="1600" dirty="0" err="1" smtClean="0"/>
              <a:t>рыбопродуктивностью</a:t>
            </a:r>
            <a:r>
              <a:rPr lang="ru-RU" sz="1600" dirty="0" smtClean="0"/>
              <a:t>, величиной </a:t>
            </a:r>
            <a:r>
              <a:rPr lang="ru-RU" sz="1600" dirty="0" err="1" smtClean="0"/>
              <a:t>трофии</a:t>
            </a:r>
            <a:r>
              <a:rPr lang="ru-RU" sz="1600" dirty="0" smtClean="0"/>
              <a:t> водоема и </a:t>
            </a:r>
            <a:r>
              <a:rPr lang="ru-RU" sz="1600" dirty="0" err="1" smtClean="0"/>
              <a:t>рыбопродуктивностью</a:t>
            </a:r>
            <a:r>
              <a:rPr lang="ru-RU" sz="1600" dirty="0" smtClean="0"/>
              <a:t>, либо изменение возрастной структуры популяции в зависимости от селективности промысла и применяемых орудий лова. Другой пример – это кривая </a:t>
            </a:r>
            <a:r>
              <a:rPr lang="ru-RU" sz="1600" dirty="0" err="1" smtClean="0"/>
              <a:t>массонакопления</a:t>
            </a:r>
            <a:r>
              <a:rPr lang="ru-RU" sz="1600" dirty="0" smtClean="0"/>
              <a:t> выращиваемой рыбы в УЗВ.</a:t>
            </a:r>
          </a:p>
          <a:p>
            <a:r>
              <a:rPr lang="ru-RU" sz="1600" dirty="0" smtClean="0"/>
              <a:t>Таким образом, задача системного анализа состоит в определении состава, структуры и функции изучаемой системы.</a:t>
            </a:r>
            <a:endParaRPr lang="ru-RU" sz="1600" dirty="0"/>
          </a:p>
        </p:txBody>
      </p:sp>
      <p:cxnSp>
        <p:nvCxnSpPr>
          <p:cNvPr id="13" name="Прямая со стрелкой 12"/>
          <p:cNvCxnSpPr/>
          <p:nvPr/>
        </p:nvCxnSpPr>
        <p:spPr>
          <a:xfrm rot="5400000">
            <a:off x="1750199" y="2035959"/>
            <a:ext cx="428628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000108"/>
            <a:ext cx="81439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600" dirty="0" smtClean="0">
                <a:latin typeface="Arial" pitchFamily="34" charset="0"/>
                <a:cs typeface="Arial" pitchFamily="34" charset="0"/>
              </a:rPr>
              <a:t>     Для любой подсистемы нетрудно построить теоретически возможный список источников информации, приемлемый для оценки ее качественного состава.</a:t>
            </a:r>
          </a:p>
          <a:p>
            <a:pPr algn="just"/>
            <a:r>
              <a:rPr lang="ru-RU" sz="1600" dirty="0" smtClean="0">
                <a:latin typeface="Arial" pitchFamily="34" charset="0"/>
                <a:cs typeface="Arial" pitchFamily="34" charset="0"/>
              </a:rPr>
              <a:t>     Так, логично принять, что состав ихтиофауны </a:t>
            </a:r>
            <a:r>
              <a:rPr lang="ru-RU" sz="1600" dirty="0" err="1" smtClean="0">
                <a:latin typeface="Arial" pitchFamily="34" charset="0"/>
                <a:cs typeface="Arial" pitchFamily="34" charset="0"/>
              </a:rPr>
              <a:t>рыбохозяйственного</a:t>
            </a:r>
            <a:r>
              <a:rPr lang="ru-RU" sz="1600" dirty="0" smtClean="0">
                <a:latin typeface="Arial" pitchFamily="34" charset="0"/>
                <a:cs typeface="Arial" pitchFamily="34" charset="0"/>
              </a:rPr>
              <a:t> водоема может быть оценен:</a:t>
            </a:r>
          </a:p>
          <a:p>
            <a:pPr algn="just">
              <a:buFont typeface="Wingdings" pitchFamily="2" charset="2"/>
              <a:buChar char="Ø"/>
            </a:pPr>
            <a:r>
              <a:rPr lang="ru-RU" sz="1600" dirty="0" smtClean="0">
                <a:latin typeface="Arial" pitchFamily="34" charset="0"/>
                <a:cs typeface="Arial" pitchFamily="34" charset="0"/>
              </a:rPr>
              <a:t> на основании контрольных или промысловых уловов, </a:t>
            </a:r>
          </a:p>
          <a:p>
            <a:pPr algn="just">
              <a:buFont typeface="Wingdings" pitchFamily="2" charset="2"/>
              <a:buChar char="Ø"/>
            </a:pPr>
            <a:r>
              <a:rPr lang="ru-RU" sz="1600" dirty="0" smtClean="0">
                <a:latin typeface="Arial" pitchFamily="34" charset="0"/>
                <a:cs typeface="Arial" pitchFamily="34" charset="0"/>
              </a:rPr>
              <a:t> и на данных о любительском рыболовстве, </a:t>
            </a:r>
          </a:p>
          <a:p>
            <a:pPr algn="just">
              <a:buFont typeface="Wingdings" pitchFamily="2" charset="2"/>
              <a:buChar char="Ø"/>
            </a:pPr>
            <a:r>
              <a:rPr lang="ru-RU" sz="1600" dirty="0" smtClean="0">
                <a:latin typeface="Arial" pitchFamily="34" charset="0"/>
                <a:cs typeface="Arial" pitchFamily="34" charset="0"/>
              </a:rPr>
              <a:t> протоколах о нарушениях правил рыболовства, </a:t>
            </a:r>
          </a:p>
          <a:p>
            <a:pPr algn="just">
              <a:buFont typeface="Wingdings" pitchFamily="2" charset="2"/>
              <a:buChar char="Ø"/>
            </a:pPr>
            <a:r>
              <a:rPr lang="ru-RU" sz="1600" dirty="0" smtClean="0">
                <a:latin typeface="Arial" pitchFamily="34" charset="0"/>
                <a:cs typeface="Arial" pitchFamily="34" charset="0"/>
              </a:rPr>
              <a:t> актах об ущербах, так как данные документы в той или иной степени содержат информацию о видах рыб, встречающихся в водоеме. </a:t>
            </a:r>
          </a:p>
          <a:p>
            <a:pPr algn="just">
              <a:buFont typeface="Wingdings" pitchFamily="2" charset="2"/>
              <a:buChar char="Ø"/>
            </a:pPr>
            <a:endParaRPr lang="ru-RU" sz="1600" dirty="0" smtClean="0">
              <a:latin typeface="Arial" pitchFamily="34" charset="0"/>
              <a:cs typeface="Arial" pitchFamily="34" charset="0"/>
            </a:endParaRPr>
          </a:p>
          <a:p>
            <a:pPr algn="just"/>
            <a:r>
              <a:rPr lang="ru-RU" sz="1600" dirty="0" smtClean="0">
                <a:latin typeface="Arial" pitchFamily="34" charset="0"/>
                <a:cs typeface="Arial" pitchFamily="34" charset="0"/>
              </a:rPr>
              <a:t>    Определение списка источников данных о составе той или иной системы является очень важным, так как с одной стороны, позволяет существенно сократить объемы непосредственно научных работы и, соответственно, затраты, а с другой, - резко увеличить количество первичного материала, доступного для анализа.</a:t>
            </a:r>
          </a:p>
          <a:p>
            <a:pPr algn="just"/>
            <a:r>
              <a:rPr lang="ru-RU" sz="1600" dirty="0" smtClean="0">
                <a:latin typeface="Arial" pitchFamily="34" charset="0"/>
                <a:cs typeface="Arial" pitchFamily="34" charset="0"/>
              </a:rPr>
              <a:t>В биологических исследованиях используются </a:t>
            </a:r>
            <a:r>
              <a:rPr lang="ru-RU" sz="2000" i="1" dirty="0" smtClean="0">
                <a:latin typeface="Arial" pitchFamily="34" charset="0"/>
                <a:cs typeface="Arial" pitchFamily="34" charset="0"/>
              </a:rPr>
              <a:t>прямые и косвенные методы учета</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sp>
        <p:nvSpPr>
          <p:cNvPr id="1026" name="Rectangle 2"/>
          <p:cNvSpPr>
            <a:spLocks noChangeArrowheads="1"/>
          </p:cNvSpPr>
          <p:nvPr/>
        </p:nvSpPr>
        <p:spPr bwMode="auto">
          <a:xfrm>
            <a:off x="500034" y="142852"/>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smtClean="0"/>
              <a:t>Качественный состав является важной характеристикой системы,  позволяет решать достаточно широкий круг задач</a:t>
            </a:r>
            <a:r>
              <a:rPr lang="ru-RU" sz="2000" dirty="0" smtClean="0"/>
              <a:t>.</a:t>
            </a:r>
            <a:endParaRPr lang="ru-RU" sz="2000" dirty="0">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85794"/>
            <a:ext cx="785818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latin typeface="Arial" pitchFamily="34" charset="0"/>
                <a:cs typeface="Arial" pitchFamily="34" charset="0"/>
              </a:rPr>
              <a:t>     Каждый элемент рассматриваемой системы характеризуется определенными количественными показателями, которые в совокупности обозначают - количественный состав системы. </a:t>
            </a:r>
          </a:p>
          <a:p>
            <a:pPr algn="just"/>
            <a:endParaRPr lang="ru-RU" dirty="0" smtClean="0">
              <a:latin typeface="Arial" pitchFamily="34" charset="0"/>
              <a:cs typeface="Arial" pitchFamily="34" charset="0"/>
            </a:endParaRPr>
          </a:p>
          <a:p>
            <a:pPr algn="just"/>
            <a:r>
              <a:rPr lang="ru-RU" dirty="0" smtClean="0">
                <a:latin typeface="Arial" pitchFamily="34" charset="0"/>
                <a:cs typeface="Arial" pitchFamily="34" charset="0"/>
              </a:rPr>
              <a:t>     Количество того или иного элемента в системе может выражаться в абсолютных или относительных величинах, в зависимости от сложившихся традиций и задач, - в различных единицах. Так, гидрохимические показатели выражаются в мг/л и мл/л, количество зоопланктона - в экз./м</a:t>
            </a:r>
            <a:r>
              <a:rPr lang="ru-RU" baseline="30000" dirty="0" smtClean="0">
                <a:latin typeface="Arial" pitchFamily="34" charset="0"/>
                <a:cs typeface="Arial" pitchFamily="34" charset="0"/>
              </a:rPr>
              <a:t>3</a:t>
            </a:r>
            <a:r>
              <a:rPr lang="ru-RU" dirty="0" smtClean="0">
                <a:latin typeface="Arial" pitchFamily="34" charset="0"/>
                <a:cs typeface="Arial" pitchFamily="34" charset="0"/>
              </a:rPr>
              <a:t>. или г/м</a:t>
            </a:r>
            <a:r>
              <a:rPr lang="ru-RU" baseline="30000" dirty="0" smtClean="0">
                <a:latin typeface="Arial" pitchFamily="34" charset="0"/>
                <a:cs typeface="Arial" pitchFamily="34" charset="0"/>
              </a:rPr>
              <a:t>3</a:t>
            </a:r>
            <a:r>
              <a:rPr lang="ru-RU" dirty="0" smtClean="0">
                <a:latin typeface="Arial" pitchFamily="34" charset="0"/>
                <a:cs typeface="Arial" pitchFamily="34" charset="0"/>
              </a:rPr>
              <a:t>., бентоса - в экз./м</a:t>
            </a:r>
            <a:r>
              <a:rPr lang="ru-RU" baseline="30000" dirty="0" smtClean="0">
                <a:latin typeface="Arial" pitchFamily="34" charset="0"/>
                <a:cs typeface="Arial" pitchFamily="34" charset="0"/>
              </a:rPr>
              <a:t>2</a:t>
            </a:r>
            <a:r>
              <a:rPr lang="ru-RU" dirty="0" smtClean="0">
                <a:latin typeface="Arial" pitchFamily="34" charset="0"/>
                <a:cs typeface="Arial" pitchFamily="34" charset="0"/>
              </a:rPr>
              <a:t>. или г/м</a:t>
            </a:r>
            <a:r>
              <a:rPr lang="ru-RU" baseline="30000" dirty="0" smtClean="0">
                <a:latin typeface="Arial" pitchFamily="34" charset="0"/>
                <a:cs typeface="Arial" pitchFamily="34" charset="0"/>
              </a:rPr>
              <a:t>2</a:t>
            </a:r>
            <a:r>
              <a:rPr lang="ru-RU" dirty="0" smtClean="0">
                <a:latin typeface="Arial" pitchFamily="34" charset="0"/>
                <a:cs typeface="Arial" pitchFamily="34" charset="0"/>
              </a:rPr>
              <a:t>, рыб - экз. или т, орудий лова - в их количестве или облавливаемом пространстве (специально </a:t>
            </a:r>
            <a:r>
              <a:rPr lang="ru-RU" dirty="0" err="1" smtClean="0">
                <a:latin typeface="Arial" pitchFamily="34" charset="0"/>
                <a:cs typeface="Arial" pitchFamily="34" charset="0"/>
              </a:rPr>
              <a:t>именнованной</a:t>
            </a:r>
            <a:r>
              <a:rPr lang="ru-RU" dirty="0" smtClean="0">
                <a:latin typeface="Arial" pitchFamily="34" charset="0"/>
                <a:cs typeface="Arial" pitchFamily="34" charset="0"/>
              </a:rPr>
              <a:t> единице - </a:t>
            </a:r>
            <a:r>
              <a:rPr lang="ru-RU" dirty="0" err="1" smtClean="0">
                <a:latin typeface="Arial" pitchFamily="34" charset="0"/>
                <a:cs typeface="Arial" pitchFamily="34" charset="0"/>
              </a:rPr>
              <a:t>проммах</a:t>
            </a:r>
            <a:r>
              <a:rPr lang="ru-RU" dirty="0" smtClean="0">
                <a:latin typeface="Arial" pitchFamily="34" charset="0"/>
                <a:cs typeface="Arial" pitchFamily="34" charset="0"/>
              </a:rPr>
              <a:t> по </a:t>
            </a:r>
            <a:r>
              <a:rPr lang="ru-RU" dirty="0" err="1" smtClean="0">
                <a:latin typeface="Arial" pitchFamily="34" charset="0"/>
                <a:cs typeface="Arial" pitchFamily="34" charset="0"/>
              </a:rPr>
              <a:t>А.И.Трешеву</a:t>
            </a:r>
            <a:r>
              <a:rPr lang="ru-RU" dirty="0" smtClean="0">
                <a:latin typeface="Arial" pitchFamily="34" charset="0"/>
                <a:cs typeface="Arial" pitchFamily="34" charset="0"/>
              </a:rPr>
              <a:t>).</a:t>
            </a:r>
            <a:r>
              <a:rPr lang="ru-RU" cap="small" dirty="0" smtClean="0"/>
              <a:t> </a:t>
            </a:r>
          </a:p>
          <a:p>
            <a:pPr algn="just"/>
            <a:r>
              <a:rPr lang="ru-RU" b="1" dirty="0" smtClean="0">
                <a:effectLst>
                  <a:outerShdw blurRad="38100" dist="38100" dir="2700000" algn="tl">
                    <a:srgbClr val="000000">
                      <a:alpha val="43137"/>
                    </a:srgbClr>
                  </a:outerShdw>
                </a:effectLst>
                <a:latin typeface="Arial" pitchFamily="34" charset="0"/>
                <a:cs typeface="Arial" pitchFamily="34" charset="0"/>
              </a:rPr>
              <a:t>Определение качественного состава является первым этапом оценки параметров системы, а количественного - следующим. </a:t>
            </a:r>
          </a:p>
          <a:p>
            <a:pPr algn="just"/>
            <a:r>
              <a:rPr lang="ru-RU" dirty="0" smtClean="0">
                <a:latin typeface="Arial" pitchFamily="34" charset="0"/>
                <a:cs typeface="Arial" pitchFamily="34" charset="0"/>
              </a:rPr>
              <a:t>При анализе уловов </a:t>
            </a:r>
            <a:r>
              <a:rPr lang="ru-RU" b="1" dirty="0" smtClean="0">
                <a:latin typeface="Arial" pitchFamily="34" charset="0"/>
                <a:cs typeface="Arial" pitchFamily="34" charset="0"/>
              </a:rPr>
              <a:t>сначала определяют список видов</a:t>
            </a:r>
            <a:r>
              <a:rPr lang="ru-RU" dirty="0" smtClean="0">
                <a:latin typeface="Arial" pitchFamily="34" charset="0"/>
                <a:cs typeface="Arial" pitchFamily="34" charset="0"/>
              </a:rPr>
              <a:t>, которые составляют улов, а </a:t>
            </a:r>
            <a:r>
              <a:rPr lang="ru-RU" b="1" dirty="0" smtClean="0">
                <a:latin typeface="Arial" pitchFamily="34" charset="0"/>
                <a:cs typeface="Arial" pitchFamily="34" charset="0"/>
              </a:rPr>
              <a:t>затем уже подсчитывает количество особей </a:t>
            </a:r>
            <a:r>
              <a:rPr lang="ru-RU" dirty="0" smtClean="0">
                <a:latin typeface="Arial" pitchFamily="34" charset="0"/>
                <a:cs typeface="Arial" pitchFamily="34" charset="0"/>
              </a:rPr>
              <a:t>каждого вида и оценивают их массу. Качественный и количественный показатели состава являются важными характеристиками исследуемой системы, обладающими определенными аналитическими возможностями, но требующими существенно различных усилий для их оценки.</a:t>
            </a:r>
            <a:endParaRPr lang="ru-RU" dirty="0">
              <a:latin typeface="Arial" pitchFamily="34" charset="0"/>
              <a:cs typeface="Arial" pitchFamily="34" charset="0"/>
            </a:endParaRPr>
          </a:p>
        </p:txBody>
      </p:sp>
      <p:sp>
        <p:nvSpPr>
          <p:cNvPr id="1026" name="Rectangle 2"/>
          <p:cNvSpPr>
            <a:spLocks noChangeArrowheads="1"/>
          </p:cNvSpPr>
          <p:nvPr/>
        </p:nvSpPr>
        <p:spPr bwMode="auto">
          <a:xfrm>
            <a:off x="2071670" y="357166"/>
            <a:ext cx="38132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latin typeface="Arial" pitchFamily="34" charset="0"/>
                <a:cs typeface="Arial" pitchFamily="34" charset="0"/>
              </a:rPr>
              <a:t>Количественный состав</a:t>
            </a:r>
            <a:r>
              <a:rPr lang="ru-RU" sz="2000" dirty="0" smtClean="0">
                <a:latin typeface="Arial" pitchFamily="34" charset="0"/>
                <a:cs typeface="Arial" pitchFamily="34" charset="0"/>
              </a:rPr>
              <a:t> </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0"/>
            <a:ext cx="2125967" cy="369332"/>
          </a:xfrm>
          <a:prstGeom prst="rect">
            <a:avLst/>
          </a:prstGeom>
        </p:spPr>
        <p:txBody>
          <a:bodyPr wrap="none">
            <a:spAutoFit/>
          </a:bodyPr>
          <a:lstStyle/>
          <a:p>
            <a:r>
              <a:rPr lang="ru-RU" b="1" dirty="0" smtClean="0"/>
              <a:t>Системный анализ</a:t>
            </a:r>
            <a:r>
              <a:rPr lang="ru-RU" dirty="0" smtClean="0"/>
              <a:t> </a:t>
            </a:r>
            <a:endParaRPr lang="ru-RU" dirty="0"/>
          </a:p>
        </p:txBody>
      </p:sp>
      <p:sp>
        <p:nvSpPr>
          <p:cNvPr id="5" name="Прямоугольник 4"/>
          <p:cNvSpPr/>
          <p:nvPr/>
        </p:nvSpPr>
        <p:spPr>
          <a:xfrm>
            <a:off x="357158" y="642918"/>
            <a:ext cx="8501122" cy="1077218"/>
          </a:xfrm>
          <a:prstGeom prst="rect">
            <a:avLst/>
          </a:prstGeom>
        </p:spPr>
        <p:txBody>
          <a:bodyPr wrap="square">
            <a:spAutoFit/>
          </a:bodyPr>
          <a:lstStyle/>
          <a:p>
            <a:pPr algn="just"/>
            <a:r>
              <a:rPr lang="ru-RU" sz="1600" b="1" dirty="0" smtClean="0"/>
              <a:t>Состав системы</a:t>
            </a:r>
            <a:r>
              <a:rPr lang="ru-RU" sz="1600" dirty="0" smtClean="0"/>
              <a:t> – совокупность элементов, ее составляющих, например, можно говорить о видовом составе гидробионтов или ихтиофауны, наборе видов  в УЗВ. Состав может иметь качественное (в виде перечислений элементов), либо количественное (в виде представления величины каждого элемента) выражения.</a:t>
            </a:r>
          </a:p>
        </p:txBody>
      </p:sp>
      <p:cxnSp>
        <p:nvCxnSpPr>
          <p:cNvPr id="7" name="Прямая со стрелкой 6"/>
          <p:cNvCxnSpPr/>
          <p:nvPr/>
        </p:nvCxnSpPr>
        <p:spPr>
          <a:xfrm rot="10800000" flipV="1">
            <a:off x="1714480" y="500042"/>
            <a:ext cx="192882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2500298" y="357166"/>
            <a:ext cx="1571636"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14282" y="1928802"/>
            <a:ext cx="8501122" cy="2585323"/>
          </a:xfrm>
          <a:prstGeom prst="rect">
            <a:avLst/>
          </a:prstGeom>
        </p:spPr>
        <p:txBody>
          <a:bodyPr wrap="square">
            <a:spAutoFit/>
          </a:bodyPr>
          <a:lstStyle/>
          <a:p>
            <a:pPr algn="just"/>
            <a:r>
              <a:rPr lang="ru-RU" b="1" dirty="0" smtClean="0">
                <a:latin typeface="Arial" pitchFamily="34" charset="0"/>
                <a:cs typeface="Arial" pitchFamily="34" charset="0"/>
              </a:rPr>
              <a:t>Структура системы</a:t>
            </a:r>
            <a:r>
              <a:rPr lang="ru-RU" dirty="0" smtClean="0">
                <a:latin typeface="Arial" pitchFamily="34" charset="0"/>
                <a:cs typeface="Arial" pitchFamily="34" charset="0"/>
              </a:rPr>
              <a:t> – это характер и связи между элементами системы, которые обеспечивают ее существование как целостного объекта. Структура может быть представлена либо как потоки вещества или энергии между элементами, логическими связями между ними, либо описывать характер организации системы в виде соотношения количественных характеристик различных элементов. Например, в промысловой ихтиологии типичными являются видовая, размерная структура уловов, представленные процентным соотношением численности или биомассы различных видов или размерных групп.</a:t>
            </a:r>
          </a:p>
        </p:txBody>
      </p:sp>
      <p:sp>
        <p:nvSpPr>
          <p:cNvPr id="11" name="Прямоугольник 10"/>
          <p:cNvSpPr/>
          <p:nvPr/>
        </p:nvSpPr>
        <p:spPr>
          <a:xfrm>
            <a:off x="428596" y="4714884"/>
            <a:ext cx="8429684" cy="1815882"/>
          </a:xfrm>
          <a:prstGeom prst="rect">
            <a:avLst/>
          </a:prstGeom>
        </p:spPr>
        <p:txBody>
          <a:bodyPr wrap="square">
            <a:spAutoFit/>
          </a:bodyPr>
          <a:lstStyle/>
          <a:p>
            <a:r>
              <a:rPr lang="ru-RU" sz="1600" b="1" dirty="0" smtClean="0"/>
              <a:t>Функция</a:t>
            </a:r>
            <a:r>
              <a:rPr lang="ru-RU" sz="1600" dirty="0" smtClean="0"/>
              <a:t> – это закон, по которому изменяются во времени состав и структура системы. Примерами функций системы может быть зависимость между кормовой базой и </a:t>
            </a:r>
            <a:r>
              <a:rPr lang="ru-RU" sz="1600" dirty="0" err="1" smtClean="0"/>
              <a:t>рыбопродуктивностью</a:t>
            </a:r>
            <a:r>
              <a:rPr lang="ru-RU" sz="1600" dirty="0" smtClean="0"/>
              <a:t>, величиной </a:t>
            </a:r>
            <a:r>
              <a:rPr lang="ru-RU" sz="1600" dirty="0" err="1" smtClean="0"/>
              <a:t>трофии</a:t>
            </a:r>
            <a:r>
              <a:rPr lang="ru-RU" sz="1600" dirty="0" smtClean="0"/>
              <a:t> водоема и </a:t>
            </a:r>
            <a:r>
              <a:rPr lang="ru-RU" sz="1600" dirty="0" err="1" smtClean="0"/>
              <a:t>рыбопродуктивностью</a:t>
            </a:r>
            <a:r>
              <a:rPr lang="ru-RU" sz="1600" dirty="0" smtClean="0"/>
              <a:t>, либо изменение возрастной структуры популяции в зависимости от селективности промысла и применяемых орудий лова. Другой пример – это кривая </a:t>
            </a:r>
            <a:r>
              <a:rPr lang="ru-RU" sz="1600" dirty="0" err="1" smtClean="0"/>
              <a:t>массонакопления</a:t>
            </a:r>
            <a:r>
              <a:rPr lang="ru-RU" sz="1600" dirty="0" smtClean="0"/>
              <a:t> </a:t>
            </a:r>
            <a:r>
              <a:rPr lang="ru-RU" sz="1600" smtClean="0"/>
              <a:t>выращиваемой рыбы в УЗВ.</a:t>
            </a:r>
            <a:endParaRPr lang="ru-RU" sz="1600" dirty="0" smtClean="0"/>
          </a:p>
          <a:p>
            <a:r>
              <a:rPr lang="ru-RU" sz="1600" dirty="0" smtClean="0"/>
              <a:t>Таким образом, задача системного анализа состоит в определении состава, структуры и функции изучаемой системы.</a:t>
            </a:r>
            <a:endParaRPr lang="ru-RU" sz="1600" dirty="0"/>
          </a:p>
        </p:txBody>
      </p:sp>
      <p:cxnSp>
        <p:nvCxnSpPr>
          <p:cNvPr id="13" name="Прямая со стрелкой 12"/>
          <p:cNvCxnSpPr/>
          <p:nvPr/>
        </p:nvCxnSpPr>
        <p:spPr>
          <a:xfrm rot="5400000">
            <a:off x="1750199" y="2035959"/>
            <a:ext cx="428628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85794"/>
            <a:ext cx="785818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latin typeface="Arial" pitchFamily="34" charset="0"/>
                <a:cs typeface="Arial" pitchFamily="34" charset="0"/>
              </a:rPr>
              <a:t>     в самом общем виде может быть представлена следующим образом:</a:t>
            </a:r>
          </a:p>
          <a:p>
            <a:pPr algn="just">
              <a:buFont typeface="Wingdings" pitchFamily="2" charset="2"/>
              <a:buChar char="Ø"/>
            </a:pPr>
            <a:r>
              <a:rPr lang="ru-RU" dirty="0" smtClean="0">
                <a:latin typeface="Arial" pitchFamily="34" charset="0"/>
                <a:cs typeface="Arial" pitchFamily="34" charset="0"/>
              </a:rPr>
              <a:t>	морфология водоема ←→ гидрохимический и гидрологический режим ←→ условия существования гидробионтов;</a:t>
            </a:r>
          </a:p>
          <a:p>
            <a:pPr algn="just">
              <a:buFont typeface="Wingdings" pitchFamily="2" charset="2"/>
              <a:buChar char="Ø"/>
            </a:pPr>
            <a:r>
              <a:rPr lang="ru-RU" dirty="0" smtClean="0">
                <a:latin typeface="Arial" pitchFamily="34" charset="0"/>
                <a:cs typeface="Arial" pitchFamily="34" charset="0"/>
              </a:rPr>
              <a:t>	сложившееся экологическое состояние ←→ уровень развития кормовой базы ←→ продуктивность рыбного населения;</a:t>
            </a:r>
          </a:p>
          <a:p>
            <a:pPr algn="just">
              <a:buFont typeface="Wingdings" pitchFamily="2" charset="2"/>
              <a:buChar char="Ø"/>
            </a:pPr>
            <a:r>
              <a:rPr lang="ru-RU" dirty="0" smtClean="0">
                <a:latin typeface="Arial" pitchFamily="34" charset="0"/>
                <a:cs typeface="Arial" pitchFamily="34" charset="0"/>
              </a:rPr>
              <a:t>	морфологические особенности ←→ гидрологический режим ←→ в значительной степени влияют на условия ведения рыболовства и его дислокацию (возможность применения активных или пассивных орудий лова и т.п.);</a:t>
            </a:r>
          </a:p>
          <a:p>
            <a:pPr algn="just">
              <a:buFont typeface="Wingdings" pitchFamily="2" charset="2"/>
              <a:buChar char="Ø"/>
            </a:pPr>
            <a:r>
              <a:rPr lang="ru-RU" dirty="0" smtClean="0">
                <a:latin typeface="Arial" pitchFamily="34" charset="0"/>
                <a:cs typeface="Arial" pitchFamily="34" charset="0"/>
              </a:rPr>
              <a:t>	промысел изымает часть эксплуатируемого запаса в виде улова, уменьшает общую численность рыб, обуславливая характер функционирования популяций, их взаимодействие друг с другом;</a:t>
            </a:r>
          </a:p>
          <a:p>
            <a:pPr algn="just">
              <a:buFont typeface="Wingdings" pitchFamily="2" charset="2"/>
              <a:buChar char="Ø"/>
            </a:pPr>
            <a:r>
              <a:rPr lang="ru-RU" dirty="0" smtClean="0">
                <a:latin typeface="Arial" pitchFamily="34" charset="0"/>
                <a:cs typeface="Arial" pitchFamily="34" charset="0"/>
              </a:rPr>
              <a:t>	численность рыб, их биологические показатели, а также характер распределения по акватории водоема определяют эффективность ведения рыболовства.</a:t>
            </a:r>
          </a:p>
          <a:p>
            <a:pPr algn="just"/>
            <a:endParaRPr lang="ru-RU" dirty="0" smtClean="0"/>
          </a:p>
          <a:p>
            <a:pPr algn="ctr"/>
            <a:r>
              <a:rPr lang="ru-RU" sz="2000" b="1" i="1" dirty="0" smtClean="0">
                <a:latin typeface="Arial" pitchFamily="34" charset="0"/>
                <a:cs typeface="Arial" pitchFamily="34" charset="0"/>
              </a:rPr>
              <a:t>Список таких связей, составляющих структуру экосистемы </a:t>
            </a:r>
            <a:r>
              <a:rPr lang="ru-RU" sz="2000" b="1" i="1" dirty="0" err="1" smtClean="0">
                <a:latin typeface="Arial" pitchFamily="34" charset="0"/>
                <a:cs typeface="Arial" pitchFamily="34" charset="0"/>
              </a:rPr>
              <a:t>рыбохозяйственного</a:t>
            </a:r>
            <a:r>
              <a:rPr lang="ru-RU" sz="2000" b="1" i="1" dirty="0" smtClean="0">
                <a:latin typeface="Arial" pitchFamily="34" charset="0"/>
                <a:cs typeface="Arial" pitchFamily="34" charset="0"/>
              </a:rPr>
              <a:t> водоема, можно было бы продолжить…..</a:t>
            </a:r>
            <a:endParaRPr lang="ru-RU" sz="2000" b="1" i="1" dirty="0">
              <a:latin typeface="Arial" pitchFamily="34" charset="0"/>
              <a:cs typeface="Arial" pitchFamily="34" charset="0"/>
            </a:endParaRPr>
          </a:p>
        </p:txBody>
      </p:sp>
      <p:sp>
        <p:nvSpPr>
          <p:cNvPr id="1026" name="Rectangle 2"/>
          <p:cNvSpPr>
            <a:spLocks noChangeArrowheads="1"/>
          </p:cNvSpPr>
          <p:nvPr/>
        </p:nvSpPr>
        <p:spPr bwMode="auto">
          <a:xfrm>
            <a:off x="1214414" y="214290"/>
            <a:ext cx="665598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Структура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85794"/>
            <a:ext cx="78581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latin typeface="Arial" pitchFamily="34" charset="0"/>
                <a:cs typeface="Arial" pitchFamily="34" charset="0"/>
              </a:rPr>
              <a:t> С формальной точки зрения, приведенное описание структуры системы является, правильным, но приходится признать, что принципиальная структура экосистемы водоемов уже достаточно изучена. Следовательно, для установления самой структуры вообще не нужны были бы никакие ихтиологические наблюдения. </a:t>
            </a:r>
            <a:r>
              <a:rPr lang="ru-RU" sz="2000" b="1" dirty="0" smtClean="0">
                <a:latin typeface="Arial" pitchFamily="34" charset="0"/>
                <a:cs typeface="Arial" pitchFamily="34" charset="0"/>
              </a:rPr>
              <a:t>Единственным, что остается неизвестным и специфическим для каждого водоема, так это количественное выражение самих связей.</a:t>
            </a:r>
            <a:r>
              <a:rPr lang="ru-RU" dirty="0" smtClean="0">
                <a:latin typeface="Arial" pitchFamily="34" charset="0"/>
                <a:cs typeface="Arial" pitchFamily="34" charset="0"/>
              </a:rPr>
              <a:t> И здесь мы сталкиваемся с проблемой методологии </a:t>
            </a:r>
            <a:r>
              <a:rPr lang="ru-RU" dirty="0" err="1" smtClean="0">
                <a:latin typeface="Arial" pitchFamily="34" charset="0"/>
                <a:cs typeface="Arial" pitchFamily="34" charset="0"/>
              </a:rPr>
              <a:t>рыбохозяйственных</a:t>
            </a:r>
            <a:r>
              <a:rPr lang="ru-RU" dirty="0" smtClean="0">
                <a:latin typeface="Arial" pitchFamily="34" charset="0"/>
                <a:cs typeface="Arial" pitchFamily="34" charset="0"/>
              </a:rPr>
              <a:t> исследований.</a:t>
            </a:r>
          </a:p>
          <a:p>
            <a:pPr algn="ctr"/>
            <a:r>
              <a:rPr lang="ru-RU" sz="2000" b="1" dirty="0" smtClean="0">
                <a:latin typeface="Arial" pitchFamily="34" charset="0"/>
                <a:cs typeface="Arial" pitchFamily="34" charset="0"/>
              </a:rPr>
              <a:t>Что значит получить количественное выражение структуры экосистемы водоема? </a:t>
            </a:r>
          </a:p>
          <a:p>
            <a:pPr algn="just"/>
            <a:r>
              <a:rPr lang="ru-RU" sz="2000" b="1" i="1" dirty="0" smtClean="0">
                <a:latin typeface="Arial" pitchFamily="34" charset="0"/>
                <a:cs typeface="Arial" pitchFamily="34" charset="0"/>
              </a:rPr>
              <a:t>Н</a:t>
            </a:r>
            <a:r>
              <a:rPr lang="ru-RU" i="1" dirty="0" smtClean="0">
                <a:latin typeface="Arial" pitchFamily="34" charset="0"/>
                <a:cs typeface="Arial" pitchFamily="34" charset="0"/>
              </a:rPr>
              <a:t>еобходимо проследить потоки вещества, энергии и информации, существующие между отдельными элементами</a:t>
            </a:r>
            <a:r>
              <a:rPr lang="ru-RU" dirty="0" smtClean="0">
                <a:latin typeface="Arial" pitchFamily="34" charset="0"/>
                <a:cs typeface="Arial" pitchFamily="34" charset="0"/>
              </a:rPr>
              <a:t>. </a:t>
            </a:r>
          </a:p>
          <a:p>
            <a:pPr algn="just"/>
            <a:endParaRPr lang="ru-RU" dirty="0" smtClean="0">
              <a:latin typeface="Arial" pitchFamily="34" charset="0"/>
              <a:cs typeface="Arial" pitchFamily="34" charset="0"/>
            </a:endParaRPr>
          </a:p>
          <a:p>
            <a:pPr algn="just"/>
            <a:r>
              <a:rPr lang="ru-RU" dirty="0" smtClean="0">
                <a:latin typeface="Arial" pitchFamily="34" charset="0"/>
                <a:cs typeface="Arial" pitchFamily="34" charset="0"/>
              </a:rPr>
              <a:t>Например, для оценки воздействия промысла на эксплуатируемую популяцию нужно было бы установить, каким образом уменьшение численности в результате рыболовства влияет на обеспеченность оставшихся особей пищей, а для этого изучить характер питания, энергетику, рассчитать рационы, пищевые отношения и т.п. </a:t>
            </a:r>
            <a:endParaRPr lang="ru-RU" dirty="0">
              <a:latin typeface="Arial" pitchFamily="34" charset="0"/>
              <a:cs typeface="Arial" pitchFamily="34" charset="0"/>
            </a:endParaRPr>
          </a:p>
        </p:txBody>
      </p:sp>
      <p:sp>
        <p:nvSpPr>
          <p:cNvPr id="1026" name="Rectangle 2"/>
          <p:cNvSpPr>
            <a:spLocks noChangeArrowheads="1"/>
          </p:cNvSpPr>
          <p:nvPr/>
        </p:nvSpPr>
        <p:spPr bwMode="auto">
          <a:xfrm>
            <a:off x="1214414" y="214290"/>
            <a:ext cx="665598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Структура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elbi\Desktop\morskaja-vod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Selbi\Desktop\Сравншпелъные размеры и контуры водохранилищ Волжско-Камского каскада и некоторых озёр..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71129"/>
            <a:ext cx="4567430" cy="505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Selbi\Desktop\Продольный профиль каскада ГЭС и водохранилищ на реках Волге и Каме..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66613" y="908720"/>
            <a:ext cx="4177388" cy="40938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5445224"/>
            <a:ext cx="4567430" cy="923330"/>
          </a:xfrm>
          <a:prstGeom prst="rect">
            <a:avLst/>
          </a:prstGeom>
          <a:noFill/>
        </p:spPr>
        <p:txBody>
          <a:bodyPr wrap="square" rtlCol="0">
            <a:spAutoFit/>
          </a:bodyPr>
          <a:lstStyle/>
          <a:p>
            <a:r>
              <a:rPr lang="ru-RU" dirty="0" smtClean="0">
                <a:solidFill>
                  <a:schemeClr val="bg2">
                    <a:lumMod val="20000"/>
                    <a:lumOff val="80000"/>
                  </a:schemeClr>
                </a:solidFill>
              </a:rPr>
              <a:t>Сравнительные </a:t>
            </a:r>
            <a:r>
              <a:rPr lang="ru-RU" dirty="0">
                <a:solidFill>
                  <a:schemeClr val="bg2">
                    <a:lumMod val="20000"/>
                    <a:lumOff val="80000"/>
                  </a:schemeClr>
                </a:solidFill>
              </a:rPr>
              <a:t>размеры и контуры водохранилищ Волжско-Камского каскада и некоторых озёр.</a:t>
            </a:r>
          </a:p>
        </p:txBody>
      </p:sp>
      <p:sp>
        <p:nvSpPr>
          <p:cNvPr id="3" name="TextBox 2"/>
          <p:cNvSpPr txBox="1"/>
          <p:nvPr/>
        </p:nvSpPr>
        <p:spPr>
          <a:xfrm>
            <a:off x="5141964" y="5583723"/>
            <a:ext cx="3997875" cy="646331"/>
          </a:xfrm>
          <a:prstGeom prst="rect">
            <a:avLst/>
          </a:prstGeom>
          <a:noFill/>
        </p:spPr>
        <p:txBody>
          <a:bodyPr wrap="square" rtlCol="0">
            <a:spAutoFit/>
          </a:bodyPr>
          <a:lstStyle/>
          <a:p>
            <a:r>
              <a:rPr lang="ru-RU" dirty="0">
                <a:solidFill>
                  <a:schemeClr val="bg1"/>
                </a:solidFill>
              </a:rPr>
              <a:t>Продольный профиль каскада ГЭС и водохранилищ на реках Волге и Каме</a:t>
            </a:r>
            <a:r>
              <a:rPr lang="ru-RU" dirty="0">
                <a:solidFill>
                  <a:schemeClr val="bg2">
                    <a:lumMod val="20000"/>
                    <a:lumOff val="80000"/>
                  </a:schemeClr>
                </a:solidFill>
              </a:rPr>
              <a:t>.</a:t>
            </a:r>
          </a:p>
        </p:txBody>
      </p:sp>
      <p:sp>
        <p:nvSpPr>
          <p:cNvPr id="4" name="Блок-схема: узел 3"/>
          <p:cNvSpPr/>
          <p:nvPr/>
        </p:nvSpPr>
        <p:spPr>
          <a:xfrm>
            <a:off x="3131840" y="764704"/>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6" name="Блок-схема: узел 5"/>
          <p:cNvSpPr/>
          <p:nvPr/>
        </p:nvSpPr>
        <p:spPr>
          <a:xfrm>
            <a:off x="2987824" y="2060848"/>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827584" y="836712"/>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3707904" y="764704"/>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9" name="Блок-схема: узел 8"/>
          <p:cNvSpPr/>
          <p:nvPr/>
        </p:nvSpPr>
        <p:spPr>
          <a:xfrm>
            <a:off x="1691680" y="2060848"/>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1115616" y="2284512"/>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610972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85794"/>
            <a:ext cx="78581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latin typeface="Arial" pitchFamily="34" charset="0"/>
                <a:cs typeface="Arial" pitchFamily="34" charset="0"/>
              </a:rPr>
              <a:t>Понятно, что все </a:t>
            </a:r>
            <a:r>
              <a:rPr lang="ru-RU" i="1" dirty="0" smtClean="0">
                <a:latin typeface="Arial" pitchFamily="34" charset="0"/>
                <a:cs typeface="Arial" pitchFamily="34" charset="0"/>
              </a:rPr>
              <a:t>эти зависимости на современном уровне развития науки могут быть количественно описаны</a:t>
            </a:r>
            <a:r>
              <a:rPr lang="ru-RU" dirty="0" smtClean="0">
                <a:latin typeface="Arial" pitchFamily="34" charset="0"/>
                <a:cs typeface="Arial" pitchFamily="34" charset="0"/>
              </a:rPr>
              <a:t>, но, как правило, такой анализ осуществляется в ходе специальных достаточно сложных работ, которые не входят в стандартный комплекс </a:t>
            </a:r>
            <a:r>
              <a:rPr lang="ru-RU" dirty="0" err="1" smtClean="0">
                <a:latin typeface="Arial" pitchFamily="34" charset="0"/>
                <a:cs typeface="Arial" pitchFamily="34" charset="0"/>
              </a:rPr>
              <a:t>рыбохозяйственных</a:t>
            </a:r>
            <a:r>
              <a:rPr lang="ru-RU" dirty="0" smtClean="0">
                <a:latin typeface="Arial" pitchFamily="34" charset="0"/>
                <a:cs typeface="Arial" pitchFamily="34" charset="0"/>
              </a:rPr>
              <a:t> исследований. </a:t>
            </a:r>
          </a:p>
          <a:p>
            <a:pPr algn="just"/>
            <a:endParaRPr lang="ru-RU" dirty="0" smtClean="0">
              <a:latin typeface="Arial" pitchFamily="34" charset="0"/>
              <a:cs typeface="Arial" pitchFamily="34" charset="0"/>
            </a:endParaRPr>
          </a:p>
          <a:p>
            <a:pPr algn="just"/>
            <a:r>
              <a:rPr lang="ru-RU" i="1" dirty="0" smtClean="0">
                <a:latin typeface="Arial" pitchFamily="34" charset="0"/>
                <a:cs typeface="Arial" pitchFamily="34" charset="0"/>
              </a:rPr>
              <a:t>Имеется сравнительно небольшое количество внутренних водоемов, в которых были бы количественно исследованы потоки энергии, существующие в экосистеме, тем более, влияние на  характер трансформации энергии результатов хозяйственной деятельности.</a:t>
            </a:r>
            <a:r>
              <a:rPr lang="ru-RU" dirty="0" smtClean="0"/>
              <a:t> </a:t>
            </a:r>
          </a:p>
          <a:p>
            <a:pPr algn="just"/>
            <a:endParaRPr lang="ru-RU" dirty="0" smtClean="0">
              <a:latin typeface="Arial" pitchFamily="34" charset="0"/>
              <a:cs typeface="Arial" pitchFamily="34" charset="0"/>
            </a:endParaRPr>
          </a:p>
          <a:p>
            <a:pPr algn="just"/>
            <a:r>
              <a:rPr lang="ru-RU" dirty="0" smtClean="0">
                <a:latin typeface="Arial" pitchFamily="34" charset="0"/>
                <a:cs typeface="Arial" pitchFamily="34" charset="0"/>
              </a:rPr>
              <a:t>В ихтиологии широко используется понятие «структура», которое часто не согласуется с «системной» трактовкой этого термина. Выражения «видовая структура» и «видовой состав», «размерная структура»  и «размерный состав» и аналогичные им используются как синонимы. Необходимо разделить эти понятия и установить способы оценки данных элементов </a:t>
            </a:r>
            <a:r>
              <a:rPr lang="ru-RU" dirty="0" err="1" smtClean="0">
                <a:latin typeface="Arial" pitchFamily="34" charset="0"/>
                <a:cs typeface="Arial" pitchFamily="34" charset="0"/>
              </a:rPr>
              <a:t>рыбохозяйственной</a:t>
            </a:r>
            <a:r>
              <a:rPr lang="ru-RU" dirty="0" smtClean="0">
                <a:latin typeface="Arial" pitchFamily="34" charset="0"/>
                <a:cs typeface="Arial" pitchFamily="34" charset="0"/>
              </a:rPr>
              <a:t>. Это оказывается возможным путем расширенной интерпретации содержания понятия «структура».</a:t>
            </a: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1214414" y="214290"/>
            <a:ext cx="665598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Структура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785795"/>
            <a:ext cx="807249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buAutoNum type="arabicPeriod"/>
            </a:pPr>
            <a:r>
              <a:rPr lang="ru-RU" dirty="0" smtClean="0">
                <a:latin typeface="Arial" pitchFamily="34" charset="0"/>
                <a:cs typeface="Arial" pitchFamily="34" charset="0"/>
              </a:rPr>
              <a:t>Термином «качественная структура» системы можно обозначить </a:t>
            </a:r>
            <a:r>
              <a:rPr lang="ru-RU" sz="2400" b="1" dirty="0" smtClean="0">
                <a:latin typeface="Arial" pitchFamily="34" charset="0"/>
                <a:cs typeface="Arial" pitchFamily="34" charset="0"/>
              </a:rPr>
              <a:t>блок-схему основных связей между элементами </a:t>
            </a:r>
            <a:r>
              <a:rPr lang="ru-RU" dirty="0" smtClean="0">
                <a:latin typeface="Arial" pitchFamily="34" charset="0"/>
                <a:cs typeface="Arial" pitchFamily="34" charset="0"/>
              </a:rPr>
              <a:t>системы, например, конкурирующими видами, хищником и жертвой и т.д. К настоящему времени основные связи, существующие внутри водных экосистем, уже известны. В системном анализе такое представление структуры называется «сетевой».</a:t>
            </a:r>
          </a:p>
          <a:p>
            <a:pPr marL="342900" indent="-342900" algn="just">
              <a:buAutoNum type="arabicPeriod"/>
            </a:pPr>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1214414" y="214290"/>
            <a:ext cx="649434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latin typeface="Arial" pitchFamily="34" charset="0"/>
                <a:cs typeface="Arial" pitchFamily="34" charset="0"/>
              </a:rPr>
              <a:t>Способы представления структуры системы.</a:t>
            </a:r>
            <a:endParaRPr kumimoji="0" lang="ru-RU" sz="2000" b="1" i="0" strike="noStrike" cap="none" normalizeH="0" baseline="0" dirty="0" smtClean="0">
              <a:ln>
                <a:noFill/>
              </a:ln>
              <a:effectLst/>
              <a:latin typeface="Arial" pitchFamily="34" charset="0"/>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1285852" y="2786058"/>
            <a:ext cx="6572296" cy="3857652"/>
          </a:xfrm>
          <a:prstGeom prst="rect">
            <a:avLst/>
          </a:prstGeom>
          <a:noFill/>
          <a:ln w="9525">
            <a:noFill/>
            <a:miter lim="800000"/>
            <a:headEnd/>
            <a:tailEnd/>
          </a:ln>
          <a:effectLst/>
        </p:spPr>
      </p:pic>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828680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AutoNum type="arabicPeriod" startAt="2"/>
            </a:pPr>
            <a:r>
              <a:rPr lang="ru-RU" b="1" dirty="0" smtClean="0">
                <a:latin typeface="Arial" pitchFamily="34" charset="0"/>
                <a:cs typeface="Arial" pitchFamily="34" charset="0"/>
              </a:rPr>
              <a:t>«Количественная структура» системы</a:t>
            </a:r>
            <a:r>
              <a:rPr lang="ru-RU" dirty="0" smtClean="0">
                <a:latin typeface="Arial" pitchFamily="34" charset="0"/>
                <a:cs typeface="Arial" pitchFamily="34" charset="0"/>
              </a:rPr>
              <a:t>. </a:t>
            </a:r>
          </a:p>
          <a:p>
            <a:pPr marL="342900" indent="-342900" algn="just"/>
            <a:r>
              <a:rPr lang="ru-RU" dirty="0" smtClean="0">
                <a:latin typeface="Arial" pitchFamily="34" charset="0"/>
                <a:cs typeface="Arial" pitchFamily="34" charset="0"/>
              </a:rPr>
              <a:t>Такая количественная структура может быть изображена в виде блок-схемы, но уже с указанием количественных характеристик имеющихся связей. Например, количества энергии кормовых объектов, потребляемой </a:t>
            </a:r>
            <a:r>
              <a:rPr lang="ru-RU" dirty="0" err="1" smtClean="0">
                <a:latin typeface="Arial" pitchFamily="34" charset="0"/>
                <a:cs typeface="Arial" pitchFamily="34" charset="0"/>
              </a:rPr>
              <a:t>консументами</a:t>
            </a:r>
            <a:r>
              <a:rPr lang="ru-RU" dirty="0" smtClean="0">
                <a:latin typeface="Arial" pitchFamily="34" charset="0"/>
                <a:cs typeface="Arial" pitchFamily="34" charset="0"/>
              </a:rPr>
              <a:t>.</a:t>
            </a:r>
          </a:p>
          <a:p>
            <a:pPr marL="342900" indent="-342900" algn="just"/>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928662" y="0"/>
            <a:ext cx="649434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latin typeface="Arial" pitchFamily="34" charset="0"/>
                <a:cs typeface="Arial" pitchFamily="34" charset="0"/>
              </a:rPr>
              <a:t>Способы представления структуры системы.</a:t>
            </a:r>
            <a:endParaRPr kumimoji="0" lang="ru-RU" sz="2000" b="1" i="0" strike="noStrike" cap="none" normalizeH="0" baseline="0" dirty="0" smtClean="0">
              <a:ln>
                <a:noFill/>
              </a:ln>
              <a:effectLst/>
              <a:latin typeface="Arial" pitchFamily="34" charset="0"/>
              <a:cs typeface="Arial" pitchFamily="34" charset="0"/>
            </a:endParaRPr>
          </a:p>
        </p:txBody>
      </p:sp>
      <p:pic>
        <p:nvPicPr>
          <p:cNvPr id="2051" name="Picture 3"/>
          <p:cNvPicPr>
            <a:picLocks noChangeAspect="1" noChangeArrowheads="1"/>
          </p:cNvPicPr>
          <p:nvPr/>
        </p:nvPicPr>
        <p:blipFill>
          <a:blip r:embed="rId2"/>
          <a:srcRect/>
          <a:stretch>
            <a:fillRect/>
          </a:stretch>
        </p:blipFill>
        <p:spPr bwMode="auto">
          <a:xfrm>
            <a:off x="142844" y="2143116"/>
            <a:ext cx="2850357" cy="192882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71802" y="2143116"/>
            <a:ext cx="2857520" cy="196580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142844" y="4286256"/>
            <a:ext cx="5572164" cy="785818"/>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6000760" y="1643050"/>
            <a:ext cx="2924175" cy="4786346"/>
          </a:xfrm>
          <a:prstGeom prst="rect">
            <a:avLst/>
          </a:prstGeom>
          <a:noFill/>
          <a:ln w="9525">
            <a:noFill/>
            <a:miter lim="800000"/>
            <a:headEnd/>
            <a:tailEnd/>
          </a:ln>
          <a:effectLst/>
        </p:spPr>
      </p:pic>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828680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AutoNum type="arabicPeriod" startAt="2"/>
            </a:pPr>
            <a:r>
              <a:rPr lang="ru-RU" b="1" dirty="0" smtClean="0">
                <a:latin typeface="Arial" pitchFamily="34" charset="0"/>
                <a:cs typeface="Arial" pitchFamily="34" charset="0"/>
              </a:rPr>
              <a:t>«Количественная структура» системы</a:t>
            </a:r>
            <a:r>
              <a:rPr lang="ru-RU" dirty="0" smtClean="0">
                <a:latin typeface="Arial" pitchFamily="34" charset="0"/>
                <a:cs typeface="Arial" pitchFamily="34" charset="0"/>
              </a:rPr>
              <a:t>. </a:t>
            </a:r>
          </a:p>
          <a:p>
            <a:pPr marL="342900" indent="-342900" algn="just"/>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928662" y="0"/>
            <a:ext cx="649434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latin typeface="Arial" pitchFamily="34" charset="0"/>
                <a:cs typeface="Arial" pitchFamily="34" charset="0"/>
              </a:rPr>
              <a:t>Способы представления структуры системы.</a:t>
            </a:r>
            <a:endParaRPr kumimoji="0" lang="ru-RU" sz="2000" b="1" i="0" strike="noStrike" cap="none" normalizeH="0" baseline="0" dirty="0" smtClean="0">
              <a:ln>
                <a:noFill/>
              </a:ln>
              <a:effectLst/>
              <a:latin typeface="Arial" pitchFamily="34" charset="0"/>
              <a:cs typeface="Arial" pitchFamily="34" charset="0"/>
            </a:endParaRPr>
          </a:p>
        </p:txBody>
      </p:sp>
      <p:pic>
        <p:nvPicPr>
          <p:cNvPr id="3075" name="Picture 3"/>
          <p:cNvPicPr>
            <a:picLocks noChangeAspect="1" noChangeArrowheads="1"/>
          </p:cNvPicPr>
          <p:nvPr/>
        </p:nvPicPr>
        <p:blipFill>
          <a:blip r:embed="rId2"/>
          <a:srcRect/>
          <a:stretch>
            <a:fillRect/>
          </a:stretch>
        </p:blipFill>
        <p:spPr bwMode="auto">
          <a:xfrm>
            <a:off x="214282" y="3643314"/>
            <a:ext cx="3095625" cy="30384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929058" y="4572008"/>
            <a:ext cx="3714776" cy="1928802"/>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3000364" y="1214422"/>
            <a:ext cx="2786082" cy="3071834"/>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72198" y="428604"/>
            <a:ext cx="2786050" cy="3644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714356"/>
            <a:ext cx="8001056"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dirty="0" smtClean="0">
                <a:latin typeface="Arial" pitchFamily="34" charset="0"/>
                <a:cs typeface="Arial" pitchFamily="34" charset="0"/>
              </a:rPr>
              <a:t>Обладая одинаковым качественным и количественным составом рыбного населения, </a:t>
            </a:r>
            <a:r>
              <a:rPr lang="ru-RU" sz="2000" i="1" dirty="0" smtClean="0">
                <a:latin typeface="Arial" pitchFamily="34" charset="0"/>
                <a:cs typeface="Arial" pitchFamily="34" charset="0"/>
              </a:rPr>
              <a:t>разные водоемы могут иметь различную структуру сообщества</a:t>
            </a:r>
            <a:r>
              <a:rPr lang="ru-RU" dirty="0" smtClean="0">
                <a:latin typeface="Arial" pitchFamily="34" charset="0"/>
                <a:cs typeface="Arial" pitchFamily="34" charset="0"/>
              </a:rPr>
              <a:t>, обусловленную как отношениями между самими рыбами, так и связями рыб с окружающей их биотической и абиотической средой. Сами связи «увидеть» мы не всегда можем, но их  результат будет иметь вполне реальное отражение в виде соотношения численностей отдельных видов в ихтиофауне или количества необходимых различных типов орудий лова….</a:t>
            </a:r>
          </a:p>
          <a:p>
            <a:pPr algn="just"/>
            <a:r>
              <a:rPr lang="ru-RU" dirty="0" smtClean="0">
                <a:latin typeface="Arial" pitchFamily="34" charset="0"/>
                <a:cs typeface="Arial" pitchFamily="34" charset="0"/>
              </a:rPr>
              <a:t>     Структура, как </a:t>
            </a:r>
            <a:r>
              <a:rPr lang="ru-RU" b="1" dirty="0" smtClean="0">
                <a:latin typeface="Arial" pitchFamily="34" charset="0"/>
                <a:cs typeface="Arial" pitchFamily="34" charset="0"/>
              </a:rPr>
              <a:t>способ организации системы </a:t>
            </a:r>
            <a:r>
              <a:rPr lang="ru-RU" dirty="0" smtClean="0">
                <a:latin typeface="Arial" pitchFamily="34" charset="0"/>
                <a:cs typeface="Arial" pitchFamily="34" charset="0"/>
              </a:rPr>
              <a:t>появится лишь тогда, когда мы сопоставим численность разных видов. В этом случае структура системы будет отражать не реальные, а некоторые абстрактные связи между элементами,  которые, несмотря на это, будут способствовать лучшему пониманию особенностей структуры.</a:t>
            </a:r>
          </a:p>
          <a:p>
            <a:r>
              <a:rPr lang="ru-RU" dirty="0" smtClean="0">
                <a:latin typeface="Arial" pitchFamily="34" charset="0"/>
                <a:cs typeface="Arial" pitchFamily="34" charset="0"/>
              </a:rPr>
              <a:t>Такой   тип   структуры,  обозначенный   термином   </a:t>
            </a:r>
            <a:r>
              <a:rPr lang="ru-RU" b="1" dirty="0" smtClean="0">
                <a:latin typeface="Arial" pitchFamily="34" charset="0"/>
                <a:cs typeface="Arial" pitchFamily="34" charset="0"/>
              </a:rPr>
              <a:t>«организационная структура»</a:t>
            </a:r>
            <a:r>
              <a:rPr lang="ru-RU" dirty="0" smtClean="0">
                <a:latin typeface="Arial" pitchFamily="34" charset="0"/>
                <a:cs typeface="Arial" pitchFamily="34" charset="0"/>
              </a:rPr>
              <a:t>, можно установить и исследовать на основе существующих стандартных методов сбора ихтиологической информации. </a:t>
            </a:r>
          </a:p>
          <a:p>
            <a:r>
              <a:rPr lang="ru-RU" dirty="0" smtClean="0">
                <a:latin typeface="Arial" pitchFamily="34" charset="0"/>
                <a:cs typeface="Arial" pitchFamily="34" charset="0"/>
              </a:rPr>
              <a:t>Выделяются два вида организационной структуры:</a:t>
            </a:r>
          </a:p>
          <a:p>
            <a:pPr lvl="0" algn="just">
              <a:buFont typeface="Wingdings" pitchFamily="2" charset="2"/>
              <a:buChar char="Ø"/>
            </a:pPr>
            <a:r>
              <a:rPr lang="ru-RU" dirty="0" smtClean="0">
                <a:latin typeface="Arial" pitchFamily="34" charset="0"/>
                <a:cs typeface="Arial" pitchFamily="34" charset="0"/>
              </a:rPr>
              <a:t> «собственная структура» как характеристика сообщества (соотношение численностей или биомасс различных видов)</a:t>
            </a:r>
          </a:p>
          <a:p>
            <a:pPr lvl="0">
              <a:buFont typeface="Wingdings" pitchFamily="2" charset="2"/>
              <a:buChar char="Ø"/>
            </a:pPr>
            <a:r>
              <a:rPr lang="ru-RU" dirty="0" smtClean="0">
                <a:latin typeface="Arial" pitchFamily="34" charset="0"/>
                <a:cs typeface="Arial" pitchFamily="34" charset="0"/>
              </a:rPr>
              <a:t> «экологическая структура» - связи с существованием их в некотором экологическом пространстве.</a:t>
            </a:r>
          </a:p>
          <a:p>
            <a:endParaRPr lang="ru-RU" dirty="0" smtClean="0">
              <a:latin typeface="Arial" pitchFamily="34" charset="0"/>
              <a:cs typeface="Arial" pitchFamily="34" charset="0"/>
            </a:endParaRPr>
          </a:p>
          <a:p>
            <a:pPr algn="just"/>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1214414" y="214290"/>
            <a:ext cx="665598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Структура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571480"/>
            <a:ext cx="8643998"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latin typeface="Arial" pitchFamily="34" charset="0"/>
                <a:cs typeface="Arial" pitchFamily="34" charset="0"/>
              </a:rPr>
              <a:t>Системный подход к работе с рыбопромысловой статистикой применительно к внутренним водоема включает следующие задачи:</a:t>
            </a:r>
          </a:p>
          <a:p>
            <a:pPr lvl="0">
              <a:buFont typeface="Wingdings" pitchFamily="2" charset="2"/>
              <a:buChar char="Ø"/>
            </a:pPr>
            <a:r>
              <a:rPr lang="ru-RU" sz="1600" dirty="0" smtClean="0">
                <a:latin typeface="Arial" pitchFamily="34" charset="0"/>
                <a:cs typeface="Arial" pitchFamily="34" charset="0"/>
              </a:rPr>
              <a:t> </a:t>
            </a:r>
            <a:r>
              <a:rPr lang="ru-RU" sz="1600" b="1" dirty="0" smtClean="0">
                <a:latin typeface="Arial" pitchFamily="34" charset="0"/>
                <a:cs typeface="Arial" pitchFamily="34" charset="0"/>
              </a:rPr>
              <a:t>Выбор информационных показателей</a:t>
            </a:r>
            <a:r>
              <a:rPr lang="ru-RU" sz="1600" dirty="0" smtClean="0">
                <a:latin typeface="Arial" pitchFamily="34" charset="0"/>
                <a:cs typeface="Arial" pitchFamily="34" charset="0"/>
              </a:rPr>
              <a:t>, отработка схемы их структуризации.</a:t>
            </a:r>
          </a:p>
          <a:p>
            <a:pPr lvl="0">
              <a:buFont typeface="Wingdings" pitchFamily="2" charset="2"/>
              <a:buChar char="Ø"/>
            </a:pPr>
            <a:r>
              <a:rPr lang="ru-RU" sz="1600" dirty="0" smtClean="0">
                <a:latin typeface="Arial" pitchFamily="34" charset="0"/>
                <a:cs typeface="Arial" pitchFamily="34" charset="0"/>
              </a:rPr>
              <a:t> Анализ существующих, исторически сложившихся потоков информации и </a:t>
            </a:r>
            <a:r>
              <a:rPr lang="ru-RU" sz="1600" b="1" dirty="0" smtClean="0">
                <a:latin typeface="Arial" pitchFamily="34" charset="0"/>
                <a:cs typeface="Arial" pitchFamily="34" charset="0"/>
              </a:rPr>
              <a:t>выбор эффективного способа сбора первичных данных промысловой статистики</a:t>
            </a:r>
            <a:r>
              <a:rPr lang="ru-RU" sz="1600" dirty="0" smtClean="0">
                <a:latin typeface="Arial" pitchFamily="34" charset="0"/>
                <a:cs typeface="Arial" pitchFamily="34" charset="0"/>
              </a:rPr>
              <a:t>.</a:t>
            </a:r>
          </a:p>
          <a:p>
            <a:pPr>
              <a:buFont typeface="Wingdings" pitchFamily="2" charset="2"/>
              <a:buChar char="Ø"/>
            </a:pPr>
            <a:r>
              <a:rPr lang="ru-RU" sz="1600" dirty="0" smtClean="0">
                <a:latin typeface="Arial" pitchFamily="34" charset="0"/>
                <a:cs typeface="Arial" pitchFamily="34" charset="0"/>
              </a:rPr>
              <a:t> </a:t>
            </a:r>
            <a:r>
              <a:rPr lang="ru-RU" sz="1600" b="1" dirty="0" smtClean="0">
                <a:latin typeface="Arial" pitchFamily="34" charset="0"/>
                <a:cs typeface="Arial" pitchFamily="34" charset="0"/>
              </a:rPr>
              <a:t>Разработка унифицированной системы анализа рыбопромысловой статистики</a:t>
            </a:r>
            <a:r>
              <a:rPr lang="ru-RU" sz="1600" dirty="0" smtClean="0">
                <a:latin typeface="Arial" pitchFamily="34" charset="0"/>
                <a:cs typeface="Arial" pitchFamily="34" charset="0"/>
              </a:rPr>
              <a:t>.</a:t>
            </a:r>
            <a:r>
              <a:rPr lang="ru-RU" sz="1600" dirty="0" smtClean="0"/>
              <a:t> </a:t>
            </a:r>
          </a:p>
          <a:p>
            <a:endParaRPr lang="ru-RU" sz="1600" dirty="0" smtClean="0"/>
          </a:p>
          <a:p>
            <a:pPr algn="ctr"/>
            <a:r>
              <a:rPr lang="ru-RU" b="1" dirty="0" smtClean="0">
                <a:latin typeface="Arial" pitchFamily="34" charset="0"/>
                <a:cs typeface="Arial" pitchFamily="34" charset="0"/>
              </a:rPr>
              <a:t>Рассмотрим возможную схему структуризации рыбопромысловой информации</a:t>
            </a:r>
            <a:r>
              <a:rPr lang="ru-RU" sz="1600" dirty="0" smtClean="0">
                <a:latin typeface="Arial" pitchFamily="34" charset="0"/>
                <a:cs typeface="Arial" pitchFamily="34" charset="0"/>
              </a:rPr>
              <a:t>.</a:t>
            </a:r>
          </a:p>
          <a:p>
            <a:pPr lvl="0" algn="just">
              <a:buFont typeface="Wingdings" pitchFamily="2" charset="2"/>
              <a:buChar char="q"/>
            </a:pPr>
            <a:r>
              <a:rPr lang="ru-RU" sz="1600" dirty="0" smtClean="0">
                <a:latin typeface="Arial" pitchFamily="34" charset="0"/>
                <a:cs typeface="Arial" pitchFamily="34" charset="0"/>
              </a:rPr>
              <a:t> </a:t>
            </a:r>
            <a:r>
              <a:rPr lang="ru-RU" sz="1600" b="1" i="1" dirty="0" smtClean="0">
                <a:latin typeface="Arial" pitchFamily="34" charset="0"/>
                <a:cs typeface="Arial" pitchFamily="34" charset="0"/>
              </a:rPr>
              <a:t>Промысел ведется на водоеме</a:t>
            </a:r>
            <a:r>
              <a:rPr lang="ru-RU" sz="1600" dirty="0" smtClean="0">
                <a:latin typeface="Arial" pitchFamily="34" charset="0"/>
                <a:cs typeface="Arial" pitchFamily="34" charset="0"/>
              </a:rPr>
              <a:t>, который имеет определенную иерархическую структуру, описанную в кадастре (</a:t>
            </a:r>
            <a:r>
              <a:rPr lang="ru-RU" sz="1600" b="1" i="1" dirty="0" smtClean="0">
                <a:latin typeface="Arial" pitchFamily="34" charset="0"/>
                <a:cs typeface="Arial" pitchFamily="34" charset="0"/>
              </a:rPr>
              <a:t>промысловые районы, участки, ста</a:t>
            </a:r>
            <a:r>
              <a:rPr lang="ru-RU" sz="1600" i="1" dirty="0" smtClean="0">
                <a:latin typeface="Arial" pitchFamily="34" charset="0"/>
                <a:cs typeface="Arial" pitchFamily="34" charset="0"/>
              </a:rPr>
              <a:t>нции</a:t>
            </a:r>
            <a:r>
              <a:rPr lang="ru-RU" sz="1600" dirty="0" smtClean="0">
                <a:latin typeface="Arial" pitchFamily="34" charset="0"/>
                <a:cs typeface="Arial" pitchFamily="34" charset="0"/>
              </a:rPr>
              <a:t>), и характеризуется специфическими параметрами. Свойства водоема (его морфология и гидрология) обуславливают возможности ведения промысла теми или иными орудиями лова.</a:t>
            </a:r>
          </a:p>
          <a:p>
            <a:pPr lvl="0" algn="just">
              <a:buFont typeface="Wingdings" pitchFamily="2" charset="2"/>
              <a:buChar char="q"/>
            </a:pPr>
            <a:r>
              <a:rPr lang="ru-RU" sz="1600" dirty="0" smtClean="0">
                <a:latin typeface="Arial" pitchFamily="34" charset="0"/>
                <a:cs typeface="Arial" pitchFamily="34" charset="0"/>
              </a:rPr>
              <a:t> Промысел организуется конкретными </a:t>
            </a:r>
            <a:r>
              <a:rPr lang="ru-RU" sz="1600" b="1" i="1" dirty="0" smtClean="0">
                <a:latin typeface="Arial" pitchFamily="34" charset="0"/>
                <a:cs typeface="Arial" pitchFamily="34" charset="0"/>
              </a:rPr>
              <a:t>пользователями ресурсов</a:t>
            </a:r>
            <a:r>
              <a:rPr lang="ru-RU" sz="1600" dirty="0" smtClean="0">
                <a:latin typeface="Arial" pitchFamily="34" charset="0"/>
                <a:cs typeface="Arial" pitchFamily="34" charset="0"/>
              </a:rPr>
              <a:t>, которые в установленном порядке </a:t>
            </a:r>
            <a:r>
              <a:rPr lang="ru-RU" sz="1600" b="1" i="1" dirty="0" smtClean="0">
                <a:latin typeface="Arial" pitchFamily="34" charset="0"/>
                <a:cs typeface="Arial" pitchFamily="34" charset="0"/>
              </a:rPr>
              <a:t>регистрируются органами рыбоохраны </a:t>
            </a:r>
            <a:r>
              <a:rPr lang="ru-RU" sz="1600" dirty="0" smtClean="0">
                <a:latin typeface="Arial" pitchFamily="34" charset="0"/>
                <a:cs typeface="Arial" pitchFamily="34" charset="0"/>
              </a:rPr>
              <a:t>и наделяются соответствующими </a:t>
            </a:r>
            <a:r>
              <a:rPr lang="ru-RU" sz="1600" b="1" i="1" dirty="0" smtClean="0">
                <a:latin typeface="Arial" pitchFamily="34" charset="0"/>
                <a:cs typeface="Arial" pitchFamily="34" charset="0"/>
              </a:rPr>
              <a:t>квотами на вылов определенных видов рыб</a:t>
            </a:r>
            <a:r>
              <a:rPr lang="ru-RU" sz="1600" dirty="0" smtClean="0">
                <a:latin typeface="Arial" pitchFamily="34" charset="0"/>
                <a:cs typeface="Arial" pitchFamily="34" charset="0"/>
              </a:rPr>
              <a:t>. Обычно информация о пользователе регистрируется в специальных паспортах, ведущихся инспекциями рыбоохраны.</a:t>
            </a:r>
          </a:p>
          <a:p>
            <a:pPr lvl="0" algn="just">
              <a:buFont typeface="Wingdings" pitchFamily="2" charset="2"/>
              <a:buChar char="q"/>
            </a:pPr>
            <a:r>
              <a:rPr lang="ru-RU" sz="1600" dirty="0" smtClean="0">
                <a:latin typeface="Arial" pitchFamily="34" charset="0"/>
                <a:cs typeface="Arial" pitchFamily="34" charset="0"/>
              </a:rPr>
              <a:t>Непосредственно отлов рыбы осуществляется не самими зарегистрированными пользователями, а их структурными подразделениями - судами, бригадами или рыболовец­кими звеньями. Эти подразделения могут вести промысел в различных районах водоема, использовать разные технические средства и иметь собственную отчетность о результатах лова.</a:t>
            </a:r>
          </a:p>
          <a:p>
            <a:r>
              <a:rPr lang="ru-RU" sz="1600" dirty="0" smtClean="0"/>
              <a:t> </a:t>
            </a:r>
          </a:p>
          <a:p>
            <a:pPr lvl="0">
              <a:buFont typeface="Wingdings" pitchFamily="2" charset="2"/>
              <a:buChar char="Ø"/>
            </a:pPr>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pPr algn="just"/>
            <a:endParaRPr lang="ru-RU" sz="1600" dirty="0" smtClean="0">
              <a:latin typeface="Arial" pitchFamily="34" charset="0"/>
              <a:cs typeface="Arial" pitchFamily="34" charset="0"/>
            </a:endParaRPr>
          </a:p>
          <a:p>
            <a:pPr algn="just"/>
            <a:endParaRPr lang="ru-RU" sz="1600" i="1" dirty="0">
              <a:latin typeface="Arial" pitchFamily="34" charset="0"/>
              <a:cs typeface="Arial" pitchFamily="34" charset="0"/>
            </a:endParaRPr>
          </a:p>
        </p:txBody>
      </p:sp>
      <p:sp>
        <p:nvSpPr>
          <p:cNvPr id="1026" name="Rectangle 2"/>
          <p:cNvSpPr>
            <a:spLocks noChangeArrowheads="1"/>
          </p:cNvSpPr>
          <p:nvPr/>
        </p:nvSpPr>
        <p:spPr bwMode="auto">
          <a:xfrm>
            <a:off x="2214546" y="142852"/>
            <a:ext cx="400366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Рыбопромысловая статистика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571480"/>
            <a:ext cx="8643998"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b="1" dirty="0" smtClean="0">
                <a:latin typeface="Arial" pitchFamily="34" charset="0"/>
                <a:cs typeface="Arial" pitchFamily="34" charset="0"/>
              </a:rPr>
              <a:t>Рассмотрим возможную схему структуризации рыбопромысловой информации</a:t>
            </a:r>
            <a:r>
              <a:rPr lang="ru-RU" sz="1600" dirty="0" smtClean="0">
                <a:latin typeface="Arial" pitchFamily="34" charset="0"/>
                <a:cs typeface="Arial" pitchFamily="34" charset="0"/>
              </a:rPr>
              <a:t>.</a:t>
            </a:r>
          </a:p>
          <a:p>
            <a:pPr lvl="0" algn="just">
              <a:buFont typeface="Wingdings" pitchFamily="2" charset="2"/>
              <a:buChar char="q"/>
            </a:pPr>
            <a:r>
              <a:rPr lang="ru-RU" sz="1600" dirty="0" smtClean="0">
                <a:latin typeface="Arial" pitchFamily="34" charset="0"/>
                <a:cs typeface="Arial" pitchFamily="34" charset="0"/>
              </a:rPr>
              <a:t> Суда и рыболовецкие бригады применяют на промысле те или иные </a:t>
            </a:r>
            <a:r>
              <a:rPr lang="ru-RU" b="1" dirty="0" smtClean="0">
                <a:latin typeface="Arial" pitchFamily="34" charset="0"/>
                <a:cs typeface="Arial" pitchFamily="34" charset="0"/>
              </a:rPr>
              <a:t>орудия лова</a:t>
            </a:r>
            <a:r>
              <a:rPr lang="ru-RU" sz="1600" dirty="0" smtClean="0">
                <a:latin typeface="Arial" pitchFamily="34" charset="0"/>
                <a:cs typeface="Arial" pitchFamily="34" charset="0"/>
              </a:rPr>
              <a:t>, которые характеризуются</a:t>
            </a:r>
            <a:r>
              <a:rPr lang="ru-RU" b="1" i="1" dirty="0" smtClean="0">
                <a:latin typeface="Arial" pitchFamily="34" charset="0"/>
                <a:cs typeface="Arial" pitchFamily="34" charset="0"/>
              </a:rPr>
              <a:t>:  типом,  шагом ячеи,  уловистостью</a:t>
            </a:r>
            <a:r>
              <a:rPr lang="ru-RU" sz="1600" dirty="0" smtClean="0">
                <a:latin typeface="Arial" pitchFamily="34" charset="0"/>
                <a:cs typeface="Arial" pitchFamily="34" charset="0"/>
              </a:rPr>
              <a:t>  потенциальными возможностями к достижению определенной </a:t>
            </a:r>
            <a:r>
              <a:rPr lang="ru-RU" b="1" i="1" dirty="0" smtClean="0">
                <a:latin typeface="Arial" pitchFamily="34" charset="0"/>
                <a:cs typeface="Arial" pitchFamily="34" charset="0"/>
              </a:rPr>
              <a:t>величины промыслового усилия</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Достижение высокой величины промыслового усилия тралами ограничивается не их количеством, а зонами, доступными для активного лова</a:t>
            </a:r>
            <a:r>
              <a:rPr lang="ru-RU" sz="1600" dirty="0" smtClean="0">
                <a:latin typeface="Arial" pitchFamily="34" charset="0"/>
                <a:cs typeface="Arial" pitchFamily="34" charset="0"/>
              </a:rPr>
              <a:t>. </a:t>
            </a:r>
          </a:p>
          <a:p>
            <a:pPr lvl="0" algn="just">
              <a:buFont typeface="Wingdings" pitchFamily="2" charset="2"/>
              <a:buChar char="q"/>
            </a:pPr>
            <a:r>
              <a:rPr lang="ru-RU" b="1" dirty="0" smtClean="0">
                <a:latin typeface="Arial" pitchFamily="34" charset="0"/>
                <a:cs typeface="Arial" pitchFamily="34" charset="0"/>
              </a:rPr>
              <a:t> Вид рыбы</a:t>
            </a:r>
            <a:r>
              <a:rPr lang="ru-RU" sz="1600" dirty="0" smtClean="0">
                <a:latin typeface="Arial" pitchFamily="34" charset="0"/>
                <a:cs typeface="Arial" pitchFamily="34" charset="0"/>
              </a:rPr>
              <a:t>, на который направлен промысел. Каждый вид рыбы имеет определенные особенности, которые определяют его участие в промысле и зависят от его роли в ихтиофауне водоема. Виды могут быть промысловыми и непромысловыми, ценными и малоценными, охраняемыми и неохраняемыми (некоторые даже занесенными в Красную книгу), лимитируемыми и </a:t>
            </a:r>
            <a:r>
              <a:rPr lang="ru-RU" sz="1600" dirty="0" err="1" smtClean="0">
                <a:latin typeface="Arial" pitchFamily="34" charset="0"/>
                <a:cs typeface="Arial" pitchFamily="34" charset="0"/>
              </a:rPr>
              <a:t>нелимитируемыми</a:t>
            </a:r>
            <a:r>
              <a:rPr lang="ru-RU" sz="1600" dirty="0" smtClean="0">
                <a:latin typeface="Arial" pitchFamily="34" charset="0"/>
                <a:cs typeface="Arial" pitchFamily="34" charset="0"/>
              </a:rPr>
              <a:t>. Кроме того, виды могут объединяться в определенные группы, например, осетровые, лососевые, крупный частик, причем во многих водоемах сбор информации по промыслу совершенно неоправданно осуществляется на уровне групп. Фигурируют такие термины: «прочий мелкий частик», «мелочь </a:t>
            </a:r>
            <a:r>
              <a:rPr lang="en-US" sz="1600" dirty="0" smtClean="0">
                <a:latin typeface="Arial" pitchFamily="34" charset="0"/>
                <a:cs typeface="Arial" pitchFamily="34" charset="0"/>
              </a:rPr>
              <a:t>III </a:t>
            </a:r>
            <a:r>
              <a:rPr lang="ru-RU" sz="1600" dirty="0" smtClean="0">
                <a:latin typeface="Arial" pitchFamily="34" charset="0"/>
                <a:cs typeface="Arial" pitchFamily="34" charset="0"/>
              </a:rPr>
              <a:t>группы» и т.п., что существенно снижает качество статистики.</a:t>
            </a:r>
          </a:p>
          <a:p>
            <a:pPr algn="just"/>
            <a:r>
              <a:rPr lang="ru-RU" b="1" dirty="0" smtClean="0">
                <a:latin typeface="Arial" pitchFamily="34" charset="0"/>
                <a:cs typeface="Arial" pitchFamily="34" charset="0"/>
              </a:rPr>
              <a:t>Регистрируемыми величинами при сборе рыбопромысловой статистики являются</a:t>
            </a:r>
            <a:r>
              <a:rPr lang="ru-RU" sz="1600" dirty="0" smtClean="0">
                <a:latin typeface="Arial" pitchFamily="34" charset="0"/>
                <a:cs typeface="Arial" pitchFamily="34" charset="0"/>
              </a:rPr>
              <a:t>:</a:t>
            </a:r>
          </a:p>
          <a:p>
            <a:pPr lvl="0" algn="just">
              <a:buFont typeface="Wingdings" pitchFamily="2" charset="2"/>
              <a:buChar char="Ø"/>
            </a:pPr>
            <a:r>
              <a:rPr lang="ru-RU" i="1" dirty="0" smtClean="0">
                <a:latin typeface="Arial" pitchFamily="34" charset="0"/>
                <a:cs typeface="Arial" pitchFamily="34" charset="0"/>
              </a:rPr>
              <a:t>величина выделенного лимита (квоты) </a:t>
            </a:r>
            <a:r>
              <a:rPr lang="en-US" i="1" dirty="0" smtClean="0">
                <a:latin typeface="Arial" pitchFamily="34" charset="0"/>
                <a:cs typeface="Arial" pitchFamily="34" charset="0"/>
              </a:rPr>
              <a:t>Q</a:t>
            </a:r>
            <a:r>
              <a:rPr lang="ru-RU" i="1" dirty="0" smtClean="0">
                <a:latin typeface="Arial" pitchFamily="34" charset="0"/>
                <a:cs typeface="Arial" pitchFamily="34" charset="0"/>
              </a:rPr>
              <a:t>;</a:t>
            </a:r>
          </a:p>
          <a:p>
            <a:pPr lvl="0" algn="just">
              <a:buFont typeface="Wingdings" pitchFamily="2" charset="2"/>
              <a:buChar char="Ø"/>
            </a:pPr>
            <a:r>
              <a:rPr lang="ru-RU" i="1" dirty="0" smtClean="0">
                <a:latin typeface="Arial" pitchFamily="34" charset="0"/>
                <a:cs typeface="Arial" pitchFamily="34" charset="0"/>
              </a:rPr>
              <a:t>объем вылова конкретного вида рыбы </a:t>
            </a:r>
            <a:r>
              <a:rPr lang="en-US" i="1" dirty="0" smtClean="0">
                <a:latin typeface="Arial" pitchFamily="34" charset="0"/>
                <a:cs typeface="Arial" pitchFamily="34" charset="0"/>
              </a:rPr>
              <a:t>Y</a:t>
            </a:r>
            <a:r>
              <a:rPr lang="ru-RU" i="1" dirty="0" smtClean="0">
                <a:latin typeface="Arial" pitchFamily="34" charset="0"/>
                <a:cs typeface="Arial" pitchFamily="34" charset="0"/>
              </a:rPr>
              <a:t>;</a:t>
            </a:r>
          </a:p>
          <a:p>
            <a:pPr lvl="0" algn="just">
              <a:buFont typeface="Wingdings" pitchFamily="2" charset="2"/>
              <a:buChar char="Ø"/>
            </a:pPr>
            <a:r>
              <a:rPr lang="ru-RU" i="1" dirty="0" smtClean="0">
                <a:latin typeface="Arial" pitchFamily="34" charset="0"/>
                <a:cs typeface="Arial" pitchFamily="34" charset="0"/>
              </a:rPr>
              <a:t>промысловое усилие, развитое при добыче данного вида.</a:t>
            </a:r>
          </a:p>
          <a:p>
            <a:r>
              <a:rPr lang="ru-RU" sz="1600" dirty="0" smtClean="0"/>
              <a:t> </a:t>
            </a:r>
          </a:p>
          <a:p>
            <a:pPr lvl="0">
              <a:buFont typeface="Wingdings" pitchFamily="2" charset="2"/>
              <a:buChar char="Ø"/>
            </a:pPr>
            <a:endParaRPr lang="ru-RU" sz="1600" dirty="0" smtClean="0">
              <a:latin typeface="Arial" pitchFamily="34" charset="0"/>
              <a:cs typeface="Arial" pitchFamily="34" charset="0"/>
            </a:endParaRPr>
          </a:p>
          <a:p>
            <a:endParaRPr lang="ru-RU" sz="1600" dirty="0" smtClean="0">
              <a:latin typeface="Arial" pitchFamily="34" charset="0"/>
              <a:cs typeface="Arial" pitchFamily="34" charset="0"/>
            </a:endParaRPr>
          </a:p>
          <a:p>
            <a:pPr algn="just"/>
            <a:endParaRPr lang="ru-RU" sz="1600" dirty="0" smtClean="0">
              <a:latin typeface="Arial" pitchFamily="34" charset="0"/>
              <a:cs typeface="Arial" pitchFamily="34" charset="0"/>
            </a:endParaRPr>
          </a:p>
          <a:p>
            <a:pPr algn="just"/>
            <a:endParaRPr lang="ru-RU" sz="1600" i="1" dirty="0">
              <a:latin typeface="Arial" pitchFamily="34" charset="0"/>
              <a:cs typeface="Arial" pitchFamily="34" charset="0"/>
            </a:endParaRPr>
          </a:p>
        </p:txBody>
      </p:sp>
      <p:sp>
        <p:nvSpPr>
          <p:cNvPr id="1026" name="Rectangle 2"/>
          <p:cNvSpPr>
            <a:spLocks noChangeArrowheads="1"/>
          </p:cNvSpPr>
          <p:nvPr/>
        </p:nvSpPr>
        <p:spPr bwMode="auto">
          <a:xfrm>
            <a:off x="2214546" y="142852"/>
            <a:ext cx="400366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Рыбопромысловая статистика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0"/>
            <a:ext cx="2125967" cy="369332"/>
          </a:xfrm>
          <a:prstGeom prst="rect">
            <a:avLst/>
          </a:prstGeom>
        </p:spPr>
        <p:txBody>
          <a:bodyPr wrap="none">
            <a:spAutoFit/>
          </a:bodyPr>
          <a:lstStyle/>
          <a:p>
            <a:r>
              <a:rPr lang="ru-RU" b="1" dirty="0" smtClean="0"/>
              <a:t>Системный анализ</a:t>
            </a:r>
            <a:r>
              <a:rPr lang="ru-RU" dirty="0" smtClean="0"/>
              <a:t> </a:t>
            </a:r>
            <a:endParaRPr lang="ru-RU" dirty="0"/>
          </a:p>
        </p:txBody>
      </p:sp>
      <p:sp>
        <p:nvSpPr>
          <p:cNvPr id="5" name="Прямоугольник 4"/>
          <p:cNvSpPr/>
          <p:nvPr/>
        </p:nvSpPr>
        <p:spPr>
          <a:xfrm>
            <a:off x="357158" y="642918"/>
            <a:ext cx="8501122" cy="1077218"/>
          </a:xfrm>
          <a:prstGeom prst="rect">
            <a:avLst/>
          </a:prstGeom>
        </p:spPr>
        <p:txBody>
          <a:bodyPr wrap="square">
            <a:spAutoFit/>
          </a:bodyPr>
          <a:lstStyle/>
          <a:p>
            <a:pPr algn="just"/>
            <a:r>
              <a:rPr lang="ru-RU" sz="1600" b="1" dirty="0" smtClean="0"/>
              <a:t>Состав системы</a:t>
            </a:r>
            <a:r>
              <a:rPr lang="ru-RU" sz="1600" dirty="0" smtClean="0"/>
              <a:t> – совокупность элементов, ее составляющих, например, можно говорить о видовом составе гидробионтов или ихтиофауны, наборе видов  в УЗВ. Состав может иметь качественное (в виде перечислений элементов), либо количественное (в виде представления величины каждого элемента) выражения.</a:t>
            </a:r>
          </a:p>
        </p:txBody>
      </p:sp>
      <p:cxnSp>
        <p:nvCxnSpPr>
          <p:cNvPr id="7" name="Прямая со стрелкой 6"/>
          <p:cNvCxnSpPr/>
          <p:nvPr/>
        </p:nvCxnSpPr>
        <p:spPr>
          <a:xfrm rot="10800000" flipV="1">
            <a:off x="1714480" y="500042"/>
            <a:ext cx="192882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0800000" flipV="1">
            <a:off x="2285984" y="0"/>
            <a:ext cx="2143140" cy="2071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0" y="2143116"/>
            <a:ext cx="8501122" cy="1815882"/>
          </a:xfrm>
          <a:prstGeom prst="rect">
            <a:avLst/>
          </a:prstGeom>
        </p:spPr>
        <p:txBody>
          <a:bodyPr wrap="square">
            <a:spAutoFit/>
          </a:bodyPr>
          <a:lstStyle/>
          <a:p>
            <a:pPr algn="just"/>
            <a:r>
              <a:rPr lang="ru-RU" sz="1600" b="1" dirty="0" smtClean="0"/>
              <a:t>Структура системы</a:t>
            </a:r>
            <a:r>
              <a:rPr lang="ru-RU" sz="1600" dirty="0" smtClean="0"/>
              <a:t> – это характер и связи между элементами системы, которые обеспечивают ее существование как целостного объекта. Структура может быть представлена либо как потоки вещества или энергии между элементами, логическими связями между ними, либо описывать характер организации системы в виде соотношения количественных характеристик различных элементов. Например, в промысловой ихтиологии типичными являются видовая, размерная структура уловов, представленные процентным соотношением численности или биомассы различных видов или размерных групп.</a:t>
            </a:r>
          </a:p>
        </p:txBody>
      </p:sp>
      <p:sp>
        <p:nvSpPr>
          <p:cNvPr id="11" name="Прямоугольник 10"/>
          <p:cNvSpPr/>
          <p:nvPr/>
        </p:nvSpPr>
        <p:spPr>
          <a:xfrm>
            <a:off x="428596" y="4214818"/>
            <a:ext cx="8429684" cy="2308324"/>
          </a:xfrm>
          <a:prstGeom prst="rect">
            <a:avLst/>
          </a:prstGeom>
        </p:spPr>
        <p:txBody>
          <a:bodyPr wrap="square">
            <a:spAutoFit/>
          </a:bodyPr>
          <a:lstStyle/>
          <a:p>
            <a:r>
              <a:rPr lang="ru-RU" b="1" dirty="0" smtClean="0">
                <a:latin typeface="Arial" pitchFamily="34" charset="0"/>
                <a:cs typeface="Arial" pitchFamily="34" charset="0"/>
              </a:rPr>
              <a:t>Функция</a:t>
            </a:r>
            <a:r>
              <a:rPr lang="ru-RU" dirty="0" smtClean="0">
                <a:latin typeface="Arial" pitchFamily="34" charset="0"/>
                <a:cs typeface="Arial" pitchFamily="34" charset="0"/>
              </a:rPr>
              <a:t> – это закон, по которому изменяются во времени состав и структура системы. Примерами функций системы может быть зависимость между кормовой базой и </a:t>
            </a:r>
            <a:r>
              <a:rPr lang="ru-RU" dirty="0" err="1" smtClean="0">
                <a:latin typeface="Arial" pitchFamily="34" charset="0"/>
                <a:cs typeface="Arial" pitchFamily="34" charset="0"/>
              </a:rPr>
              <a:t>рыбопродуктивностью</a:t>
            </a:r>
            <a:r>
              <a:rPr lang="ru-RU" dirty="0" smtClean="0">
                <a:latin typeface="Arial" pitchFamily="34" charset="0"/>
                <a:cs typeface="Arial" pitchFamily="34" charset="0"/>
              </a:rPr>
              <a:t>, величиной </a:t>
            </a:r>
            <a:r>
              <a:rPr lang="ru-RU" dirty="0" err="1" smtClean="0">
                <a:latin typeface="Arial" pitchFamily="34" charset="0"/>
                <a:cs typeface="Arial" pitchFamily="34" charset="0"/>
              </a:rPr>
              <a:t>трофии</a:t>
            </a:r>
            <a:r>
              <a:rPr lang="ru-RU" dirty="0" smtClean="0">
                <a:latin typeface="Arial" pitchFamily="34" charset="0"/>
                <a:cs typeface="Arial" pitchFamily="34" charset="0"/>
              </a:rPr>
              <a:t> водоема и </a:t>
            </a:r>
            <a:r>
              <a:rPr lang="ru-RU" dirty="0" err="1" smtClean="0">
                <a:latin typeface="Arial" pitchFamily="34" charset="0"/>
                <a:cs typeface="Arial" pitchFamily="34" charset="0"/>
              </a:rPr>
              <a:t>рыбопродуктивностью</a:t>
            </a:r>
            <a:r>
              <a:rPr lang="ru-RU" dirty="0" smtClean="0">
                <a:latin typeface="Arial" pitchFamily="34" charset="0"/>
                <a:cs typeface="Arial" pitchFamily="34" charset="0"/>
              </a:rPr>
              <a:t>, либо изменение возрастной структуры популяции в зависимости от селективности промысла и применяемых орудий лова. Другой пример – это кривая </a:t>
            </a:r>
            <a:r>
              <a:rPr lang="ru-RU" dirty="0" err="1" smtClean="0">
                <a:latin typeface="Arial" pitchFamily="34" charset="0"/>
                <a:cs typeface="Arial" pitchFamily="34" charset="0"/>
              </a:rPr>
              <a:t>массонакопления</a:t>
            </a:r>
            <a:r>
              <a:rPr lang="ru-RU" dirty="0" smtClean="0">
                <a:latin typeface="Arial" pitchFamily="34" charset="0"/>
                <a:cs typeface="Arial" pitchFamily="34" charset="0"/>
              </a:rPr>
              <a:t> выращиваемой рыбы в УЗВ.</a:t>
            </a:r>
          </a:p>
          <a:p>
            <a:r>
              <a:rPr lang="ru-RU" dirty="0" smtClean="0">
                <a:latin typeface="Arial" pitchFamily="34" charset="0"/>
                <a:cs typeface="Arial" pitchFamily="34" charset="0"/>
              </a:rPr>
              <a:t>Таким образом, задача системного анализа состоит в определении состава, структуры и функции изучаемой системы.</a:t>
            </a:r>
            <a:endParaRPr lang="ru-RU" dirty="0">
              <a:latin typeface="Arial" pitchFamily="34" charset="0"/>
              <a:cs typeface="Arial" pitchFamily="34" charset="0"/>
            </a:endParaRPr>
          </a:p>
        </p:txBody>
      </p:sp>
      <p:cxnSp>
        <p:nvCxnSpPr>
          <p:cNvPr id="13" name="Прямая со стрелкой 12"/>
          <p:cNvCxnSpPr/>
          <p:nvPr/>
        </p:nvCxnSpPr>
        <p:spPr>
          <a:xfrm rot="5400000">
            <a:off x="2107389" y="1821645"/>
            <a:ext cx="371477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02" y="571480"/>
            <a:ext cx="8643998"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i="1" dirty="0" smtClean="0">
                <a:latin typeface="Arial" pitchFamily="34" charset="0"/>
                <a:cs typeface="Arial" pitchFamily="34" charset="0"/>
              </a:rPr>
              <a:t>В соответствии с положениями системного анализа </a:t>
            </a:r>
            <a:r>
              <a:rPr lang="ru-RU" sz="2000" b="1" i="1" dirty="0" smtClean="0">
                <a:latin typeface="Arial" pitchFamily="34" charset="0"/>
                <a:cs typeface="Arial" pitchFamily="34" charset="0"/>
              </a:rPr>
              <a:t>под функцией (функционированием системы) понимается закон (правило), по которому происходит изменение во времени состава и структуры системы.</a:t>
            </a:r>
            <a:endParaRPr lang="ru-RU" sz="2000" i="1" dirty="0" smtClean="0">
              <a:latin typeface="Arial" pitchFamily="34" charset="0"/>
              <a:cs typeface="Arial" pitchFamily="34" charset="0"/>
            </a:endParaRPr>
          </a:p>
          <a:p>
            <a:endParaRPr lang="ru-RU" b="1" dirty="0" smtClean="0">
              <a:latin typeface="Arial" pitchFamily="34" charset="0"/>
              <a:cs typeface="Arial" pitchFamily="34" charset="0"/>
            </a:endParaRPr>
          </a:p>
          <a:p>
            <a:r>
              <a:rPr lang="ru-RU" b="1" dirty="0" smtClean="0">
                <a:latin typeface="Arial" pitchFamily="34" charset="0"/>
                <a:cs typeface="Arial" pitchFamily="34" charset="0"/>
              </a:rPr>
              <a:t>Для </a:t>
            </a:r>
            <a:r>
              <a:rPr lang="ru-RU" b="1" dirty="0" err="1" smtClean="0">
                <a:latin typeface="Arial" pitchFamily="34" charset="0"/>
                <a:cs typeface="Arial" pitchFamily="34" charset="0"/>
              </a:rPr>
              <a:t>рыбохозяйственного</a:t>
            </a:r>
            <a:r>
              <a:rPr lang="ru-RU" b="1" dirty="0" smtClean="0">
                <a:latin typeface="Arial" pitchFamily="34" charset="0"/>
                <a:cs typeface="Arial" pitchFamily="34" charset="0"/>
              </a:rPr>
              <a:t> водоема наиболее важными функциями  представляются следующие: </a:t>
            </a:r>
            <a:endParaRPr lang="ru-RU" dirty="0" smtClean="0">
              <a:latin typeface="Arial" pitchFamily="34" charset="0"/>
              <a:cs typeface="Arial" pitchFamily="34" charset="0"/>
            </a:endParaRPr>
          </a:p>
          <a:p>
            <a:pPr algn="just"/>
            <a:r>
              <a:rPr lang="ru-RU" b="1" dirty="0" smtClean="0">
                <a:latin typeface="Arial" pitchFamily="34" charset="0"/>
                <a:cs typeface="Arial" pitchFamily="34" charset="0"/>
              </a:rPr>
              <a:t>- </a:t>
            </a:r>
            <a:r>
              <a:rPr lang="ru-RU" i="1" dirty="0" smtClean="0">
                <a:latin typeface="Arial" pitchFamily="34" charset="0"/>
                <a:cs typeface="Arial" pitchFamily="34" charset="0"/>
              </a:rPr>
              <a:t>изменение экологического состояния под воздействием естественных и антропогенных факторов. В конечном итоге экологическое состояние отражает и определяет состав и структуру экосистемы;  </a:t>
            </a:r>
          </a:p>
          <a:p>
            <a:pPr algn="just"/>
            <a:r>
              <a:rPr lang="ru-RU" i="1" dirty="0" smtClean="0">
                <a:latin typeface="Arial" pitchFamily="34" charset="0"/>
                <a:cs typeface="Arial" pitchFamily="34" charset="0"/>
              </a:rPr>
              <a:t>- динамика состава и структуры рыбного населения под воздействием рыболовства или других направленных действий человека;</a:t>
            </a:r>
          </a:p>
          <a:p>
            <a:pPr>
              <a:buFontTx/>
              <a:buChar char="-"/>
            </a:pPr>
            <a:r>
              <a:rPr lang="ru-RU" i="1" dirty="0" smtClean="0">
                <a:latin typeface="Arial" pitchFamily="34" charset="0"/>
                <a:cs typeface="Arial" pitchFamily="34" charset="0"/>
              </a:rPr>
              <a:t>изменения промысловой продуктивности водоема (величин и качественного состава уловов) в результате управления рыболовством и </a:t>
            </a:r>
            <a:r>
              <a:rPr lang="ru-RU" i="1" dirty="0" err="1" smtClean="0">
                <a:latin typeface="Arial" pitchFamily="34" charset="0"/>
                <a:cs typeface="Arial" pitchFamily="34" charset="0"/>
              </a:rPr>
              <a:t>рыбохозяйственной</a:t>
            </a:r>
            <a:r>
              <a:rPr lang="ru-RU" i="1" dirty="0" smtClean="0">
                <a:latin typeface="Arial" pitchFamily="34" charset="0"/>
                <a:cs typeface="Arial" pitchFamily="34" charset="0"/>
              </a:rPr>
              <a:t> системой в целом.</a:t>
            </a:r>
            <a:r>
              <a:rPr lang="ru-RU" dirty="0" smtClean="0"/>
              <a:t> </a:t>
            </a:r>
          </a:p>
          <a:p>
            <a:endParaRPr lang="ru-RU" dirty="0" smtClean="0">
              <a:latin typeface="Arial" pitchFamily="34" charset="0"/>
              <a:cs typeface="Arial" pitchFamily="34" charset="0"/>
            </a:endParaRPr>
          </a:p>
          <a:p>
            <a:r>
              <a:rPr lang="ru-RU" dirty="0" smtClean="0">
                <a:latin typeface="Arial" pitchFamily="34" charset="0"/>
                <a:cs typeface="Arial" pitchFamily="34" charset="0"/>
              </a:rPr>
              <a:t>В качестве примера функции экосистемы </a:t>
            </a:r>
            <a:r>
              <a:rPr lang="ru-RU" dirty="0" err="1" smtClean="0">
                <a:latin typeface="Arial" pitchFamily="34" charset="0"/>
                <a:cs typeface="Arial" pitchFamily="34" charset="0"/>
              </a:rPr>
              <a:t>рыбохозяйственного</a:t>
            </a:r>
            <a:r>
              <a:rPr lang="ru-RU" dirty="0" smtClean="0">
                <a:latin typeface="Arial" pitchFamily="34" charset="0"/>
                <a:cs typeface="Arial" pitchFamily="34" charset="0"/>
              </a:rPr>
              <a:t> водоема можно </a:t>
            </a:r>
            <a:r>
              <a:rPr lang="ru-RU" i="1" dirty="0" smtClean="0">
                <a:latin typeface="Arial" pitchFamily="34" charset="0"/>
                <a:cs typeface="Arial" pitchFamily="34" charset="0"/>
              </a:rPr>
              <a:t>привести многолетнюю динамику структуры уловов оз. Балхаш, связанную с натурализацией вселенцев (леща и судака) и подавлением аборигенных видов (сазана, </a:t>
            </a:r>
            <a:r>
              <a:rPr lang="ru-RU" i="1" dirty="0" err="1" smtClean="0">
                <a:latin typeface="Arial" pitchFamily="34" charset="0"/>
                <a:cs typeface="Arial" pitchFamily="34" charset="0"/>
              </a:rPr>
              <a:t>балхашской</a:t>
            </a:r>
            <a:r>
              <a:rPr lang="ru-RU" i="1" dirty="0" smtClean="0">
                <a:latin typeface="Arial" pitchFamily="34" charset="0"/>
                <a:cs typeface="Arial" pitchFamily="34" charset="0"/>
              </a:rPr>
              <a:t> </a:t>
            </a:r>
            <a:r>
              <a:rPr lang="ru-RU" i="1" dirty="0" err="1" smtClean="0">
                <a:latin typeface="Arial" pitchFamily="34" charset="0"/>
                <a:cs typeface="Arial" pitchFamily="34" charset="0"/>
              </a:rPr>
              <a:t>маринки</a:t>
            </a:r>
            <a:r>
              <a:rPr lang="ru-RU" i="1" dirty="0" smtClean="0">
                <a:latin typeface="Arial" pitchFamily="34" charset="0"/>
                <a:cs typeface="Arial" pitchFamily="34" charset="0"/>
              </a:rPr>
              <a:t> и </a:t>
            </a:r>
            <a:r>
              <a:rPr lang="ru-RU" i="1" dirty="0" err="1" smtClean="0">
                <a:latin typeface="Arial" pitchFamily="34" charset="0"/>
                <a:cs typeface="Arial" pitchFamily="34" charset="0"/>
              </a:rPr>
              <a:t>балхашского</a:t>
            </a:r>
            <a:r>
              <a:rPr lang="ru-RU" i="1" dirty="0" smtClean="0">
                <a:latin typeface="Arial" pitchFamily="34" charset="0"/>
                <a:cs typeface="Arial" pitchFamily="34" charset="0"/>
              </a:rPr>
              <a:t> окуня).</a:t>
            </a:r>
          </a:p>
          <a:p>
            <a:endParaRPr lang="ru-RU" dirty="0" smtClean="0"/>
          </a:p>
          <a:p>
            <a:endParaRPr lang="ru-RU" i="1" dirty="0" smtClean="0">
              <a:latin typeface="Arial" pitchFamily="34" charset="0"/>
              <a:cs typeface="Arial" pitchFamily="34" charset="0"/>
            </a:endParaRPr>
          </a:p>
          <a:p>
            <a:endParaRPr lang="ru-RU" dirty="0" smtClean="0">
              <a:latin typeface="Arial" pitchFamily="34" charset="0"/>
              <a:cs typeface="Arial" pitchFamily="34" charset="0"/>
            </a:endParaRPr>
          </a:p>
          <a:p>
            <a:pPr algn="just"/>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1214414" y="0"/>
            <a:ext cx="64325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Функция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02" y="571480"/>
            <a:ext cx="8643998"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smtClean="0"/>
              <a:t>     Следует согласиться с мнением </a:t>
            </a:r>
            <a:r>
              <a:rPr lang="ru-RU" sz="2000" dirty="0" err="1" smtClean="0"/>
              <a:t>К.С.Холлинга</a:t>
            </a:r>
            <a:r>
              <a:rPr lang="ru-RU" sz="2000" dirty="0" smtClean="0"/>
              <a:t> с соавторами о том, что «</a:t>
            </a:r>
            <a:r>
              <a:rPr lang="ru-RU" sz="2000" b="1" dirty="0" smtClean="0"/>
              <a:t>изменчивость, а не постоянство является характеристикой экологической системы</a:t>
            </a:r>
            <a:r>
              <a:rPr lang="ru-RU" sz="2000" dirty="0" smtClean="0"/>
              <a:t>».  </a:t>
            </a:r>
            <a:r>
              <a:rPr lang="ru-RU" sz="2000" i="1" dirty="0" smtClean="0"/>
              <a:t>Чтобы установить функцию </a:t>
            </a:r>
            <a:r>
              <a:rPr lang="ru-RU" sz="2000" i="1" dirty="0" err="1" smtClean="0"/>
              <a:t>рыбохозяйственной</a:t>
            </a:r>
            <a:r>
              <a:rPr lang="ru-RU" sz="2000" i="1" dirty="0" smtClean="0"/>
              <a:t> системы необходимо иметь сведения о ее составе и структуре в различные моменты существования</a:t>
            </a:r>
            <a:r>
              <a:rPr lang="ru-RU" sz="2000" dirty="0" smtClean="0"/>
              <a:t>.  Более </a:t>
            </a:r>
            <a:r>
              <a:rPr lang="ru-RU" sz="2000" b="1" dirty="0" smtClean="0"/>
              <a:t>эффективным способом изучения функционирования системы</a:t>
            </a:r>
            <a:r>
              <a:rPr lang="ru-RU" sz="2000" dirty="0" smtClean="0"/>
              <a:t> является </a:t>
            </a:r>
            <a:r>
              <a:rPr lang="ru-RU" sz="2000" b="1" dirty="0" smtClean="0"/>
              <a:t>анализ динамики структур и, в частности, организационной структуры</a:t>
            </a:r>
            <a:r>
              <a:rPr lang="ru-RU" sz="2000" dirty="0" smtClean="0"/>
              <a:t>.</a:t>
            </a:r>
          </a:p>
          <a:p>
            <a:r>
              <a:rPr lang="ru-RU" sz="2000" dirty="0" smtClean="0"/>
              <a:t>     </a:t>
            </a:r>
          </a:p>
          <a:p>
            <a:r>
              <a:rPr lang="ru-RU" sz="2000" dirty="0" smtClean="0"/>
              <a:t>Поскольку под </a:t>
            </a:r>
            <a:r>
              <a:rPr lang="ru-RU" sz="2000" b="1" dirty="0" smtClean="0"/>
              <a:t>функцией понимается закономерность изменения одного параметра системы в зависимости от изменения другого (не только времени</a:t>
            </a:r>
            <a:r>
              <a:rPr lang="ru-RU" sz="2000" dirty="0" smtClean="0"/>
              <a:t>), то появляется возможность нахождения основных функций системы. Для этого достаточно: </a:t>
            </a:r>
          </a:p>
          <a:p>
            <a:pPr marL="457200" indent="-457200">
              <a:buAutoNum type="arabicParenR"/>
            </a:pPr>
            <a:r>
              <a:rPr lang="ru-RU" sz="2000" dirty="0" smtClean="0"/>
              <a:t>определить список параметров, </a:t>
            </a:r>
          </a:p>
          <a:p>
            <a:pPr marL="457200" indent="-457200"/>
            <a:r>
              <a:rPr lang="ru-RU" sz="2000" dirty="0" smtClean="0"/>
              <a:t>2) установить причинно - следственные связи между ними, </a:t>
            </a:r>
          </a:p>
          <a:p>
            <a:pPr marL="457200" indent="-457200"/>
            <a:r>
              <a:rPr lang="ru-RU" sz="2000" dirty="0" smtClean="0"/>
              <a:t>3) выбрать наиболее адекватные виды функциональных зависимостей, </a:t>
            </a:r>
          </a:p>
          <a:p>
            <a:pPr marL="457200" indent="-457200"/>
            <a:r>
              <a:rPr lang="ru-RU" sz="2000" dirty="0" smtClean="0"/>
              <a:t>4) с помощью регрессионного анализа установить коэффициенты уравнений регрессии. </a:t>
            </a:r>
          </a:p>
          <a:p>
            <a:endParaRPr lang="ru-RU" dirty="0" smtClean="0"/>
          </a:p>
          <a:p>
            <a:endParaRPr lang="ru-RU" i="1" dirty="0" smtClean="0">
              <a:latin typeface="Arial" pitchFamily="34" charset="0"/>
              <a:cs typeface="Arial" pitchFamily="34" charset="0"/>
            </a:endParaRPr>
          </a:p>
          <a:p>
            <a:endParaRPr lang="ru-RU" dirty="0" smtClean="0">
              <a:latin typeface="Arial" pitchFamily="34" charset="0"/>
              <a:cs typeface="Arial" pitchFamily="34" charset="0"/>
            </a:endParaRPr>
          </a:p>
          <a:p>
            <a:pPr algn="just"/>
            <a:endParaRPr lang="ru-RU" dirty="0" smtClean="0">
              <a:latin typeface="Arial" pitchFamily="34" charset="0"/>
              <a:cs typeface="Arial" pitchFamily="34" charset="0"/>
            </a:endParaRPr>
          </a:p>
          <a:p>
            <a:pPr algn="just"/>
            <a:endParaRPr lang="ru-RU" i="1" dirty="0">
              <a:latin typeface="Arial" pitchFamily="34" charset="0"/>
              <a:cs typeface="Arial" pitchFamily="34" charset="0"/>
            </a:endParaRPr>
          </a:p>
        </p:txBody>
      </p:sp>
      <p:sp>
        <p:nvSpPr>
          <p:cNvPr id="1026" name="Rectangle 2"/>
          <p:cNvSpPr>
            <a:spLocks noChangeArrowheads="1"/>
          </p:cNvSpPr>
          <p:nvPr/>
        </p:nvSpPr>
        <p:spPr bwMode="auto">
          <a:xfrm>
            <a:off x="1214414" y="0"/>
            <a:ext cx="64325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0850" algn="ctr"/>
            <a:r>
              <a:rPr lang="ru-RU" sz="2000" b="1" dirty="0" smtClean="0"/>
              <a:t>Функция экосистемы </a:t>
            </a:r>
            <a:r>
              <a:rPr lang="ru-RU" sz="2000" b="1" dirty="0" err="1" smtClean="0"/>
              <a:t>рыбохозяйственного</a:t>
            </a:r>
            <a:r>
              <a:rPr lang="ru-RU" sz="2000" b="1" dirty="0" smtClean="0"/>
              <a:t> водоема</a:t>
            </a:r>
            <a:endParaRPr kumimoji="0" lang="ru-RU" sz="2000" b="0" i="0" strike="noStrike" cap="none" normalizeH="0" baseline="0" dirty="0" smtClean="0">
              <a:ln>
                <a:noFill/>
              </a:ln>
              <a:effectLst/>
              <a:latin typeface="Arial" pitchFamily="34" charset="0"/>
              <a:cs typeface="Arial" pitchFamily="34" charset="0"/>
            </a:endParaRPr>
          </a:p>
        </p:txBody>
      </p:sp>
    </p:spTree>
    <p:extLst>
      <p:ext uri="{BB962C8B-B14F-4D97-AF65-F5344CB8AC3E}">
        <p14:creationId xmlns="" xmlns:p14="http://schemas.microsoft.com/office/powerpoint/2010/main" val="283513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32248"/>
          </a:xfrm>
          <a:noFill/>
        </p:spPr>
        <p:style>
          <a:lnRef idx="1">
            <a:schemeClr val="accent6"/>
          </a:lnRef>
          <a:fillRef idx="2">
            <a:schemeClr val="accent6"/>
          </a:fillRef>
          <a:effectRef idx="1">
            <a:schemeClr val="accent6"/>
          </a:effectRef>
          <a:fontRef idx="minor">
            <a:schemeClr val="dk1"/>
          </a:fontRef>
        </p:style>
        <p:txBody>
          <a:bodyPr>
            <a:noAutofit/>
          </a:bodyPr>
          <a:lstStyle/>
          <a:p>
            <a:r>
              <a:rPr lang="ru-RU" sz="2000" dirty="0"/>
              <a:t>Исследование фитопланктона проводилось в 2017 г. в двух искусственных  прудах  питомника, на которых пробы фитопланктона отбирались с 6 станций. Средняя глубина первого водоема составляет 1,8 м, второго – 1,45 м. Подпитка водоемов производится за счет грунтовых вод и вод реки </a:t>
            </a:r>
            <a:r>
              <a:rPr lang="ru-RU" sz="2000" dirty="0" err="1"/>
              <a:t>Брысса</a:t>
            </a:r>
            <a:r>
              <a:rPr lang="ru-RU" sz="2000" dirty="0"/>
              <a:t>. В летние месяцы температура в прибрежной части прудов варьировала от 24,7</a:t>
            </a:r>
            <a:r>
              <a:rPr lang="ru-RU" sz="2000" baseline="30000" dirty="0"/>
              <a:t>о</a:t>
            </a:r>
            <a:r>
              <a:rPr lang="ru-RU" sz="2000" dirty="0"/>
              <a:t>С до 26,6</a:t>
            </a:r>
            <a:r>
              <a:rPr lang="ru-RU" sz="2000" baseline="30000" dirty="0"/>
              <a:t> </a:t>
            </a:r>
            <a:r>
              <a:rPr lang="ru-RU" sz="2000" baseline="30000" dirty="0" err="1"/>
              <a:t>о</a:t>
            </a:r>
            <a:r>
              <a:rPr lang="ru-RU" sz="2000" dirty="0" err="1"/>
              <a:t>С</a:t>
            </a:r>
            <a:r>
              <a:rPr lang="ru-RU" sz="2000" dirty="0"/>
              <a:t>, в центральной части – от 24,7</a:t>
            </a:r>
            <a:r>
              <a:rPr lang="ru-RU" sz="2000" baseline="30000" dirty="0"/>
              <a:t>о</a:t>
            </a:r>
            <a:r>
              <a:rPr lang="ru-RU" sz="2000" dirty="0"/>
              <a:t>С до 27,4</a:t>
            </a:r>
            <a:r>
              <a:rPr lang="ru-RU" sz="2000" baseline="30000" dirty="0"/>
              <a:t> </a:t>
            </a:r>
            <a:r>
              <a:rPr lang="ru-RU" sz="2000" baseline="30000" dirty="0" err="1"/>
              <a:t>о</a:t>
            </a:r>
            <a:r>
              <a:rPr lang="ru-RU" sz="2000" dirty="0" err="1"/>
              <a:t>С</a:t>
            </a:r>
            <a:r>
              <a:rPr lang="ru-RU" sz="2000" dirty="0"/>
              <a:t>. Прозрачность воды в первом пруду составляла около 0,4 м, во втором – 0,5 м.</a:t>
            </a:r>
          </a:p>
        </p:txBody>
      </p:sp>
      <p:pic>
        <p:nvPicPr>
          <p:cNvPr id="14338" name="Picture 2" descr="F:\21.06.2017\IMG_8289.JPG"/>
          <p:cNvPicPr>
            <a:picLocks noChangeAspect="1" noChangeArrowheads="1"/>
          </p:cNvPicPr>
          <p:nvPr/>
        </p:nvPicPr>
        <p:blipFill>
          <a:blip r:embed="rId2" cstate="print"/>
          <a:srcRect/>
          <a:stretch>
            <a:fillRect/>
          </a:stretch>
        </p:blipFill>
        <p:spPr bwMode="auto">
          <a:xfrm>
            <a:off x="0" y="2420888"/>
            <a:ext cx="5076562" cy="3600400"/>
          </a:xfrm>
          <a:prstGeom prst="rect">
            <a:avLst/>
          </a:prstGeom>
          <a:noFill/>
        </p:spPr>
      </p:pic>
      <p:pic>
        <p:nvPicPr>
          <p:cNvPr id="4" name="Рисунок 3"/>
          <p:cNvPicPr/>
          <p:nvPr/>
        </p:nvPicPr>
        <p:blipFill>
          <a:blip r:embed="rId3" cstate="print"/>
          <a:srcRect l="33082" t="36079" r="37349" b="13411"/>
          <a:stretch>
            <a:fillRect/>
          </a:stretch>
        </p:blipFill>
        <p:spPr bwMode="auto">
          <a:xfrm>
            <a:off x="5220072" y="2348880"/>
            <a:ext cx="3923928"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donka.kh.ua/Nev/0-56607041-00.jpg"/>
          <p:cNvPicPr>
            <a:picLocks noChangeAspect="1" noChangeArrowheads="1"/>
          </p:cNvPicPr>
          <p:nvPr/>
        </p:nvPicPr>
        <p:blipFill>
          <a:blip r:embed="rId2"/>
          <a:srcRect/>
          <a:stretch>
            <a:fillRect/>
          </a:stretch>
        </p:blipFill>
        <p:spPr bwMode="auto">
          <a:xfrm>
            <a:off x="0" y="0"/>
            <a:ext cx="9601200" cy="6858000"/>
          </a:xfrm>
          <a:prstGeom prst="rect">
            <a:avLst/>
          </a:prstGeom>
          <a:noFill/>
        </p:spPr>
      </p:pic>
      <p:sp>
        <p:nvSpPr>
          <p:cNvPr id="3" name="Объект 2"/>
          <p:cNvSpPr>
            <a:spLocks noGrp="1"/>
          </p:cNvSpPr>
          <p:nvPr>
            <p:ph sz="quarter" idx="4294967295"/>
          </p:nvPr>
        </p:nvSpPr>
        <p:spPr>
          <a:xfrm>
            <a:off x="2771800" y="5661248"/>
            <a:ext cx="6120680" cy="936104"/>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a:normAutofit/>
          </a:bodyPr>
          <a:lstStyle/>
          <a:p>
            <a:pPr marL="0" indent="0" algn="ctr">
              <a:buNone/>
            </a:pPr>
            <a:r>
              <a:rPr lang="ru-RU" sz="2400" b="1" dirty="0" smtClean="0">
                <a:effectLst>
                  <a:outerShdw blurRad="38100" dist="38100" dir="2700000" algn="tl">
                    <a:srgbClr val="000000">
                      <a:alpha val="43137"/>
                    </a:srgbClr>
                  </a:outerShdw>
                </a:effectLst>
              </a:rPr>
              <a:t>Спасибо за внимание  </a:t>
            </a:r>
          </a:p>
          <a:p>
            <a:pPr marL="0" indent="0" algn="ctr">
              <a:buNone/>
            </a:pPr>
            <a:r>
              <a:rPr lang="ru-RU" sz="2400" b="1" dirty="0" smtClean="0">
                <a:effectLst>
                  <a:outerShdw blurRad="38100" dist="38100" dir="2700000" algn="tl">
                    <a:srgbClr val="000000">
                      <a:alpha val="43137"/>
                    </a:srgbClr>
                  </a:outerShdw>
                </a:effectLst>
              </a:rPr>
              <a:t>к проблемам водных биоресурсов</a:t>
            </a:r>
            <a:endParaRPr lang="ru-RU" sz="2400" dirty="0"/>
          </a:p>
        </p:txBody>
      </p:sp>
    </p:spTree>
    <p:extLst>
      <p:ext uri="{BB962C8B-B14F-4D97-AF65-F5344CB8AC3E}">
        <p14:creationId xmlns="" xmlns:p14="http://schemas.microsoft.com/office/powerpoint/2010/main" val="3300203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2844" y="571480"/>
            <a:ext cx="8858311" cy="5071675"/>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pic>
      <p:sp>
        <p:nvSpPr>
          <p:cNvPr id="6" name="Прямоугольник 5"/>
          <p:cNvSpPr/>
          <p:nvPr/>
        </p:nvSpPr>
        <p:spPr>
          <a:xfrm>
            <a:off x="857224" y="142852"/>
            <a:ext cx="7768131" cy="369332"/>
          </a:xfrm>
          <a:prstGeom prst="rect">
            <a:avLst/>
          </a:prstGeom>
        </p:spPr>
        <p:txBody>
          <a:bodyPr wrap="square">
            <a:spAutoFit/>
          </a:bodyPr>
          <a:lstStyle/>
          <a:p>
            <a:pPr algn="ctr"/>
            <a:r>
              <a:rPr lang="ru-RU" b="1" dirty="0" smtClean="0">
                <a:solidFill>
                  <a:schemeClr val="bg1"/>
                </a:solidFill>
                <a:latin typeface="Times New Roman" pitchFamily="18" charset="0"/>
                <a:cs typeface="Times New Roman" pitchFamily="18" charset="0"/>
              </a:rPr>
              <a:t>Диапазон изменения ОВП в природной воде </a:t>
            </a:r>
            <a:r>
              <a:rPr lang="ru-RU" b="1" u="sng" dirty="0" smtClean="0">
                <a:solidFill>
                  <a:schemeClr val="bg1"/>
                </a:solidFill>
                <a:latin typeface="Times New Roman" pitchFamily="18" charset="0"/>
                <a:cs typeface="Times New Roman" pitchFamily="18" charset="0"/>
              </a:rPr>
              <a:t>от минус 230 до плюс 30 мВ </a:t>
            </a:r>
            <a:endParaRPr lang="ru-RU" b="1" u="sng" dirty="0">
              <a:solidFill>
                <a:schemeClr val="bg1"/>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6553201" y="6356356"/>
            <a:ext cx="2401388" cy="365125"/>
          </a:xfrm>
        </p:spPr>
        <p:txBody>
          <a:bodyPr/>
          <a:lstStyle/>
          <a:p>
            <a:fld id="{4FAB73BC-B049-4115-A692-8D63A059BFB8}" type="slidenum">
              <a:rPr lang="en-US" sz="1600" smtClean="0">
                <a:solidFill>
                  <a:schemeClr val="tx1"/>
                </a:solidFill>
                <a:latin typeface="Times New Roman" pitchFamily="18" charset="0"/>
                <a:cs typeface="Times New Roman" pitchFamily="18" charset="0"/>
              </a:rPr>
              <a:pPr/>
              <a:t>5</a:t>
            </a:fld>
            <a:endParaRPr lang="en-US" sz="1600" dirty="0">
              <a:solidFill>
                <a:schemeClr val="tx1"/>
              </a:solidFill>
              <a:latin typeface="Times New Roman" pitchFamily="18" charset="0"/>
              <a:cs typeface="Times New Roman" pitchFamily="18" charset="0"/>
            </a:endParaRPr>
          </a:p>
        </p:txBody>
      </p:sp>
      <p:sp>
        <p:nvSpPr>
          <p:cNvPr id="8" name="TextBox 7"/>
          <p:cNvSpPr txBox="1"/>
          <p:nvPr/>
        </p:nvSpPr>
        <p:spPr>
          <a:xfrm>
            <a:off x="5623560" y="6466114"/>
            <a:ext cx="2390503" cy="369332"/>
          </a:xfrm>
          <a:prstGeom prst="rect">
            <a:avLst/>
          </a:prstGeom>
          <a:noFill/>
        </p:spPr>
        <p:txBody>
          <a:bodyPr wrap="square" rtlCol="0">
            <a:spAutoFit/>
          </a:bodyPr>
          <a:lstStyle/>
          <a:p>
            <a:endParaRPr lang="ru-RU" dirty="0"/>
          </a:p>
        </p:txBody>
      </p:sp>
      <p:sp>
        <p:nvSpPr>
          <p:cNvPr id="9" name="Прямоугольник 8"/>
          <p:cNvSpPr/>
          <p:nvPr/>
        </p:nvSpPr>
        <p:spPr>
          <a:xfrm>
            <a:off x="357158" y="5786454"/>
            <a:ext cx="8429684" cy="830997"/>
          </a:xfrm>
          <a:prstGeom prst="rect">
            <a:avLst/>
          </a:prstGeom>
        </p:spPr>
        <p:txBody>
          <a:bodyPr wrap="square">
            <a:spAutoFit/>
          </a:bodyPr>
          <a:lstStyle/>
          <a:p>
            <a:pPr algn="ctr"/>
            <a:r>
              <a:rPr lang="ru-RU" sz="2400" dirty="0" smtClean="0">
                <a:solidFill>
                  <a:schemeClr val="bg1"/>
                </a:solidFill>
                <a:latin typeface="Times New Roman" pitchFamily="18" charset="0"/>
                <a:cs typeface="Times New Roman" pitchFamily="18" charset="0"/>
              </a:rPr>
              <a:t>Рис.1.  Динамика ОВП (мВ) в реках зон лесостепи и смешанных лесов(Калайда М.Л., Гордеева М.Э., 2017)</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68952" cy="1944216"/>
          </a:xfrm>
        </p:spPr>
        <p:style>
          <a:lnRef idx="2">
            <a:schemeClr val="accent1"/>
          </a:lnRef>
          <a:fillRef idx="1">
            <a:schemeClr val="lt1"/>
          </a:fillRef>
          <a:effectRef idx="0">
            <a:schemeClr val="accent1"/>
          </a:effectRef>
          <a:fontRef idx="minor">
            <a:schemeClr val="dk1"/>
          </a:fontRef>
        </p:style>
        <p:txBody>
          <a:bodyPr>
            <a:noAutofit/>
          </a:bodyPr>
          <a:lstStyle/>
          <a:p>
            <a:r>
              <a:rPr lang="ru-RU" sz="2000" dirty="0" smtClean="0"/>
              <a:t>В воде на участке вторичного отстойника, где выращивалась </a:t>
            </a:r>
            <a:r>
              <a:rPr lang="ru-RU" sz="2000" dirty="0" err="1" smtClean="0"/>
              <a:t>эйхорния</a:t>
            </a:r>
            <a:r>
              <a:rPr lang="ru-RU" sz="2000" dirty="0" smtClean="0"/>
              <a:t>, были встречены 13 элементов в следующей количественной последовательности (по убыванию): </a:t>
            </a:r>
            <a:r>
              <a:rPr lang="ru-RU" sz="2000" dirty="0" err="1" smtClean="0"/>
              <a:t>Са</a:t>
            </a:r>
            <a:r>
              <a:rPr lang="ru-RU" sz="2000" dirty="0" smtClean="0"/>
              <a:t>&gt;</a:t>
            </a:r>
            <a:r>
              <a:rPr lang="ru-RU" sz="2000" dirty="0" err="1" smtClean="0"/>
              <a:t>Si</a:t>
            </a:r>
            <a:r>
              <a:rPr lang="ru-RU" sz="2000" dirty="0" smtClean="0"/>
              <a:t>&gt;</a:t>
            </a:r>
            <a:r>
              <a:rPr lang="ru-RU" sz="2000" dirty="0" err="1" smtClean="0"/>
              <a:t>Cl</a:t>
            </a:r>
            <a:r>
              <a:rPr lang="ru-RU" sz="2000" dirty="0" smtClean="0"/>
              <a:t>&gt;S&gt;K&gt;</a:t>
            </a:r>
            <a:r>
              <a:rPr lang="ru-RU" sz="2000" dirty="0" err="1" smtClean="0"/>
              <a:t>Sr</a:t>
            </a:r>
            <a:r>
              <a:rPr lang="ru-RU" sz="2000" dirty="0" smtClean="0"/>
              <a:t>&gt;</a:t>
            </a:r>
            <a:r>
              <a:rPr lang="ru-RU" sz="2000" dirty="0" err="1" smtClean="0"/>
              <a:t>Mn</a:t>
            </a:r>
            <a:r>
              <a:rPr lang="ru-RU" sz="2000" dirty="0" smtClean="0"/>
              <a:t>&gt;</a:t>
            </a:r>
            <a:r>
              <a:rPr lang="ru-RU" sz="2000" dirty="0" err="1" smtClean="0"/>
              <a:t>Fe</a:t>
            </a:r>
            <a:r>
              <a:rPr lang="ru-RU" sz="2000" dirty="0" smtClean="0"/>
              <a:t>&gt;</a:t>
            </a:r>
            <a:r>
              <a:rPr lang="ru-RU" sz="2000" dirty="0" err="1" smtClean="0"/>
              <a:t>Вг</a:t>
            </a:r>
            <a:r>
              <a:rPr lang="ru-RU" sz="2000" dirty="0" smtClean="0"/>
              <a:t>&gt;Со&gt;</a:t>
            </a:r>
            <a:r>
              <a:rPr lang="ru-RU" sz="2000" dirty="0" err="1" smtClean="0"/>
              <a:t>Zn</a:t>
            </a:r>
            <a:r>
              <a:rPr lang="ru-RU" sz="2000" dirty="0" smtClean="0"/>
              <a:t>&gt;</a:t>
            </a:r>
            <a:r>
              <a:rPr lang="ru-RU" sz="2000" dirty="0" err="1" smtClean="0"/>
              <a:t>Сu</a:t>
            </a:r>
            <a:r>
              <a:rPr lang="ru-RU" sz="2000" dirty="0" smtClean="0"/>
              <a:t>&gt;</a:t>
            </a:r>
            <a:r>
              <a:rPr lang="ru-RU" sz="2000" dirty="0" err="1" smtClean="0"/>
              <a:t>Rb</a:t>
            </a:r>
            <a:r>
              <a:rPr lang="ru-RU" sz="2000" dirty="0" smtClean="0"/>
              <a:t>. Из тяжелых металлов на данном участке в воде встречались  </a:t>
            </a:r>
            <a:r>
              <a:rPr lang="ru-RU" sz="2000" dirty="0" err="1" smtClean="0"/>
              <a:t>Sr</a:t>
            </a:r>
            <a:r>
              <a:rPr lang="ru-RU" sz="2000" dirty="0" smtClean="0"/>
              <a:t>&gt;</a:t>
            </a:r>
            <a:r>
              <a:rPr lang="ru-RU" sz="2000" dirty="0" err="1" smtClean="0"/>
              <a:t>Mn</a:t>
            </a:r>
            <a:r>
              <a:rPr lang="ru-RU" sz="2000" dirty="0" smtClean="0"/>
              <a:t>&gt;</a:t>
            </a:r>
            <a:r>
              <a:rPr lang="ru-RU" sz="2000" dirty="0" err="1" smtClean="0"/>
              <a:t>Fe</a:t>
            </a:r>
            <a:r>
              <a:rPr lang="ru-RU" sz="2000" dirty="0" smtClean="0"/>
              <a:t>&gt;Со&gt;</a:t>
            </a:r>
            <a:r>
              <a:rPr lang="ru-RU" sz="2000" dirty="0" err="1" smtClean="0"/>
              <a:t>Zn</a:t>
            </a:r>
            <a:r>
              <a:rPr lang="ru-RU" sz="2000" dirty="0" smtClean="0"/>
              <a:t>&gt;</a:t>
            </a:r>
            <a:r>
              <a:rPr lang="ru-RU" sz="2000" dirty="0" err="1" smtClean="0"/>
              <a:t>Сu</a:t>
            </a:r>
            <a:r>
              <a:rPr lang="ru-RU" sz="2000" dirty="0" smtClean="0"/>
              <a:t>&gt;</a:t>
            </a:r>
            <a:r>
              <a:rPr lang="ru-RU" sz="2000" dirty="0" err="1" smtClean="0"/>
              <a:t>Rb</a:t>
            </a:r>
            <a:r>
              <a:rPr lang="ru-RU" sz="2000" dirty="0" smtClean="0"/>
              <a:t>. Здесь встречались, такие тяжелые металлы, как </a:t>
            </a:r>
            <a:r>
              <a:rPr lang="ru-RU" sz="2000" dirty="0" err="1" smtClean="0"/>
              <a:t>Mn</a:t>
            </a:r>
            <a:r>
              <a:rPr lang="ru-RU" sz="2000" dirty="0" smtClean="0"/>
              <a:t>, Со, </a:t>
            </a:r>
            <a:r>
              <a:rPr lang="ru-RU" sz="2000" dirty="0" err="1" smtClean="0"/>
              <a:t>Rb</a:t>
            </a:r>
            <a:r>
              <a:rPr lang="ru-RU" sz="2000" dirty="0" smtClean="0"/>
              <a:t>, которые не были отмечены в воде контрольного участка водохранилища </a:t>
            </a:r>
            <a:endParaRPr lang="ru-RU" sz="2000" dirty="0"/>
          </a:p>
        </p:txBody>
      </p:sp>
      <p:graphicFrame>
        <p:nvGraphicFramePr>
          <p:cNvPr id="4" name="Диаграмма 3"/>
          <p:cNvGraphicFramePr/>
          <p:nvPr/>
        </p:nvGraphicFramePr>
        <p:xfrm>
          <a:off x="611560" y="2348880"/>
          <a:ext cx="3960440"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4716016" y="2348880"/>
          <a:ext cx="3816424"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4" name="Rectangle 4"/>
          <p:cNvSpPr>
            <a:spLocks noChangeArrowheads="1"/>
          </p:cNvSpPr>
          <p:nvPr/>
        </p:nvSpPr>
        <p:spPr bwMode="auto">
          <a:xfrm>
            <a:off x="0" y="5733256"/>
            <a:ext cx="914400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Рис.6.</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Химический состав воды во вторичном отстойнике целлюлозно-бумажного комбината на участке содержания эйхорнии, мг/л</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368152"/>
          </a:xfrm>
        </p:spPr>
        <p:style>
          <a:lnRef idx="1">
            <a:schemeClr val="accent5"/>
          </a:lnRef>
          <a:fillRef idx="2">
            <a:schemeClr val="accent5"/>
          </a:fillRef>
          <a:effectRef idx="1">
            <a:schemeClr val="accent5"/>
          </a:effectRef>
          <a:fontRef idx="minor">
            <a:schemeClr val="dk1"/>
          </a:fontRef>
        </p:style>
        <p:txBody>
          <a:bodyPr>
            <a:noAutofit/>
          </a:bodyPr>
          <a:lstStyle/>
          <a:p>
            <a:r>
              <a:rPr lang="ru-RU" sz="2000" dirty="0" smtClean="0"/>
              <a:t>В кустах эйхорнии (маточные кусты), которые были высажены во вторичном отстойнике комбината химический состав включал в себя 16 элементов в следующей количественной последовательности (по убыванию): К&gt;S&gt;</a:t>
            </a:r>
            <a:r>
              <a:rPr lang="ru-RU" sz="2000" dirty="0" err="1" smtClean="0"/>
              <a:t>Са</a:t>
            </a:r>
            <a:r>
              <a:rPr lang="ru-RU" sz="2000" dirty="0" smtClean="0"/>
              <a:t>&gt;</a:t>
            </a:r>
            <a:r>
              <a:rPr lang="ru-RU" sz="2000" dirty="0" err="1" smtClean="0"/>
              <a:t>Fe</a:t>
            </a:r>
            <a:r>
              <a:rPr lang="ru-RU" sz="2000" dirty="0" smtClean="0"/>
              <a:t>&gt;</a:t>
            </a:r>
            <a:r>
              <a:rPr lang="ru-RU" sz="2000" dirty="0" err="1" smtClean="0"/>
              <a:t>Si</a:t>
            </a:r>
            <a:r>
              <a:rPr lang="ru-RU" sz="2000" dirty="0" smtClean="0"/>
              <a:t>&gt;</a:t>
            </a:r>
            <a:r>
              <a:rPr lang="ru-RU" sz="2000" dirty="0" err="1" smtClean="0"/>
              <a:t>Mn</a:t>
            </a:r>
            <a:r>
              <a:rPr lang="ru-RU" sz="2000" dirty="0" smtClean="0"/>
              <a:t>&gt;Р&gt;</a:t>
            </a:r>
            <a:r>
              <a:rPr lang="ru-RU" sz="2000" dirty="0" err="1" smtClean="0"/>
              <a:t>Аl</a:t>
            </a:r>
            <a:r>
              <a:rPr lang="ru-RU" sz="2000" dirty="0" smtClean="0"/>
              <a:t>&gt;</a:t>
            </a:r>
            <a:r>
              <a:rPr lang="ru-RU" sz="2000" dirty="0" err="1" smtClean="0"/>
              <a:t>Ti</a:t>
            </a:r>
            <a:r>
              <a:rPr lang="ru-RU" sz="2000" dirty="0" smtClean="0"/>
              <a:t>&gt;</a:t>
            </a:r>
            <a:r>
              <a:rPr lang="ru-RU" sz="2000" dirty="0" err="1" smtClean="0"/>
              <a:t>Сu</a:t>
            </a:r>
            <a:r>
              <a:rPr lang="ru-RU" sz="2000" dirty="0" smtClean="0"/>
              <a:t>&gt;</a:t>
            </a:r>
            <a:r>
              <a:rPr lang="ru-RU" sz="2000" dirty="0" err="1" smtClean="0"/>
              <a:t>Sr</a:t>
            </a:r>
            <a:r>
              <a:rPr lang="ru-RU" sz="2000" dirty="0" smtClean="0"/>
              <a:t>&gt;</a:t>
            </a:r>
            <a:r>
              <a:rPr lang="ru-RU" sz="2000" dirty="0" err="1" smtClean="0"/>
              <a:t>Zn</a:t>
            </a:r>
            <a:r>
              <a:rPr lang="ru-RU" sz="2000" dirty="0" smtClean="0"/>
              <a:t>&gt;</a:t>
            </a:r>
            <a:r>
              <a:rPr lang="ru-RU" sz="2000" dirty="0" err="1" smtClean="0"/>
              <a:t>Zr</a:t>
            </a:r>
            <a:r>
              <a:rPr lang="ru-RU" sz="2000" dirty="0" smtClean="0"/>
              <a:t>&gt;</a:t>
            </a:r>
            <a:r>
              <a:rPr lang="ru-RU" sz="2000" dirty="0" err="1" smtClean="0"/>
              <a:t>Ni</a:t>
            </a:r>
            <a:r>
              <a:rPr lang="ru-RU" sz="2000" dirty="0" smtClean="0"/>
              <a:t>&gt;</a:t>
            </a:r>
            <a:r>
              <a:rPr lang="ru-RU" sz="2000" dirty="0" err="1" smtClean="0"/>
              <a:t>Br</a:t>
            </a:r>
            <a:r>
              <a:rPr lang="ru-RU" sz="2000" dirty="0" smtClean="0"/>
              <a:t>&gt;</a:t>
            </a:r>
            <a:r>
              <a:rPr lang="ru-RU" sz="2000" dirty="0" err="1" smtClean="0"/>
              <a:t>Rb</a:t>
            </a:r>
            <a:r>
              <a:rPr lang="ru-RU" sz="2000" dirty="0" smtClean="0"/>
              <a:t>.</a:t>
            </a:r>
            <a:endParaRPr lang="ru-RU" sz="2000" dirty="0"/>
          </a:p>
        </p:txBody>
      </p:sp>
      <p:graphicFrame>
        <p:nvGraphicFramePr>
          <p:cNvPr id="4" name="Диаграмма 3"/>
          <p:cNvGraphicFramePr/>
          <p:nvPr/>
        </p:nvGraphicFramePr>
        <p:xfrm>
          <a:off x="539552" y="1772816"/>
          <a:ext cx="4176464"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4499992" y="1772816"/>
          <a:ext cx="4104456" cy="3672104"/>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5589240"/>
            <a:ext cx="9144000" cy="80021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Рис.</a:t>
            </a:r>
            <a:r>
              <a:rPr kumimoji="0" lang="ru-RU"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Химический состав материнских кустов эйхорнии из вторичного отстойника Марийского целлюлозно-бумажного комбината в августе 2014г., мг/кг сухой массы</a:t>
            </a:r>
            <a:endParaRPr kumimoji="0" lang="ru-RU"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8" name="Picture 18"/>
          <p:cNvPicPr>
            <a:picLocks noChangeAspect="1" noChangeArrowheads="1"/>
          </p:cNvPicPr>
          <p:nvPr/>
        </p:nvPicPr>
        <p:blipFill>
          <a:blip r:embed="rId2" cstate="print"/>
          <a:srcRect l="20196" t="29156" r="15605" b="9813"/>
          <a:stretch>
            <a:fillRect/>
          </a:stretch>
        </p:blipFill>
        <p:spPr bwMode="auto">
          <a:xfrm>
            <a:off x="539552" y="1484784"/>
            <a:ext cx="8136904" cy="4349035"/>
          </a:xfrm>
          <a:prstGeom prst="rect">
            <a:avLst/>
          </a:prstGeom>
          <a:noFill/>
          <a:ln w="9525">
            <a:noFill/>
            <a:miter lim="800000"/>
            <a:headEnd/>
            <a:tailEnd/>
          </a:ln>
        </p:spPr>
      </p:pic>
      <p:sp>
        <p:nvSpPr>
          <p:cNvPr id="2" name="Заголовок 1"/>
          <p:cNvSpPr>
            <a:spLocks noGrp="1"/>
          </p:cNvSpPr>
          <p:nvPr>
            <p:ph type="title"/>
          </p:nvPr>
        </p:nvSpPr>
        <p:spPr>
          <a:xfrm>
            <a:off x="323528" y="116632"/>
            <a:ext cx="8496944" cy="1368152"/>
          </a:xfrm>
          <a:noFill/>
        </p:spPr>
        <p:style>
          <a:lnRef idx="1">
            <a:schemeClr val="accent5"/>
          </a:lnRef>
          <a:fillRef idx="2">
            <a:schemeClr val="accent5"/>
          </a:fillRef>
          <a:effectRef idx="1">
            <a:schemeClr val="accent5"/>
          </a:effectRef>
          <a:fontRef idx="minor">
            <a:schemeClr val="dk1"/>
          </a:fontRef>
        </p:style>
        <p:txBody>
          <a:bodyPr>
            <a:noAutofit/>
          </a:bodyPr>
          <a:lstStyle/>
          <a:p>
            <a:r>
              <a:rPr lang="ru-RU" sz="2000" dirty="0" smtClean="0"/>
              <a:t>Анализ валового содержания химических элементов в воде, грунте и эйхорнии показал, что большинство элементов встреченных в растении присутствовали как в воде, так и в грунте, </a:t>
            </a:r>
            <a:r>
              <a:rPr lang="en-US" sz="2000" dirty="0" err="1" smtClean="0"/>
              <a:t>Cl</a:t>
            </a:r>
            <a:r>
              <a:rPr lang="en-US" sz="2000" dirty="0" smtClean="0"/>
              <a:t> </a:t>
            </a:r>
            <a:r>
              <a:rPr lang="ru-RU" sz="2000" dirty="0" smtClean="0"/>
              <a:t>и </a:t>
            </a:r>
            <a:r>
              <a:rPr lang="en-US" sz="2000" dirty="0" smtClean="0"/>
              <a:t>Br</a:t>
            </a:r>
            <a:r>
              <a:rPr lang="ru-RU" sz="2000" dirty="0" smtClean="0"/>
              <a:t> поступали в </a:t>
            </a:r>
            <a:r>
              <a:rPr lang="ru-RU" sz="2000" dirty="0" err="1" smtClean="0"/>
              <a:t>эйхорнию</a:t>
            </a:r>
            <a:r>
              <a:rPr lang="ru-RU" sz="2000" dirty="0" smtClean="0"/>
              <a:t> из воды, а </a:t>
            </a:r>
            <a:r>
              <a:rPr lang="ru-RU" sz="2000" dirty="0" err="1" smtClean="0"/>
              <a:t>Al</a:t>
            </a:r>
            <a:r>
              <a:rPr lang="ru-RU" sz="2000" dirty="0" smtClean="0"/>
              <a:t>, </a:t>
            </a:r>
            <a:r>
              <a:rPr lang="ru-RU" sz="2000" dirty="0" err="1" smtClean="0"/>
              <a:t>Ti</a:t>
            </a:r>
            <a:r>
              <a:rPr lang="ru-RU" sz="2000" dirty="0" smtClean="0"/>
              <a:t>, </a:t>
            </a:r>
            <a:r>
              <a:rPr lang="ru-RU" sz="2000" dirty="0" err="1" smtClean="0"/>
              <a:t>Zr</a:t>
            </a:r>
            <a:r>
              <a:rPr lang="ru-RU" sz="2000" dirty="0" smtClean="0"/>
              <a:t> и </a:t>
            </a:r>
            <a:r>
              <a:rPr lang="ru-RU" sz="2000" dirty="0" err="1" smtClean="0"/>
              <a:t>Pb</a:t>
            </a:r>
            <a:r>
              <a:rPr lang="ru-RU" sz="2000" dirty="0" smtClean="0"/>
              <a:t> из грунта. </a:t>
            </a:r>
            <a:r>
              <a:rPr lang="ru-RU" sz="2000" dirty="0" err="1" smtClean="0"/>
              <a:t>Zr</a:t>
            </a:r>
            <a:r>
              <a:rPr lang="ru-RU" sz="2000" dirty="0" smtClean="0"/>
              <a:t> и </a:t>
            </a:r>
            <a:r>
              <a:rPr lang="ru-RU" sz="2000" dirty="0" err="1" smtClean="0"/>
              <a:t>Cr</a:t>
            </a:r>
            <a:r>
              <a:rPr lang="ru-RU" sz="2000" dirty="0" smtClean="0"/>
              <a:t> в растении не аккумулировались</a:t>
            </a:r>
            <a:endParaRPr lang="ru-RU" sz="2000" dirty="0"/>
          </a:p>
        </p:txBody>
      </p:sp>
      <p:sp>
        <p:nvSpPr>
          <p:cNvPr id="25619" name="Rectangle 19"/>
          <p:cNvSpPr>
            <a:spLocks noChangeArrowheads="1"/>
          </p:cNvSpPr>
          <p:nvPr/>
        </p:nvSpPr>
        <p:spPr bwMode="auto">
          <a:xfrm>
            <a:off x="0" y="5805264"/>
            <a:ext cx="9144000"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Рис.8</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Схема источников поступления элементов в </a:t>
            </a:r>
            <a:r>
              <a:rPr kumimoji="0" lang="ru-RU"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эйхорнию</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a:t>
            </a:r>
            <a:r>
              <a:rPr kumimoji="0" lang="ru-RU"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В </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концентрация в воде, мг/л; С</a:t>
            </a:r>
            <a:r>
              <a:rPr kumimoji="0" lang="ru-RU"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ДО</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концентрация в донных отложениях, мг/кг сухой массы; С</a:t>
            </a:r>
            <a:r>
              <a:rPr kumimoji="0" lang="ru-RU" b="0" i="0" u="none" strike="noStrike" cap="none" normalizeH="0" baseline="-30000" dirty="0" smtClean="0">
                <a:ln>
                  <a:noFill/>
                </a:ln>
                <a:solidFill>
                  <a:schemeClr val="bg1"/>
                </a:solidFill>
                <a:effectLst/>
                <a:latin typeface="Times New Roman" pitchFamily="18" charset="0"/>
                <a:ea typeface="Times New Roman" pitchFamily="18" charset="0"/>
                <a:cs typeface="Times New Roman" pitchFamily="18" charset="0"/>
              </a:rPr>
              <a:t>Э</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максимальные концентрации в эйхорнии, мг/кг сухой массы)</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512168"/>
          </a:xfrm>
        </p:spPr>
        <p:style>
          <a:lnRef idx="1">
            <a:schemeClr val="accent4"/>
          </a:lnRef>
          <a:fillRef idx="2">
            <a:schemeClr val="accent4"/>
          </a:fillRef>
          <a:effectRef idx="1">
            <a:schemeClr val="accent4"/>
          </a:effectRef>
          <a:fontRef idx="minor">
            <a:schemeClr val="dk1"/>
          </a:fontRef>
        </p:style>
        <p:txBody>
          <a:bodyPr>
            <a:noAutofit/>
          </a:bodyPr>
          <a:lstStyle/>
          <a:p>
            <a:r>
              <a:rPr lang="ru-RU" sz="2000" dirty="0"/>
              <a:t>В период исследований первый водоем был заселен карповыми видами рыб, в том числе растительноядными (белый и пестрый толстолобики, белый амур), плотность посадки составляла около 2 000 кг/га. Во второй водоем в начале сезона были выпущены сеголетки карпа, плотность посадки рыбы в период отбора проб – 120 кг/га.</a:t>
            </a:r>
          </a:p>
        </p:txBody>
      </p:sp>
      <p:sp>
        <p:nvSpPr>
          <p:cNvPr id="4" name="Овал 3"/>
          <p:cNvSpPr/>
          <p:nvPr/>
        </p:nvSpPr>
        <p:spPr>
          <a:xfrm>
            <a:off x="611560" y="3717032"/>
            <a:ext cx="172819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 name="Овал 4"/>
          <p:cNvSpPr/>
          <p:nvPr/>
        </p:nvSpPr>
        <p:spPr>
          <a:xfrm>
            <a:off x="7164288" y="3140968"/>
            <a:ext cx="1656184"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2 водоём</a:t>
            </a:r>
            <a:endParaRPr lang="ru-RU" sz="2400" dirty="0"/>
          </a:p>
        </p:txBody>
      </p:sp>
      <p:pic>
        <p:nvPicPr>
          <p:cNvPr id="13314" name="Picture 2" descr="ÐÐ°ÑÑÐ¸Ð½ÐºÐ¸ Ð¿Ð¾ Ð·Ð°Ð¿ÑÐ¾ÑÑ Ð±ÐµÐ»ÑÐ¹ ÑÐ¾Ð»ÑÑÐ¾Ð»Ð¾Ð±Ð¸Ðº ÑÐ¾ÑÐ¾"/>
          <p:cNvPicPr>
            <a:picLocks noChangeAspect="1" noChangeArrowheads="1"/>
          </p:cNvPicPr>
          <p:nvPr/>
        </p:nvPicPr>
        <p:blipFill>
          <a:blip r:embed="rId2" cstate="print"/>
          <a:srcRect r="17788"/>
          <a:stretch>
            <a:fillRect/>
          </a:stretch>
        </p:blipFill>
        <p:spPr bwMode="auto">
          <a:xfrm>
            <a:off x="3419872" y="2564904"/>
            <a:ext cx="2520280" cy="1724402"/>
          </a:xfrm>
          <a:prstGeom prst="rect">
            <a:avLst/>
          </a:prstGeom>
          <a:noFill/>
        </p:spPr>
      </p:pic>
      <p:pic>
        <p:nvPicPr>
          <p:cNvPr id="13315" name="Picture 3" descr="F:\21.06.2017\контроль 1.JPG"/>
          <p:cNvPicPr>
            <a:picLocks noChangeAspect="1" noChangeArrowheads="1"/>
          </p:cNvPicPr>
          <p:nvPr/>
        </p:nvPicPr>
        <p:blipFill>
          <a:blip r:embed="rId3" cstate="print"/>
          <a:srcRect t="16129" b="25806"/>
          <a:stretch>
            <a:fillRect/>
          </a:stretch>
        </p:blipFill>
        <p:spPr bwMode="auto">
          <a:xfrm>
            <a:off x="0" y="1772816"/>
            <a:ext cx="3348372" cy="1296144"/>
          </a:xfrm>
          <a:prstGeom prst="rect">
            <a:avLst/>
          </a:prstGeom>
          <a:noFill/>
        </p:spPr>
      </p:pic>
      <p:pic>
        <p:nvPicPr>
          <p:cNvPr id="13317" name="Picture 5" descr="ÐÐ°ÑÑÐ¸Ð½ÐºÐ¸ Ð¿Ð¾ Ð·Ð°Ð¿ÑÐ¾ÑÑ Ð¿ÐµÑÑÑÑÐ¹ ÑÐ¾Ð»ÑÑÐ¾Ð»Ð¾Ð±Ð¸Ðº ÑÐ¾ÑÐ¾"/>
          <p:cNvPicPr>
            <a:picLocks noChangeAspect="1" noChangeArrowheads="1"/>
          </p:cNvPicPr>
          <p:nvPr/>
        </p:nvPicPr>
        <p:blipFill>
          <a:blip r:embed="rId4" cstate="print"/>
          <a:srcRect/>
          <a:stretch>
            <a:fillRect/>
          </a:stretch>
        </p:blipFill>
        <p:spPr bwMode="auto">
          <a:xfrm>
            <a:off x="971600" y="3861048"/>
            <a:ext cx="6429375" cy="2114550"/>
          </a:xfrm>
          <a:prstGeom prst="rect">
            <a:avLst/>
          </a:prstGeom>
          <a:noFill/>
        </p:spPr>
      </p:pic>
      <p:pic>
        <p:nvPicPr>
          <p:cNvPr id="13319" name="Picture 7" descr="ÐÐ°ÑÑÐ¸Ð½ÐºÐ¸ Ð¿Ð¾ Ð·Ð°Ð¿ÑÐ¾ÑÑ Ð±ÐµÐ»ÑÐ¹ Ð°Ð¼ÑÑ ÑÐ¾ÑÐ¾"/>
          <p:cNvPicPr>
            <a:picLocks noChangeAspect="1" noChangeArrowheads="1"/>
          </p:cNvPicPr>
          <p:nvPr/>
        </p:nvPicPr>
        <p:blipFill>
          <a:blip r:embed="rId5" cstate="print"/>
          <a:srcRect t="17957" r="2666"/>
          <a:stretch>
            <a:fillRect/>
          </a:stretch>
        </p:blipFill>
        <p:spPr bwMode="auto">
          <a:xfrm>
            <a:off x="179512" y="5404900"/>
            <a:ext cx="3275856" cy="1453100"/>
          </a:xfrm>
          <a:prstGeom prst="rect">
            <a:avLst/>
          </a:prstGeom>
          <a:noFill/>
        </p:spPr>
      </p:pic>
      <p:pic>
        <p:nvPicPr>
          <p:cNvPr id="13321" name="Picture 9" descr="ÐÐ°ÑÑÐ¸Ð½ÐºÐ¸ Ð¿Ð¾ Ð·Ð°Ð¿ÑÐ¾ÑÑ ÑÐµÐ³Ð¾Ð»ÐµÑÐºÐ¸ ÐºÐ°ÑÐ¿Ð° ÑÐ¾ÑÐ¾"/>
          <p:cNvPicPr>
            <a:picLocks noChangeAspect="1" noChangeArrowheads="1"/>
          </p:cNvPicPr>
          <p:nvPr/>
        </p:nvPicPr>
        <p:blipFill>
          <a:blip r:embed="rId6" cstate="print"/>
          <a:srcRect/>
          <a:stretch>
            <a:fillRect/>
          </a:stretch>
        </p:blipFill>
        <p:spPr bwMode="auto">
          <a:xfrm>
            <a:off x="6119664" y="4725144"/>
            <a:ext cx="3024336" cy="1848206"/>
          </a:xfrm>
          <a:prstGeom prst="rect">
            <a:avLst/>
          </a:prstGeom>
          <a:noFill/>
        </p:spPr>
      </p:pic>
      <p:sp>
        <p:nvSpPr>
          <p:cNvPr id="12" name="TextBox 11"/>
          <p:cNvSpPr txBox="1"/>
          <p:nvPr/>
        </p:nvSpPr>
        <p:spPr>
          <a:xfrm>
            <a:off x="899592" y="3861048"/>
            <a:ext cx="1400768" cy="461665"/>
          </a:xfrm>
          <a:prstGeom prst="rect">
            <a:avLst/>
          </a:prstGeom>
          <a:noFill/>
        </p:spPr>
        <p:txBody>
          <a:bodyPr wrap="none" rtlCol="0">
            <a:spAutoFit/>
          </a:bodyPr>
          <a:lstStyle/>
          <a:p>
            <a:r>
              <a:rPr lang="ru-RU" sz="2400" dirty="0" smtClean="0"/>
              <a:t>1 водоём</a:t>
            </a:r>
            <a:endParaRPr lang="ru-RU" sz="2400" dirty="0"/>
          </a:p>
        </p:txBody>
      </p:sp>
      <p:cxnSp>
        <p:nvCxnSpPr>
          <p:cNvPr id="14" name="Прямая со стрелкой 13"/>
          <p:cNvCxnSpPr>
            <a:stCxn id="4" idx="0"/>
          </p:cNvCxnSpPr>
          <p:nvPr/>
        </p:nvCxnSpPr>
        <p:spPr>
          <a:xfrm flipH="1" flipV="1">
            <a:off x="1259632" y="3068960"/>
            <a:ext cx="216024" cy="6480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195736" y="3573016"/>
            <a:ext cx="1152128"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051720" y="4437112"/>
            <a:ext cx="864096"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827584" y="4581128"/>
            <a:ext cx="360040"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7812360" y="4005064"/>
            <a:ext cx="108012"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NewsPrint">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2799</TotalTime>
  <Words>4037</Words>
  <Application>Microsoft Office PowerPoint</Application>
  <PresentationFormat>Экран (4:3)</PresentationFormat>
  <Paragraphs>313</Paragraphs>
  <Slides>40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40</vt:i4>
      </vt:variant>
    </vt:vector>
  </HeadingPairs>
  <TitlesOfParts>
    <vt:vector size="43" baseType="lpstr">
      <vt:lpstr>Autumn</vt:lpstr>
      <vt:lpstr>NewsPrint</vt:lpstr>
      <vt:lpstr>Поток</vt:lpstr>
      <vt:lpstr>Калайда М.Л.       Д.б.н., профессор Зав.Кафедрой  «Водные биоресурсы и аквакультура» kalayda4@mail.ru</vt:lpstr>
      <vt:lpstr>Слайд 2</vt:lpstr>
      <vt:lpstr>Слайд 3</vt:lpstr>
      <vt:lpstr>Исследование фитопланктона проводилось в 2017 г. в двух искусственных  прудах  питомника, на которых пробы фитопланктона отбирались с 6 станций. Средняя глубина первого водоема составляет 1,8 м, второго – 1,45 м. Подпитка водоемов производится за счет грунтовых вод и вод реки Брысса. В летние месяцы температура в прибрежной части прудов варьировала от 24,7оС до 26,6 оС, в центральной части – от 24,7оС до 27,4 оС. Прозрачность воды в первом пруду составляла около 0,4 м, во втором – 0,5 м.</vt:lpstr>
      <vt:lpstr>Слайд 5</vt:lpstr>
      <vt:lpstr>В воде на участке вторичного отстойника, где выращивалась эйхорния, были встречены 13 элементов в следующей количественной последовательности (по убыванию): Са&gt;Si&gt;Cl&gt;S&gt;K&gt;Sr&gt;Mn&gt;Fe&gt;Вг&gt;Со&gt;Zn&gt;Сu&gt;Rb. Из тяжелых металлов на данном участке в воде встречались  Sr&gt;Mn&gt;Fe&gt;Со&gt;Zn&gt;Сu&gt;Rb. Здесь встречались, такие тяжелые металлы, как Mn, Со, Rb, которые не были отмечены в воде контрольного участка водохранилища </vt:lpstr>
      <vt:lpstr>В кустах эйхорнии (маточные кусты), которые были высажены во вторичном отстойнике комбината химический состав включал в себя 16 элементов в следующей количественной последовательности (по убыванию): К&gt;S&gt;Са&gt;Fe&gt;Si&gt;Mn&gt;Р&gt;Аl&gt;Ti&gt;Сu&gt;Sr&gt;Zn&gt;Zr&gt;Ni&gt;Br&gt;Rb.</vt:lpstr>
      <vt:lpstr>Анализ валового содержания химических элементов в воде, грунте и эйхорнии показал, что большинство элементов встреченных в растении присутствовали как в воде, так и в грунте, Cl и Br поступали в эйхорнию из воды, а Al, Ti, Zr и Pb из грунта. Zr и Cr в растении не аккумулировались</vt:lpstr>
      <vt:lpstr>В период исследований первый водоем был заселен карповыми видами рыб, в том числе растительноядными (белый и пестрый толстолобики, белый амур), плотность посадки составляла около 2 000 кг/га. Во второй водоем в начале сезона были выпущены сеголетки карпа, плотность посадки рыбы в период отбора проб – 120 кг/га.</vt:lpstr>
      <vt:lpstr>Слайд 10</vt:lpstr>
      <vt:lpstr>В пробах фитопланктона первого пруда было выявлено 17 таксонов водорослей рангом ниже рода из пяти отделов: из которых к зеленым относились 7 таксонов, эвгленовым – 5, синезеленым – 2, диатомовым – 1 и золотистым – 2. Во втором водоеме было выявлено 22 таксона водорослей рангом ниже рода из пяти отделов: зеленые (11 таксонов), эвгленовые (6 таксонов), синезеленые (2 таксона) и диатомовые (2 таксона), золотистые водоросли (1 таксон)</vt:lpstr>
      <vt:lpstr>Численность фитопланктона в первом водоеме изменялась от 1679 тыс.кл./л до 5406 тыс.кл./л, во втором – от 1208 тыс.кл./л до 5085тыс.кл./л. </vt:lpstr>
      <vt:lpstr>Общая биомасса в первом водоеме колебалась от 1,16 мг/л до 8,59 мг/л, во втором – от 9,79 мг/л до 14,2 мг/л. По численности среди видов в исследованных водоемах доминировали синезеленые, по биомассе – эвгленовые водоросли. </vt:lpstr>
      <vt:lpstr>Слайд 14</vt:lpstr>
      <vt:lpstr>Слайд 15</vt:lpstr>
      <vt:lpstr>Слайд 16</vt:lpstr>
      <vt:lpstr>Слайд 17</vt:lpstr>
      <vt:lpstr>Слайд 18</vt:lpstr>
      <vt:lpstr>Слайд 19</vt:lpstr>
      <vt:lpstr>Размерно-весовая характеристка моллюсков литоглиф в 2014г</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будущая деятельность.</dc:title>
  <dc:creator>Ефим</dc:creator>
  <cp:lastModifiedBy>Калайда</cp:lastModifiedBy>
  <cp:revision>329</cp:revision>
  <dcterms:created xsi:type="dcterms:W3CDTF">2013-11-21T14:00:14Z</dcterms:created>
  <dcterms:modified xsi:type="dcterms:W3CDTF">2019-04-25T06:03:10Z</dcterms:modified>
</cp:coreProperties>
</file>