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10.xml" ContentType="application/vnd.openxmlformats-officedocument.presentationml.slideLayout+xml"/>
  <Override PartName="/ppt/theme/theme7.xml" ContentType="application/vnd.openxmlformats-officedocument.theme+xml"/>
  <Override PartName="/ppt/slideLayouts/slideLayout1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62" r:id="rId3"/>
    <p:sldMasterId id="2147483663" r:id="rId4"/>
    <p:sldMasterId id="2147483664" r:id="rId5"/>
    <p:sldMasterId id="2147483665" r:id="rId6"/>
    <p:sldMasterId id="2147483666" r:id="rId7"/>
    <p:sldMasterId id="2147483667" r:id="rId8"/>
  </p:sldMasterIdLst>
  <p:notesMasterIdLst>
    <p:notesMasterId r:id="rId52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88" r:id="rId16"/>
    <p:sldId id="263" r:id="rId17"/>
    <p:sldId id="264" r:id="rId18"/>
    <p:sldId id="289" r:id="rId19"/>
    <p:sldId id="290" r:id="rId20"/>
    <p:sldId id="291" r:id="rId21"/>
    <p:sldId id="292" r:id="rId22"/>
    <p:sldId id="293" r:id="rId23"/>
    <p:sldId id="265" r:id="rId24"/>
    <p:sldId id="266" r:id="rId25"/>
    <p:sldId id="267" r:id="rId26"/>
    <p:sldId id="295" r:id="rId27"/>
    <p:sldId id="294" r:id="rId28"/>
    <p:sldId id="297" r:id="rId29"/>
    <p:sldId id="298" r:id="rId30"/>
    <p:sldId id="283" r:id="rId31"/>
    <p:sldId id="284" r:id="rId32"/>
    <p:sldId id="285" r:id="rId33"/>
    <p:sldId id="286" r:id="rId34"/>
    <p:sldId id="268" r:id="rId35"/>
    <p:sldId id="269" r:id="rId36"/>
    <p:sldId id="300" r:id="rId37"/>
    <p:sldId id="270" r:id="rId38"/>
    <p:sldId id="271" r:id="rId39"/>
    <p:sldId id="272" r:id="rId40"/>
    <p:sldId id="273" r:id="rId41"/>
    <p:sldId id="274" r:id="rId42"/>
    <p:sldId id="275" r:id="rId43"/>
    <p:sldId id="276" r:id="rId44"/>
    <p:sldId id="277" r:id="rId45"/>
    <p:sldId id="278" r:id="rId46"/>
    <p:sldId id="279" r:id="rId47"/>
    <p:sldId id="280" r:id="rId48"/>
    <p:sldId id="281" r:id="rId49"/>
    <p:sldId id="282" r:id="rId50"/>
    <p:sldId id="287" r:id="rId5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AAC2C2E-2FE7-4C78-B14D-DB80D2B1F9AB}">
  <a:tblStyle styleId="{6AAC2C2E-2FE7-4C78-B14D-DB80D2B1F9A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slide" Target="slides/slide42.xml"/><Relationship Id="rId55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51532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34772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0929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43381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57915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47809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81431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23213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28489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594271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73400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97632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387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06692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560387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228600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24687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240"/>
              <a:buNone/>
              <a:defRPr/>
            </a:lvl1pPr>
            <a:lvl2pPr lvl="1" algn="ctr">
              <a:spcBef>
                <a:spcPts val="400"/>
              </a:spcBef>
              <a:spcAft>
                <a:spcPts val="0"/>
              </a:spcAft>
              <a:buSzPts val="1620"/>
              <a:buNone/>
              <a:defRPr/>
            </a:lvl2pPr>
            <a:lvl3pPr lvl="2" algn="ctr"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5562600" y="6508750"/>
            <a:ext cx="300196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D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39175" y="6508750"/>
            <a:ext cx="46355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 strike="noStrike" cap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 strike="noStrike" cap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 strike="noStrike" cap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 strike="noStrike" cap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 strike="noStrike" cap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 strike="noStrike" cap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 strike="noStrike" cap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 strike="noStrike" cap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 strike="noStrike" cap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1600200" y="6508750"/>
            <a:ext cx="3906837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Объект с подписью" type="objTx">
  <p:cSld name="OBJECT_WITH_CAPTION_TEX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506508"/>
              </a:buClr>
              <a:buSzPts val="2000"/>
              <a:buFont typeface="Rockwell"/>
              <a:buNone/>
              <a:defRPr sz="2000" b="1"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body" idx="1"/>
          </p:nvPr>
        </p:nvSpPr>
        <p:spPr>
          <a:xfrm>
            <a:off x="4963136" y="1107560"/>
            <a:ext cx="393192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spcBef>
                <a:spcPts val="0"/>
              </a:spcBef>
              <a:spcAft>
                <a:spcPts val="0"/>
              </a:spcAft>
              <a:buSzPts val="980"/>
              <a:buNone/>
              <a:defRPr sz="14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080"/>
              <a:buFont typeface="Rockwell"/>
              <a:buNone/>
              <a:defRPr sz="1200"/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24" name="Google Shape;124;p18"/>
          <p:cNvSpPr txBox="1">
            <a:spLocks noGrp="1"/>
          </p:cNvSpPr>
          <p:nvPr>
            <p:ph type="body" idx="2"/>
          </p:nvPr>
        </p:nvSpPr>
        <p:spPr>
          <a:xfrm>
            <a:off x="228600" y="2209800"/>
            <a:ext cx="8666456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0840" algn="l">
              <a:spcBef>
                <a:spcPts val="0"/>
              </a:spcBef>
              <a:spcAft>
                <a:spcPts val="0"/>
              </a:spcAft>
              <a:buSzPts val="2240"/>
              <a:buChar char="⦿"/>
              <a:defRPr sz="3200"/>
            </a:lvl1pPr>
            <a:lvl2pPr marL="914400" lvl="1" indent="-388619" algn="l">
              <a:spcBef>
                <a:spcPts val="400"/>
              </a:spcBef>
              <a:spcAft>
                <a:spcPts val="0"/>
              </a:spcAft>
              <a:buSzPts val="2520"/>
              <a:buFont typeface="Rockwell"/>
              <a:buChar char="•"/>
              <a:defRPr sz="2800"/>
            </a:lvl2pPr>
            <a:lvl3pPr marL="1371600" lvl="2" indent="-381000" algn="l">
              <a:spcBef>
                <a:spcPts val="40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25" name="Google Shape;125;p18"/>
          <p:cNvSpPr txBox="1">
            <a:spLocks noGrp="1"/>
          </p:cNvSpPr>
          <p:nvPr>
            <p:ph type="dt" idx="10"/>
          </p:nvPr>
        </p:nvSpPr>
        <p:spPr>
          <a:xfrm>
            <a:off x="5562600" y="6513512"/>
            <a:ext cx="300196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D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8"/>
          <p:cNvSpPr txBox="1">
            <a:spLocks noGrp="1"/>
          </p:cNvSpPr>
          <p:nvPr>
            <p:ph type="sldNum" idx="12"/>
          </p:nvPr>
        </p:nvSpPr>
        <p:spPr>
          <a:xfrm>
            <a:off x="8639175" y="6513512"/>
            <a:ext cx="46355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7" name="Google Shape;127;p18"/>
          <p:cNvSpPr txBox="1">
            <a:spLocks noGrp="1"/>
          </p:cNvSpPr>
          <p:nvPr>
            <p:ph type="ftr" idx="11"/>
          </p:nvPr>
        </p:nvSpPr>
        <p:spPr>
          <a:xfrm>
            <a:off x="1600200" y="6513512"/>
            <a:ext cx="3906837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исунок с подписью" type="picTx">
  <p:cSld name="PICTURE_WITH_CAPTION_TEXT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506508"/>
              </a:buClr>
              <a:buSzPts val="2000"/>
              <a:buFont typeface="Rockwell"/>
              <a:buNone/>
              <a:defRPr sz="2000" b="1"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0"/>
          <p:cNvSpPr txBox="1">
            <a:spLocks noGrp="1"/>
          </p:cNvSpPr>
          <p:nvPr>
            <p:ph type="body" idx="1"/>
          </p:nvPr>
        </p:nvSpPr>
        <p:spPr>
          <a:xfrm>
            <a:off x="3040443" y="5388936"/>
            <a:ext cx="5486400" cy="912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spcBef>
                <a:spcPts val="0"/>
              </a:spcBef>
              <a:spcAft>
                <a:spcPts val="0"/>
              </a:spcAft>
              <a:buSzPts val="980"/>
              <a:buNone/>
              <a:defRPr sz="1400"/>
            </a:lvl1pPr>
            <a:lvl2pPr marL="914400" lvl="1" indent="-297180" algn="l">
              <a:spcBef>
                <a:spcPts val="400"/>
              </a:spcBef>
              <a:spcAft>
                <a:spcPts val="0"/>
              </a:spcAft>
              <a:buSzPts val="1080"/>
              <a:buFont typeface="Rockwell"/>
              <a:buChar char="•"/>
              <a:defRPr sz="1200"/>
            </a:lvl2pPr>
            <a:lvl3pPr marL="1371600" lvl="2" indent="-292100" algn="l">
              <a:spcBef>
                <a:spcPts val="400"/>
              </a:spcBef>
              <a:spcAft>
                <a:spcPts val="0"/>
              </a:spcAft>
              <a:buSzPts val="1000"/>
              <a:buChar char="●"/>
              <a:defRPr sz="1000"/>
            </a:lvl3pPr>
            <a:lvl4pPr marL="1828800" lvl="3" indent="-285750" algn="l">
              <a:spcBef>
                <a:spcPts val="400"/>
              </a:spcBef>
              <a:spcAft>
                <a:spcPts val="0"/>
              </a:spcAft>
              <a:buSzPts val="900"/>
              <a:buChar char="●"/>
              <a:defRPr sz="900"/>
            </a:lvl4pPr>
            <a:lvl5pPr marL="2286000" lvl="4" indent="-285750" algn="l">
              <a:spcBef>
                <a:spcPts val="400"/>
              </a:spcBef>
              <a:spcAft>
                <a:spcPts val="0"/>
              </a:spcAft>
              <a:buSzPts val="900"/>
              <a:buChar char="●"/>
              <a:defRPr sz="9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37" name="Google Shape;137;p20"/>
          <p:cNvSpPr>
            <a:spLocks noGrp="1"/>
          </p:cNvSpPr>
          <p:nvPr>
            <p:ph type="pic" idx="2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rgbClr val="FCF8BD">
              <a:alpha val="64705"/>
            </a:srgbClr>
          </a:solidFill>
          <a:ln w="11000" cap="rnd" cmpd="sng">
            <a:solidFill>
              <a:srgbClr val="FFFFC5">
                <a:alpha val="8784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Char char="•"/>
              <a:defRPr sz="2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230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38" name="Google Shape;138;p20"/>
          <p:cNvSpPr txBox="1">
            <a:spLocks noGrp="1"/>
          </p:cNvSpPr>
          <p:nvPr>
            <p:ph type="dt" idx="10"/>
          </p:nvPr>
        </p:nvSpPr>
        <p:spPr>
          <a:xfrm>
            <a:off x="5562600" y="6508750"/>
            <a:ext cx="300196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D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0"/>
          <p:cNvSpPr txBox="1">
            <a:spLocks noGrp="1"/>
          </p:cNvSpPr>
          <p:nvPr>
            <p:ph type="sldNum" idx="12"/>
          </p:nvPr>
        </p:nvSpPr>
        <p:spPr>
          <a:xfrm>
            <a:off x="8639175" y="6508750"/>
            <a:ext cx="46355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0" name="Google Shape;140;p20"/>
          <p:cNvSpPr txBox="1">
            <a:spLocks noGrp="1"/>
          </p:cNvSpPr>
          <p:nvPr>
            <p:ph type="ftr" idx="11"/>
          </p:nvPr>
        </p:nvSpPr>
        <p:spPr>
          <a:xfrm>
            <a:off x="1600200" y="6508750"/>
            <a:ext cx="3906837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306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Char char="⦿"/>
              <a:defRPr sz="2800"/>
            </a:lvl1pPr>
            <a:lvl2pPr marL="914400" lvl="1" indent="-36576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160"/>
              <a:buFont typeface="Rockwell"/>
              <a:buChar char="•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/>
            </a:lvl4pPr>
            <a:lvl5pPr marL="2286000" lvl="4" indent="-34925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196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D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1637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645920"/>
            <a:ext cx="4038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3060" algn="l">
              <a:spcBef>
                <a:spcPts val="0"/>
              </a:spcBef>
              <a:spcAft>
                <a:spcPts val="0"/>
              </a:spcAft>
              <a:buSzPts val="1960"/>
              <a:buChar char="⦿"/>
              <a:defRPr sz="2800"/>
            </a:lvl1pPr>
            <a:lvl2pPr marL="914400" lvl="1" indent="-365760" algn="l">
              <a:spcBef>
                <a:spcPts val="400"/>
              </a:spcBef>
              <a:spcAft>
                <a:spcPts val="0"/>
              </a:spcAft>
              <a:buSzPts val="2160"/>
              <a:buFont typeface="Rockwell"/>
              <a:buChar char="•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648200" y="1645920"/>
            <a:ext cx="4038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3060" algn="l">
              <a:spcBef>
                <a:spcPts val="0"/>
              </a:spcBef>
              <a:spcAft>
                <a:spcPts val="0"/>
              </a:spcAft>
              <a:buSzPts val="1960"/>
              <a:buChar char="⦿"/>
              <a:defRPr sz="2800"/>
            </a:lvl1pPr>
            <a:lvl2pPr marL="914400" lvl="1" indent="-365760" algn="l">
              <a:spcBef>
                <a:spcPts val="400"/>
              </a:spcBef>
              <a:spcAft>
                <a:spcPts val="0"/>
              </a:spcAft>
              <a:buSzPts val="2160"/>
              <a:buFont typeface="Rockwell"/>
              <a:buChar char="•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196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D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1637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640762" y="6515100"/>
            <a:ext cx="465137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5324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196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D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1637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marL="914400" lvl="1" indent="-331469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1637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196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D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05582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marL="914400" lvl="1" indent="-331469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1637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196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D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1637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196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D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sldNum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раздела" type="secHead">
  <p:cSld name="SECTION_HEADER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10057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ACCA8A"/>
              </a:buClr>
              <a:buSzPts val="4000"/>
              <a:buFont typeface="Rockwell"/>
              <a:buNone/>
              <a:defRPr sz="4000" b="1" cap="none">
                <a:solidFill>
                  <a:srgbClr val="ACCA8A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128000" bIns="45700" anchor="t" anchorCtr="0">
            <a:noAutofit/>
          </a:bodyPr>
          <a:lstStyle>
            <a:lvl1pPr marL="457200" lvl="0" indent="-228600" algn="r"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620"/>
              <a:buFont typeface="Rockwell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dt" idx="10"/>
          </p:nvPr>
        </p:nvSpPr>
        <p:spPr>
          <a:xfrm>
            <a:off x="5562600" y="6513512"/>
            <a:ext cx="300196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D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sldNum" idx="12"/>
          </p:nvPr>
        </p:nvSpPr>
        <p:spPr>
          <a:xfrm>
            <a:off x="8639175" y="6513512"/>
            <a:ext cx="46355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ftr" idx="11"/>
          </p:nvPr>
        </p:nvSpPr>
        <p:spPr>
          <a:xfrm>
            <a:off x="1600200" y="6513512"/>
            <a:ext cx="3906837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540"/>
              <a:buNone/>
              <a:defRPr sz="2200" b="0" cap="none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800"/>
              <a:buFont typeface="Rockwell"/>
              <a:buNone/>
              <a:defRPr sz="2000" b="1"/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body" idx="2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540"/>
              <a:buNone/>
              <a:defRPr sz="2200" b="0" cap="none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800"/>
              <a:buFont typeface="Rockwell"/>
              <a:buNone/>
              <a:defRPr sz="2000" b="1"/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09" name="Google Shape;109;p16"/>
          <p:cNvSpPr txBox="1">
            <a:spLocks noGrp="1"/>
          </p:cNvSpPr>
          <p:nvPr>
            <p:ph type="body" idx="3"/>
          </p:nvPr>
        </p:nvSpPr>
        <p:spPr>
          <a:xfrm>
            <a:off x="457200" y="2362200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6390" algn="l">
              <a:spcBef>
                <a:spcPts val="0"/>
              </a:spcBef>
              <a:spcAft>
                <a:spcPts val="0"/>
              </a:spcAft>
              <a:buSzPts val="1540"/>
              <a:buChar char="⦿"/>
              <a:defRPr sz="2200"/>
            </a:lvl1pPr>
            <a:lvl2pPr marL="914400" lvl="1" indent="-342900" algn="l">
              <a:spcBef>
                <a:spcPts val="400"/>
              </a:spcBef>
              <a:spcAft>
                <a:spcPts val="0"/>
              </a:spcAft>
              <a:buSzPts val="1800"/>
              <a:buFont typeface="Rockwell"/>
              <a:buChar char="•"/>
              <a:defRPr sz="2000"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4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40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body" idx="4"/>
          </p:nvPr>
        </p:nvSpPr>
        <p:spPr>
          <a:xfrm>
            <a:off x="4645025" y="2362200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6390" algn="l">
              <a:spcBef>
                <a:spcPts val="0"/>
              </a:spcBef>
              <a:spcAft>
                <a:spcPts val="0"/>
              </a:spcAft>
              <a:buSzPts val="1540"/>
              <a:buChar char="⦿"/>
              <a:defRPr sz="2200"/>
            </a:lvl1pPr>
            <a:lvl2pPr marL="914400" lvl="1" indent="-342900" algn="l">
              <a:spcBef>
                <a:spcPts val="400"/>
              </a:spcBef>
              <a:spcAft>
                <a:spcPts val="0"/>
              </a:spcAft>
              <a:buSzPts val="1800"/>
              <a:buFont typeface="Rockwell"/>
              <a:buChar char="•"/>
              <a:defRPr sz="2000"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4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40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11" name="Google Shape;111;p16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196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D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6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1637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6"/>
          <p:cNvSpPr txBox="1">
            <a:spLocks noGrp="1"/>
          </p:cNvSpPr>
          <p:nvPr>
            <p:ph type="sldNum" idx="12"/>
          </p:nvPr>
        </p:nvSpPr>
        <p:spPr>
          <a:xfrm>
            <a:off x="8640762" y="6515100"/>
            <a:ext cx="465137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0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rgbClr val="FCF8BD">
              <a:alpha val="64705"/>
            </a:srgbClr>
          </a:solidFill>
          <a:ln w="11000" cap="rnd" cmpd="sng">
            <a:solidFill>
              <a:srgbClr val="FFFFC5">
                <a:alpha val="8784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08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  <a:defRPr sz="3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7719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Char char="•"/>
              <a:defRPr sz="2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74650" algn="l" rtl="0"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230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49250" algn="l" rtl="0"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>
            <a:off x="5562600" y="6508750"/>
            <a:ext cx="300196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FFFFD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39175" y="6508750"/>
            <a:ext cx="46355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 strike="noStrike" cap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 strike="noStrike" cap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 strike="noStrike" cap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 strike="noStrike" cap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 strike="noStrike" cap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 strike="noStrike" cap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 strike="noStrike" cap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 strike="noStrike" cap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 strike="noStrike" cap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1600200" y="6508750"/>
            <a:ext cx="3906837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rgbClr val="FCF8BD">
              <a:alpha val="64705"/>
            </a:srgbClr>
          </a:solidFill>
          <a:ln w="11000" cap="rnd" cmpd="sng">
            <a:solidFill>
              <a:srgbClr val="FFFFC5">
                <a:alpha val="8784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0" name="Google Shape;20;p3"/>
          <p:cNvSpPr txBox="1"/>
          <p:nvPr/>
        </p:nvSpPr>
        <p:spPr>
          <a:xfrm>
            <a:off x="588962" y="1423987"/>
            <a:ext cx="8001000" cy="9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2900" dir="540000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08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  <a:defRPr sz="3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7719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Char char="•"/>
              <a:defRPr sz="2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74650" algn="l" rtl="0"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230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49250" algn="l" rtl="0"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196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>
                <a:solidFill>
                  <a:srgbClr val="FFFFD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1637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68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rgbClr val="FCF8BD">
              <a:alpha val="64705"/>
            </a:srgbClr>
          </a:solidFill>
          <a:ln w="11000" cap="rnd" cmpd="sng">
            <a:solidFill>
              <a:srgbClr val="FFFFC5">
                <a:alpha val="8784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9" name="Google Shape;49;p7"/>
          <p:cNvSpPr txBox="1"/>
          <p:nvPr/>
        </p:nvSpPr>
        <p:spPr>
          <a:xfrm>
            <a:off x="588962" y="1423987"/>
            <a:ext cx="8001000" cy="9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2900" dir="540000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08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  <a:defRPr sz="3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7719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Char char="•"/>
              <a:defRPr sz="2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74650" algn="l" rtl="0"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230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49250" algn="l" rtl="0"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196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>
                <a:solidFill>
                  <a:srgbClr val="FFFFD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1637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rgbClr val="FCF8BD">
              <a:alpha val="64705"/>
            </a:srgbClr>
          </a:solidFill>
          <a:ln w="11000" cap="rnd" cmpd="sng">
            <a:solidFill>
              <a:srgbClr val="FFFFC5">
                <a:alpha val="8784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2" name="Google Shape;62;p9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1637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196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>
                <a:solidFill>
                  <a:srgbClr val="FFFFD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9"/>
          <p:cNvSpPr txBox="1"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08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  <a:defRPr sz="3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7719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Char char="•"/>
              <a:defRPr sz="2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74650" algn="l" rtl="0"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230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49250" algn="l" rtl="0"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2900" dir="540000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08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  <a:defRPr sz="3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7719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Char char="•"/>
              <a:defRPr sz="2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74650" algn="l" rtl="0"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230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49250" algn="l" rtl="0"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dt" idx="10"/>
          </p:nvPr>
        </p:nvSpPr>
        <p:spPr>
          <a:xfrm>
            <a:off x="5562600" y="6513512"/>
            <a:ext cx="300196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>
                <a:solidFill>
                  <a:srgbClr val="FFFFD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sldNum" idx="12"/>
          </p:nvPr>
        </p:nvSpPr>
        <p:spPr>
          <a:xfrm>
            <a:off x="8639175" y="6513512"/>
            <a:ext cx="46355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type="ftr" idx="11"/>
          </p:nvPr>
        </p:nvSpPr>
        <p:spPr>
          <a:xfrm>
            <a:off x="1600200" y="6513512"/>
            <a:ext cx="3906837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rgbClr val="FCF8BD">
              <a:alpha val="64705"/>
            </a:srgbClr>
          </a:solidFill>
          <a:ln w="11000" cap="rnd" cmpd="sng">
            <a:solidFill>
              <a:srgbClr val="FFFFC5">
                <a:alpha val="8784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98" name="Google Shape;98;p15"/>
          <p:cNvSpPr txBox="1"/>
          <p:nvPr/>
        </p:nvSpPr>
        <p:spPr>
          <a:xfrm>
            <a:off x="617537" y="2165350"/>
            <a:ext cx="3748087" cy="9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2900" dir="540000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5"/>
          <p:cNvSpPr txBox="1"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2900" dir="540000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08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  <a:defRPr sz="3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7719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Char char="•"/>
              <a:defRPr sz="2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74650" algn="l" rtl="0"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230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49250" algn="l" rtl="0"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196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>
                <a:solidFill>
                  <a:srgbClr val="FFFFD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1637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sldNum" idx="12"/>
          </p:nvPr>
        </p:nvSpPr>
        <p:spPr>
          <a:xfrm>
            <a:off x="8640762" y="6515100"/>
            <a:ext cx="465137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/>
          <p:nvPr/>
        </p:nvSpPr>
        <p:spPr>
          <a:xfrm>
            <a:off x="5057775" y="1057275"/>
            <a:ext cx="3748087" cy="9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2900" dir="540000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7"/>
          <p:cNvSpPr txBox="1"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17" name="Google Shape;117;p17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08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  <a:defRPr sz="3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7719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Char char="•"/>
              <a:defRPr sz="2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74650" algn="l" rtl="0"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230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49250" algn="l" rtl="0"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18" name="Google Shape;118;p17"/>
          <p:cNvSpPr txBox="1">
            <a:spLocks noGrp="1"/>
          </p:cNvSpPr>
          <p:nvPr>
            <p:ph type="dt" idx="10"/>
          </p:nvPr>
        </p:nvSpPr>
        <p:spPr>
          <a:xfrm>
            <a:off x="5562600" y="6513512"/>
            <a:ext cx="300196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>
                <a:solidFill>
                  <a:srgbClr val="FFFFD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9" name="Google Shape;119;p17"/>
          <p:cNvSpPr txBox="1">
            <a:spLocks noGrp="1"/>
          </p:cNvSpPr>
          <p:nvPr>
            <p:ph type="sldNum" idx="12"/>
          </p:nvPr>
        </p:nvSpPr>
        <p:spPr>
          <a:xfrm>
            <a:off x="8639175" y="6513512"/>
            <a:ext cx="46355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7"/>
          <p:cNvSpPr txBox="1">
            <a:spLocks noGrp="1"/>
          </p:cNvSpPr>
          <p:nvPr>
            <p:ph type="ftr" idx="11"/>
          </p:nvPr>
        </p:nvSpPr>
        <p:spPr>
          <a:xfrm>
            <a:off x="1600200" y="6513512"/>
            <a:ext cx="3906837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rgbClr val="506508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30" name="Google Shape;130;p19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08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  <a:defRPr sz="3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7719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Char char="•"/>
              <a:defRPr sz="2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74650" algn="l" rtl="0"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230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49250" algn="l" rtl="0"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dt" idx="10"/>
          </p:nvPr>
        </p:nvSpPr>
        <p:spPr>
          <a:xfrm>
            <a:off x="5562600" y="6508750"/>
            <a:ext cx="300196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>
                <a:solidFill>
                  <a:srgbClr val="FFFFD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sldNum" idx="12"/>
          </p:nvPr>
        </p:nvSpPr>
        <p:spPr>
          <a:xfrm>
            <a:off x="8639175" y="6508750"/>
            <a:ext cx="46355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924"/>
              </a:buClr>
              <a:buSzPts val="1600"/>
              <a:buFont typeface="Cambria"/>
              <a:buNone/>
              <a:defRPr sz="1600" b="0" i="0" u="none">
                <a:solidFill>
                  <a:srgbClr val="40492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9"/>
          <p:cNvSpPr txBox="1">
            <a:spLocks noGrp="1"/>
          </p:cNvSpPr>
          <p:nvPr>
            <p:ph type="ftr" idx="11"/>
          </p:nvPr>
        </p:nvSpPr>
        <p:spPr>
          <a:xfrm>
            <a:off x="1600200" y="6508750"/>
            <a:ext cx="3906837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1"/>
          <p:cNvSpPr txBox="1">
            <a:spLocks noGrp="1"/>
          </p:cNvSpPr>
          <p:nvPr>
            <p:ph type="ctrTitle" idx="4294967295"/>
          </p:nvPr>
        </p:nvSpPr>
        <p:spPr>
          <a:xfrm>
            <a:off x="464234" y="381001"/>
            <a:ext cx="8229600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22860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E6408"/>
              </a:buClr>
              <a:buSzPts val="4800"/>
              <a:buFont typeface="Rockwell"/>
              <a:buNone/>
            </a:pPr>
            <a:r>
              <a:rPr lang="en-US" sz="4800" b="0" i="0" u="none" strike="noStrike" cap="none">
                <a:solidFill>
                  <a:srgbClr val="4E6408"/>
                </a:solidFill>
                <a:latin typeface="Rockwell"/>
                <a:ea typeface="Rockwell"/>
                <a:cs typeface="Rockwell"/>
                <a:sym typeface="Rockwell"/>
              </a:rPr>
              <a:t>Массивы</a:t>
            </a:r>
            <a:endParaRPr sz="4800" b="0" i="0" u="none" strike="noStrike" cap="none">
              <a:solidFill>
                <a:srgbClr val="4E64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46" name="Google Shape;146;p21"/>
          <p:cNvSpPr txBox="1">
            <a:spLocks noGrp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24687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Лекция 4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9"/>
          <p:cNvSpPr txBox="1">
            <a:spLocks noGrp="1"/>
          </p:cNvSpPr>
          <p:nvPr>
            <p:ph type="title" idx="4294967295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3975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6508"/>
              </a:buClr>
              <a:buSzPts val="4140"/>
              <a:buFont typeface="Rockwell"/>
              <a:buNone/>
            </a:pPr>
            <a:r>
              <a:rPr lang="en-US" sz="414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rPr>
              <a:t>Индексация элементов массива</a:t>
            </a:r>
            <a:endParaRPr sz="4140" b="0" i="0" u="none" strike="noStrike" cap="none">
              <a:solidFill>
                <a:srgbClr val="5065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94" name="Google Shape;194;p29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Индексация элементов массива начинается с нуля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Таким образом, первому элементу массива соответствует значение индекса 0, второму – значение индекса 1, элементу с порядковым номером 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k – </a:t>
            </a: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значение индекса 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k-1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altLang="ru-RU" sz="2400" dirty="0"/>
              <a:t>  Чтобы обратиться к какому-то из элементов массива для того, чтобы прочитать или изменить его значение, нужно указать имя массива и за ним индекс элемента в квадратных скобках.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400" dirty="0"/>
              <a:t>  Элемент массива с конкретным индексом ведёт себя также, как переменная.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400" dirty="0"/>
              <a:t>   Например, чтобы вывести значения первого и последнего элементов массива </a:t>
            </a:r>
            <a:r>
              <a:rPr lang="ru-RU" altLang="ru-RU" sz="2400" b="1" dirty="0"/>
              <a:t>mas1</a:t>
            </a:r>
            <a:r>
              <a:rPr lang="ru-RU" altLang="ru-RU" sz="2400" dirty="0"/>
              <a:t> надо написать в программе: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400" dirty="0"/>
              <a:t>	</a:t>
            </a:r>
            <a:r>
              <a:rPr lang="ru-RU" altLang="ru-RU" sz="2400" dirty="0" err="1"/>
              <a:t>cout</a:t>
            </a:r>
            <a:r>
              <a:rPr lang="ru-RU" altLang="ru-RU" sz="2400" dirty="0"/>
              <a:t> &lt;&lt; mas1[0];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400" dirty="0"/>
              <a:t>	</a:t>
            </a:r>
            <a:r>
              <a:rPr lang="ru-RU" altLang="ru-RU" sz="2400" dirty="0" err="1"/>
              <a:t>cout</a:t>
            </a:r>
            <a:r>
              <a:rPr lang="ru-RU" altLang="ru-RU" sz="2400" dirty="0"/>
              <a:t> &lt;&lt; mas1[3];</a:t>
            </a:r>
          </a:p>
          <a:p>
            <a:pPr marL="0" indent="0">
              <a:buFont typeface="Wingdings" pitchFamily="2" charset="2"/>
              <a:buNone/>
            </a:pPr>
            <a:endParaRPr lang="ru-RU" alt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5F1FBD3D-8ACD-4F92-82D6-32BE82BA3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60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ru-RU" altLang="ru-RU" dirty="0"/>
              <a:t>  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чтобы присвоить новые значения (10, 20, 30, 40) всем элементам массива, потребуется написать в программе: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ru-RU" altLang="ru-RU" sz="1600" dirty="0"/>
          </a:p>
          <a:p>
            <a:pPr>
              <a:defRPr/>
            </a:pPr>
            <a:r>
              <a:rPr lang="ru-RU" altLang="ru-RU" dirty="0"/>
              <a:t>mas1[0] = 10;</a:t>
            </a:r>
          </a:p>
          <a:p>
            <a:pPr>
              <a:defRPr/>
            </a:pPr>
            <a:r>
              <a:rPr lang="ru-RU" altLang="ru-RU" dirty="0"/>
              <a:t>mas1[1] = 20;</a:t>
            </a:r>
          </a:p>
          <a:p>
            <a:pPr>
              <a:defRPr/>
            </a:pPr>
            <a:r>
              <a:rPr lang="ru-RU" altLang="ru-RU" dirty="0"/>
              <a:t>mas1[2] = 30;</a:t>
            </a:r>
          </a:p>
          <a:p>
            <a:pPr>
              <a:defRPr/>
            </a:pPr>
            <a:r>
              <a:rPr lang="ru-RU" altLang="ru-RU" dirty="0"/>
              <a:t>mas1[3] = 40;</a:t>
            </a:r>
          </a:p>
          <a:p>
            <a:pPr>
              <a:defRPr/>
            </a:pPr>
            <a:endParaRPr lang="ru-RU" alt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A5FF500B-E09D-4338-93FC-FEAFC0EA2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92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933825"/>
            <a:ext cx="4176712" cy="234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1" name="Объект 2"/>
          <p:cNvSpPr>
            <a:spLocks noGrp="1"/>
          </p:cNvSpPr>
          <p:nvPr>
            <p:ph idx="1"/>
          </p:nvPr>
        </p:nvSpPr>
        <p:spPr>
          <a:xfrm>
            <a:off x="352425" y="1268413"/>
            <a:ext cx="8229600" cy="5248275"/>
          </a:xfrm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Уже из последнего примера видно, что для того, чтоб обратиться ко всем элементам массива, приходится повторять однотипные действия. 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Для многократного повторения подобных операций используются циклы. Соответственно, мы могли бы заполнить массив нужными элементами с помощью цикла: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altLang="ru-RU" sz="2400" dirty="0"/>
              <a:t> </a:t>
            </a:r>
            <a:r>
              <a:rPr lang="ru-RU" altLang="ru-RU" sz="2400" dirty="0" err="1"/>
              <a:t>for</a:t>
            </a:r>
            <a:r>
              <a:rPr lang="ru-RU" altLang="ru-RU" sz="2400" dirty="0"/>
              <a:t>(</a:t>
            </a:r>
            <a:r>
              <a:rPr lang="ru-RU" altLang="ru-RU" sz="2400" dirty="0" err="1"/>
              <a:t>int</a:t>
            </a:r>
            <a:r>
              <a:rPr lang="ru-RU" altLang="ru-RU" sz="2400" dirty="0"/>
              <a:t> i=0; i&lt;4; i++)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altLang="ru-RU" sz="2400" dirty="0"/>
              <a:t>   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altLang="ru-RU" sz="2400" dirty="0"/>
              <a:t> 	mas1[i] = (i+1) * 10;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altLang="ru-RU" sz="2400" dirty="0"/>
              <a:t>    }</a:t>
            </a:r>
          </a:p>
          <a:p>
            <a:pPr>
              <a:defRPr/>
            </a:pPr>
            <a:endParaRPr lang="ru-RU" alt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2BA4ABC0-FB1D-4087-92A3-01CA4CA2B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0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933825"/>
            <a:ext cx="4176712" cy="234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Объект 2"/>
          <p:cNvSpPr>
            <a:spLocks noGrp="1"/>
          </p:cNvSpPr>
          <p:nvPr>
            <p:ph idx="1"/>
          </p:nvPr>
        </p:nvSpPr>
        <p:spPr>
          <a:xfrm>
            <a:off x="352425" y="1268413"/>
            <a:ext cx="8229600" cy="5248275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>
                <a:cs typeface="Times New Roman" pitchFamily="18" charset="0"/>
              </a:rPr>
              <a:t>А после этого несложно вывести все элементы массива на экран:</a:t>
            </a:r>
          </a:p>
          <a:p>
            <a:pPr marL="0" indent="0" algn="just">
              <a:buFont typeface="Wingdings" pitchFamily="2" charset="2"/>
              <a:buNone/>
            </a:pP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None/>
            </a:pPr>
            <a:r>
              <a:rPr lang="ru-RU" altLang="ru-RU">
                <a:cs typeface="Times New Roman" pitchFamily="18" charset="0"/>
              </a:rPr>
              <a:t>for(int i=0; i&lt;4; i++) 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altLang="ru-RU">
                <a:cs typeface="Times New Roman" pitchFamily="18" charset="0"/>
              </a:rPr>
              <a:t>   {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altLang="ru-RU">
                <a:cs typeface="Times New Roman" pitchFamily="18" charset="0"/>
              </a:rPr>
              <a:t> 	cout &lt;&lt; mas1[i] &lt;&lt; '  ';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altLang="ru-RU">
                <a:cs typeface="Times New Roman" pitchFamily="18" charset="0"/>
              </a:rPr>
              <a:t>   }</a:t>
            </a:r>
          </a:p>
          <a:p>
            <a:pPr marL="0" indent="0" algn="just"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2A12A637-1AF9-4869-92A6-D6AC5E1B8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66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Пример программы</a:t>
            </a:r>
          </a:p>
        </p:txBody>
      </p:sp>
      <p:sp>
        <p:nvSpPr>
          <p:cNvPr id="100355" name="Объект 2"/>
          <p:cNvSpPr>
            <a:spLocks noGrp="1"/>
          </p:cNvSpPr>
          <p:nvPr>
            <p:ph idx="1"/>
          </p:nvPr>
        </p:nvSpPr>
        <p:spPr>
          <a:xfrm>
            <a:off x="1403350" y="1052513"/>
            <a:ext cx="5689600" cy="5248275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  <a:defRPr/>
            </a:pPr>
            <a:endParaRPr lang="en-US" altLang="ru-RU" sz="1800" dirty="0"/>
          </a:p>
          <a:p>
            <a:pPr marL="0" indent="0">
              <a:buFont typeface="Wingdings" pitchFamily="2" charset="2"/>
              <a:buNone/>
              <a:defRPr/>
            </a:pPr>
            <a:endParaRPr lang="en-US" altLang="ru-RU" sz="18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ru-RU" altLang="ru-RU" sz="1800" dirty="0"/>
              <a:t>#</a:t>
            </a:r>
            <a:r>
              <a:rPr lang="en-US" altLang="ru-RU" sz="1800" dirty="0"/>
              <a:t>include &lt;</a:t>
            </a:r>
            <a:r>
              <a:rPr lang="en-US" altLang="ru-RU" sz="1800" dirty="0" err="1"/>
              <a:t>iostream</a:t>
            </a:r>
            <a:r>
              <a:rPr lang="en-US" altLang="ru-RU" sz="1800" dirty="0"/>
              <a:t>&gt;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ru-RU" sz="1800" dirty="0"/>
              <a:t>using namespace </a:t>
            </a:r>
            <a:r>
              <a:rPr lang="en-US" altLang="ru-RU" sz="1800" dirty="0" err="1"/>
              <a:t>std</a:t>
            </a:r>
            <a:r>
              <a:rPr lang="en-US" altLang="ru-RU" sz="1800" dirty="0"/>
              <a:t>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ru-RU" sz="1800" dirty="0" err="1"/>
              <a:t>int</a:t>
            </a:r>
            <a:r>
              <a:rPr lang="en-US" altLang="ru-RU" sz="1800" dirty="0"/>
              <a:t> main()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ru-RU" sz="1800" dirty="0"/>
              <a:t> </a:t>
            </a:r>
            <a:r>
              <a:rPr lang="ru-RU" altLang="ru-RU" sz="1800" dirty="0"/>
              <a:t>   </a:t>
            </a:r>
            <a:r>
              <a:rPr lang="en-US" altLang="ru-RU" sz="1800" dirty="0" err="1"/>
              <a:t>cout</a:t>
            </a:r>
            <a:r>
              <a:rPr lang="en-US" altLang="ru-RU" sz="1800" dirty="0"/>
              <a:t> &lt;&lt; "</a:t>
            </a:r>
            <a:r>
              <a:rPr lang="ru-RU" altLang="ru-RU" sz="1800" dirty="0"/>
              <a:t>Укажите размер массива: ";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altLang="ru-RU" sz="1800" dirty="0"/>
              <a:t>    </a:t>
            </a:r>
            <a:r>
              <a:rPr lang="en-US" altLang="ru-RU" sz="1800" dirty="0" err="1"/>
              <a:t>int</a:t>
            </a:r>
            <a:r>
              <a:rPr lang="en-US" altLang="ru-RU" sz="1800" dirty="0"/>
              <a:t> n;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ru-RU" sz="1800" dirty="0"/>
              <a:t> </a:t>
            </a:r>
            <a:r>
              <a:rPr lang="ru-RU" altLang="ru-RU" sz="1800" dirty="0"/>
              <a:t>   </a:t>
            </a:r>
            <a:r>
              <a:rPr lang="en-US" altLang="ru-RU" sz="1800" dirty="0" err="1"/>
              <a:t>cin</a:t>
            </a:r>
            <a:r>
              <a:rPr lang="en-US" altLang="ru-RU" sz="1800" dirty="0"/>
              <a:t> &gt;&gt; n;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ru-RU" sz="1800" dirty="0"/>
              <a:t> </a:t>
            </a:r>
            <a:r>
              <a:rPr lang="ru-RU" altLang="ru-RU" sz="1800" dirty="0"/>
              <a:t>   </a:t>
            </a:r>
            <a:r>
              <a:rPr lang="en-US" altLang="ru-RU" sz="1800" dirty="0" err="1"/>
              <a:t>const</a:t>
            </a:r>
            <a:r>
              <a:rPr lang="en-US" altLang="ru-RU" sz="1800" dirty="0"/>
              <a:t> </a:t>
            </a:r>
            <a:r>
              <a:rPr lang="en-US" altLang="ru-RU" sz="1800" dirty="0" err="1"/>
              <a:t>int</a:t>
            </a:r>
            <a:r>
              <a:rPr lang="en-US" altLang="ru-RU" sz="1800" dirty="0"/>
              <a:t> dim = n;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ru-RU" sz="1800" dirty="0"/>
              <a:t> </a:t>
            </a:r>
            <a:r>
              <a:rPr lang="ru-RU" altLang="ru-RU" sz="1800" dirty="0"/>
              <a:t>   </a:t>
            </a:r>
            <a:r>
              <a:rPr lang="en-US" altLang="ru-RU" sz="1800" dirty="0" err="1"/>
              <a:t>int</a:t>
            </a:r>
            <a:r>
              <a:rPr lang="en-US" altLang="ru-RU" sz="1800" dirty="0"/>
              <a:t> </a:t>
            </a:r>
            <a:r>
              <a:rPr lang="en-US" altLang="ru-RU" sz="1800" dirty="0" err="1"/>
              <a:t>arr</a:t>
            </a:r>
            <a:r>
              <a:rPr lang="en-US" altLang="ru-RU" sz="1800" dirty="0"/>
              <a:t>[dim];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ru-RU" sz="1800" dirty="0"/>
              <a:t> </a:t>
            </a:r>
            <a:r>
              <a:rPr lang="ru-RU" altLang="ru-RU" sz="1800" dirty="0"/>
              <a:t>   </a:t>
            </a:r>
            <a:r>
              <a:rPr lang="en-US" altLang="ru-RU" sz="1800" dirty="0"/>
              <a:t>for(</a:t>
            </a:r>
            <a:r>
              <a:rPr lang="en-US" altLang="ru-RU" sz="1800" dirty="0" err="1"/>
              <a:t>int</a:t>
            </a:r>
            <a:r>
              <a:rPr lang="en-US" altLang="ru-RU" sz="1800" dirty="0"/>
              <a:t> </a:t>
            </a:r>
            <a:r>
              <a:rPr lang="en-US" altLang="ru-RU" sz="1800" dirty="0" err="1"/>
              <a:t>i</a:t>
            </a:r>
            <a:r>
              <a:rPr lang="en-US" altLang="ru-RU" sz="1800" dirty="0"/>
              <a:t>=0; </a:t>
            </a:r>
            <a:r>
              <a:rPr lang="en-US" altLang="ru-RU" sz="1800" dirty="0" err="1"/>
              <a:t>i</a:t>
            </a:r>
            <a:r>
              <a:rPr lang="en-US" altLang="ru-RU" sz="1800" dirty="0"/>
              <a:t>&lt;dim; </a:t>
            </a:r>
            <a:r>
              <a:rPr lang="en-US" altLang="ru-RU" sz="1800" dirty="0" err="1"/>
              <a:t>i</a:t>
            </a:r>
            <a:r>
              <a:rPr lang="en-US" altLang="ru-RU" sz="1800" dirty="0"/>
              <a:t>++) </a:t>
            </a:r>
            <a:endParaRPr lang="ru-RU" altLang="ru-RU" sz="18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ru-RU" altLang="ru-RU" sz="1800" dirty="0"/>
              <a:t>       </a:t>
            </a:r>
            <a:r>
              <a:rPr lang="en-US" altLang="ru-RU" sz="1800" dirty="0"/>
              <a:t>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ru-RU" sz="1800" dirty="0"/>
              <a:t>  </a:t>
            </a:r>
            <a:r>
              <a:rPr lang="ru-RU" altLang="ru-RU" sz="1800" dirty="0"/>
              <a:t>        </a:t>
            </a:r>
            <a:r>
              <a:rPr lang="en-US" altLang="ru-RU" sz="1800" dirty="0" err="1"/>
              <a:t>arr</a:t>
            </a:r>
            <a:r>
              <a:rPr lang="en-US" altLang="ru-RU" sz="1800" dirty="0"/>
              <a:t>[</a:t>
            </a:r>
            <a:r>
              <a:rPr lang="en-US" altLang="ru-RU" sz="1800" dirty="0" err="1"/>
              <a:t>i</a:t>
            </a:r>
            <a:r>
              <a:rPr lang="en-US" altLang="ru-RU" sz="1800" dirty="0"/>
              <a:t>] = i+1;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ru-RU" sz="1800" dirty="0"/>
              <a:t> </a:t>
            </a:r>
            <a:r>
              <a:rPr lang="ru-RU" altLang="ru-RU" sz="1800" dirty="0"/>
              <a:t>      </a:t>
            </a:r>
            <a:r>
              <a:rPr lang="en-US" altLang="ru-RU" sz="1800" dirty="0"/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ru-RU" sz="1800" dirty="0"/>
              <a:t> </a:t>
            </a:r>
            <a:r>
              <a:rPr lang="ru-RU" altLang="ru-RU" sz="1800" dirty="0"/>
              <a:t>   </a:t>
            </a:r>
            <a:r>
              <a:rPr lang="en-US" altLang="ru-RU" sz="1800" dirty="0"/>
              <a:t>for(</a:t>
            </a:r>
            <a:r>
              <a:rPr lang="en-US" altLang="ru-RU" sz="1800" dirty="0" err="1"/>
              <a:t>int</a:t>
            </a:r>
            <a:r>
              <a:rPr lang="en-US" altLang="ru-RU" sz="1800" dirty="0"/>
              <a:t> </a:t>
            </a:r>
            <a:r>
              <a:rPr lang="en-US" altLang="ru-RU" sz="1800" dirty="0" err="1"/>
              <a:t>i</a:t>
            </a:r>
            <a:r>
              <a:rPr lang="en-US" altLang="ru-RU" sz="1800" dirty="0"/>
              <a:t>=dim-1; </a:t>
            </a:r>
            <a:r>
              <a:rPr lang="en-US" altLang="ru-RU" sz="1800" dirty="0" err="1"/>
              <a:t>i</a:t>
            </a:r>
            <a:r>
              <a:rPr lang="en-US" altLang="ru-RU" sz="1800" dirty="0"/>
              <a:t>&gt;=0; </a:t>
            </a:r>
            <a:r>
              <a:rPr lang="en-US" altLang="ru-RU" sz="1800" dirty="0" err="1"/>
              <a:t>i</a:t>
            </a:r>
            <a:r>
              <a:rPr lang="en-US" altLang="ru-RU" sz="1800" dirty="0"/>
              <a:t>--) </a:t>
            </a:r>
            <a:endParaRPr lang="ru-RU" altLang="ru-RU" sz="18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ru-RU" altLang="ru-RU" sz="1800" dirty="0"/>
              <a:t>      </a:t>
            </a:r>
            <a:r>
              <a:rPr lang="en-US" altLang="ru-RU" sz="1800" dirty="0"/>
              <a:t>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ru-RU" sz="1800" dirty="0"/>
              <a:t>  </a:t>
            </a:r>
            <a:r>
              <a:rPr lang="ru-RU" altLang="ru-RU" sz="1800" dirty="0"/>
              <a:t>        </a:t>
            </a:r>
            <a:r>
              <a:rPr lang="en-US" altLang="ru-RU" sz="1800" dirty="0" err="1"/>
              <a:t>cout</a:t>
            </a:r>
            <a:r>
              <a:rPr lang="en-US" altLang="ru-RU" sz="1800" dirty="0"/>
              <a:t> &lt;&lt; </a:t>
            </a:r>
            <a:r>
              <a:rPr lang="en-US" altLang="ru-RU" sz="1800" dirty="0" err="1"/>
              <a:t>arr</a:t>
            </a:r>
            <a:r>
              <a:rPr lang="en-US" altLang="ru-RU" sz="1800" dirty="0"/>
              <a:t>[</a:t>
            </a:r>
            <a:r>
              <a:rPr lang="en-US" altLang="ru-RU" sz="1800" dirty="0" err="1"/>
              <a:t>i</a:t>
            </a:r>
            <a:r>
              <a:rPr lang="en-US" altLang="ru-RU" sz="1800" dirty="0"/>
              <a:t>] &lt;&lt; ' ';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ru-RU" sz="1800" dirty="0"/>
              <a:t> </a:t>
            </a:r>
            <a:r>
              <a:rPr lang="ru-RU" altLang="ru-RU" sz="1800" dirty="0"/>
              <a:t>     </a:t>
            </a:r>
            <a:r>
              <a:rPr lang="en-US" altLang="ru-RU" sz="1800" dirty="0"/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ru-RU" sz="1800" dirty="0"/>
              <a:t> }</a:t>
            </a:r>
          </a:p>
          <a:p>
            <a:pPr>
              <a:defRPr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985234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0"/>
          <p:cNvSpPr txBox="1">
            <a:spLocks noGrp="1"/>
          </p:cNvSpPr>
          <p:nvPr>
            <p:ph type="title" idx="4294967295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4864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E6408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4E6408"/>
                </a:solidFill>
                <a:latin typeface="Rockwell"/>
                <a:ea typeface="Rockwell"/>
                <a:cs typeface="Rockwell"/>
                <a:sym typeface="Rockwell"/>
              </a:rPr>
              <a:t>Заполнение массивов</a:t>
            </a:r>
            <a:endParaRPr sz="4600" b="0" i="0" u="none" strike="noStrike" cap="none">
              <a:solidFill>
                <a:srgbClr val="4E64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00" name="Google Shape;200;p30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Для массивов больших размеров инициализация, как правило, не производится и их заполнение выполняется в процессе работы программы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Одним из способов решения проблемы заполнения массивов является использование псевдослучайных чисел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Генерация таких чисел осуществляется функцией 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rand() </a:t>
            </a: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из библиотеки 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stdlib (</a:t>
            </a: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заголовочный файл 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&lt;stdlib.h&gt;</a:t>
            </a: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)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1"/>
          <p:cNvSpPr txBox="1">
            <a:spLocks noGrp="1"/>
          </p:cNvSpPr>
          <p:nvPr>
            <p:ph type="title" idx="4294967295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4864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E6408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4E6408"/>
                </a:solidFill>
                <a:latin typeface="Rockwell"/>
                <a:ea typeface="Rockwell"/>
                <a:cs typeface="Rockwell"/>
                <a:sym typeface="Rockwell"/>
              </a:rPr>
              <a:t>Функция rand()</a:t>
            </a:r>
            <a:endParaRPr sz="4600" b="0" i="0" u="none" strike="noStrike" cap="none">
              <a:solidFill>
                <a:srgbClr val="4E64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06" name="Google Shape;206;p31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Целочисленная функция 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rand() </a:t>
            </a: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возвращает псевдослучайное число из диапазона</a:t>
            </a:r>
            <a:endParaRPr sz="2800" b="0" i="0" u="non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			</a:t>
            </a:r>
            <a:r>
              <a:rPr lang="en-US" sz="24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0 .. 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RAND_MAX,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	</a:t>
            </a: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где константа 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RAND_MAX</a:t>
            </a: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= 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0x7fff (32535)</a:t>
            </a:r>
            <a:endParaRPr/>
          </a:p>
          <a:p>
            <a:pPr marL="292100" marR="0" lvl="0" indent="-1676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Для задания другого диапазона следует использовать формулу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:</a:t>
            </a:r>
            <a:endParaRPr sz="2800" b="0" i="0" u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	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rand() % (max-min+1)+min</a:t>
            </a:r>
            <a:r>
              <a:rPr lang="en-US" sz="24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,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где 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min</a:t>
            </a: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и 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max</a:t>
            </a: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– нижняя и верхняя границы требуемого диапазона</a:t>
            </a:r>
            <a:endParaRPr sz="2800" b="0" i="0" u="non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292100" marR="0" lvl="0" indent="-1676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2"/>
          <p:cNvSpPr txBox="1">
            <a:spLocks noGrp="1"/>
          </p:cNvSpPr>
          <p:nvPr>
            <p:ph type="title" idx="4294967295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4864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E6408"/>
              </a:buClr>
              <a:buSzPts val="4600"/>
              <a:buFont typeface="Rockwell"/>
              <a:buNone/>
            </a:pPr>
            <a:r>
              <a:rPr lang="en-US" sz="4600" b="0" i="0" u="none" strike="noStrike" cap="none" dirty="0" err="1">
                <a:solidFill>
                  <a:srgbClr val="4E6408"/>
                </a:solidFill>
                <a:latin typeface="Rockwell"/>
                <a:ea typeface="Rockwell"/>
                <a:cs typeface="Rockwell"/>
                <a:sym typeface="Rockwell"/>
              </a:rPr>
              <a:t>Функция</a:t>
            </a:r>
            <a:r>
              <a:rPr lang="en-US" sz="4600" b="0" i="0" u="none" strike="noStrike" cap="none" dirty="0">
                <a:solidFill>
                  <a:srgbClr val="4E6408"/>
                </a:solidFill>
                <a:latin typeface="Rockwell"/>
                <a:ea typeface="Rockwell"/>
                <a:cs typeface="Rockwell"/>
                <a:sym typeface="Rockwell"/>
              </a:rPr>
              <a:t> rand()</a:t>
            </a:r>
            <a:endParaRPr sz="4600" b="0" i="0" u="none" strike="noStrike" cap="none" dirty="0">
              <a:solidFill>
                <a:srgbClr val="4E64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12" name="Google Shape;212;p32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Для получения псевдослучайных вещественных значений в заданном диапазоне удобно использовать следующую формулу: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	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(float)</a:t>
            </a:r>
            <a:r>
              <a:rPr lang="en-US" sz="24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rand()</a:t>
            </a:r>
            <a:r>
              <a:rPr lang="en-US" sz="24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/</a:t>
            </a:r>
            <a:r>
              <a:rPr lang="en-US" sz="24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RAND_MAX</a:t>
            </a:r>
            <a:r>
              <a:rPr lang="en-US" sz="24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*</a:t>
            </a:r>
            <a:r>
              <a:rPr lang="en-US" sz="24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(max</a:t>
            </a:r>
            <a:r>
              <a:rPr lang="en-US" sz="24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-</a:t>
            </a:r>
            <a:r>
              <a:rPr lang="en-US" sz="24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min)</a:t>
            </a:r>
            <a:r>
              <a:rPr lang="en-US" sz="24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r>
              <a:rPr lang="en-US" sz="24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min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В этом выражении</a:t>
            </a:r>
            <a:r>
              <a:rPr lang="en-US" sz="32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целое значение, возвращаемое функцией 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rand()</a:t>
            </a: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явным образом преобразуется в вещественное, т.к. в противном случае всегда будет получаться нулевое значение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633C9C03-0C58-408A-A4E9-867C5E200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35006"/>
            <a:ext cx="8229600" cy="6161103"/>
          </a:xfrm>
        </p:spPr>
        <p:txBody>
          <a:bodyPr/>
          <a:lstStyle/>
          <a:p>
            <a:pPr marL="104140" indent="0">
              <a:buNone/>
            </a:pPr>
            <a:r>
              <a:rPr lang="en-US" sz="2400" dirty="0"/>
              <a:t>#include &lt;iostream&gt;</a:t>
            </a:r>
          </a:p>
          <a:p>
            <a:pPr marL="104140" indent="0">
              <a:buNone/>
            </a:pPr>
            <a:r>
              <a:rPr lang="en-US" sz="2400" dirty="0"/>
              <a:t>#include &lt;</a:t>
            </a:r>
            <a:r>
              <a:rPr lang="en-US" sz="2400" dirty="0" err="1"/>
              <a:t>cstdlib</a:t>
            </a:r>
            <a:r>
              <a:rPr lang="en-US" sz="2400" dirty="0"/>
              <a:t>&gt;</a:t>
            </a:r>
          </a:p>
          <a:p>
            <a:pPr marL="104140" indent="0">
              <a:buNone/>
            </a:pPr>
            <a:r>
              <a:rPr lang="en-US" sz="2400" dirty="0"/>
              <a:t>#include &lt;</a:t>
            </a:r>
            <a:r>
              <a:rPr lang="en-US" sz="2400" dirty="0" err="1"/>
              <a:t>time.h</a:t>
            </a:r>
            <a:r>
              <a:rPr lang="en-US" sz="2400" dirty="0"/>
              <a:t>&gt;</a:t>
            </a:r>
          </a:p>
          <a:p>
            <a:pPr marL="104140" indent="0">
              <a:buNone/>
            </a:pPr>
            <a:r>
              <a:rPr lang="en-US" sz="2400" dirty="0"/>
              <a:t>using namespace std;</a:t>
            </a:r>
          </a:p>
          <a:p>
            <a:pPr marL="104140" indent="0">
              <a:buNone/>
            </a:pPr>
            <a:r>
              <a:rPr lang="en-US" sz="2400" dirty="0"/>
              <a:t>int main()</a:t>
            </a:r>
          </a:p>
          <a:p>
            <a:pPr marL="104140" indent="0">
              <a:buNone/>
            </a:pPr>
            <a:r>
              <a:rPr lang="en-US" sz="2400" dirty="0"/>
              <a:t>{   </a:t>
            </a:r>
          </a:p>
          <a:p>
            <a:pPr marL="104140" indent="0">
              <a:buNone/>
            </a:pP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// </a:t>
            </a:r>
            <a:r>
              <a:rPr lang="ru-RU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определяем переменные  </a:t>
            </a:r>
            <a:endParaRPr lang="en-US" sz="2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104140" indent="0">
              <a:buNone/>
            </a:pPr>
            <a:r>
              <a:rPr lang="ru-RU" sz="2400" dirty="0"/>
              <a:t> </a:t>
            </a:r>
            <a:r>
              <a:rPr lang="en-US" sz="2400" dirty="0"/>
              <a:t>int a[10];  </a:t>
            </a:r>
          </a:p>
          <a:p>
            <a:pPr marL="104140" indent="0">
              <a:buNone/>
            </a:pPr>
            <a:r>
              <a:rPr lang="en-US" sz="2400" dirty="0"/>
              <a:t> int </a:t>
            </a:r>
            <a:r>
              <a:rPr lang="en-US" sz="2400" dirty="0" err="1"/>
              <a:t>i</a:t>
            </a:r>
            <a:r>
              <a:rPr lang="en-US" sz="2400" dirty="0"/>
              <a:t>;    </a:t>
            </a:r>
          </a:p>
          <a:p>
            <a:pPr marL="104140" indent="0">
              <a:buNone/>
            </a:pPr>
            <a:r>
              <a:rPr lang="en-US" sz="2400" dirty="0" err="1"/>
              <a:t>srand</a:t>
            </a:r>
            <a:r>
              <a:rPr lang="en-US" sz="2400" dirty="0"/>
              <a:t>(time(0)); </a:t>
            </a: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// </a:t>
            </a:r>
            <a:r>
              <a:rPr lang="ru-RU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инициализация генерации случайных чисел   </a:t>
            </a:r>
            <a:endParaRPr lang="en-US" sz="2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104140" indent="0">
              <a:buNone/>
            </a:pPr>
            <a:r>
              <a:rPr lang="ru-RU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//генерируем целый случайный массив из 10 </a:t>
            </a:r>
            <a:r>
              <a:rPr lang="ru-RU" sz="20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эелментов</a:t>
            </a:r>
            <a:r>
              <a:rPr lang="ru-RU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от 1 до 5   </a:t>
            </a:r>
            <a:endParaRPr lang="en-US" sz="2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104140" indent="0">
              <a:buNone/>
            </a:pPr>
            <a:r>
              <a:rPr lang="en-US" sz="2400" dirty="0"/>
              <a:t>for (</a:t>
            </a:r>
            <a:r>
              <a:rPr lang="en-US" sz="2400" dirty="0" err="1"/>
              <a:t>i</a:t>
            </a:r>
            <a:r>
              <a:rPr lang="en-US" sz="2400" dirty="0"/>
              <a:t> = 0; </a:t>
            </a:r>
            <a:r>
              <a:rPr lang="en-US" sz="2400" dirty="0" err="1"/>
              <a:t>i</a:t>
            </a:r>
            <a:r>
              <a:rPr lang="en-US" sz="2400" dirty="0"/>
              <a:t> &lt; 10; </a:t>
            </a:r>
            <a:r>
              <a:rPr lang="en-US" sz="2400" dirty="0" err="1"/>
              <a:t>i</a:t>
            </a:r>
            <a:r>
              <a:rPr lang="en-US" sz="2400" dirty="0"/>
              <a:t>++)     </a:t>
            </a:r>
          </a:p>
          <a:p>
            <a:pPr marL="104140" indent="0">
              <a:buNone/>
            </a:pPr>
            <a:r>
              <a:rPr lang="en-US" sz="2400" dirty="0"/>
              <a:t>	a[</a:t>
            </a:r>
            <a:r>
              <a:rPr lang="en-US" sz="2400" dirty="0" err="1"/>
              <a:t>i</a:t>
            </a:r>
            <a:r>
              <a:rPr lang="en-US" sz="2400" dirty="0"/>
              <a:t>] = 1 + rand() % 5;  </a:t>
            </a:r>
          </a:p>
          <a:p>
            <a:pPr marL="104140" indent="0">
              <a:buNone/>
            </a:pPr>
            <a:r>
              <a:rPr lang="en-US" sz="2400" dirty="0"/>
              <a:t> for (</a:t>
            </a:r>
            <a:r>
              <a:rPr lang="en-US" sz="2400" dirty="0" err="1"/>
              <a:t>i</a:t>
            </a:r>
            <a:r>
              <a:rPr lang="en-US" sz="2400" dirty="0"/>
              <a:t> = 0; </a:t>
            </a:r>
            <a:r>
              <a:rPr lang="en-US" sz="2400" dirty="0" err="1"/>
              <a:t>i</a:t>
            </a:r>
            <a:r>
              <a:rPr lang="en-US" sz="2400" dirty="0"/>
              <a:t> &lt; 10; </a:t>
            </a:r>
            <a:r>
              <a:rPr lang="en-US" sz="2400" dirty="0" err="1"/>
              <a:t>i</a:t>
            </a:r>
            <a:r>
              <a:rPr lang="en-US" sz="2400" dirty="0"/>
              <a:t>++)     </a:t>
            </a:r>
          </a:p>
          <a:p>
            <a:pPr marL="10414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cout</a:t>
            </a:r>
            <a:r>
              <a:rPr lang="en-US" sz="2400" dirty="0"/>
              <a:t>&lt;&lt;a[</a:t>
            </a:r>
            <a:r>
              <a:rPr lang="en-US" sz="2400" dirty="0" err="1"/>
              <a:t>i</a:t>
            </a:r>
            <a:r>
              <a:rPr lang="en-US" sz="2400" dirty="0"/>
              <a:t>]&lt;&lt;" "; </a:t>
            </a: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// </a:t>
            </a:r>
            <a:r>
              <a:rPr lang="ru-RU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вывод результата на экране</a:t>
            </a:r>
            <a:endParaRPr lang="en-US" sz="2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10414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}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79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>
            <a:spLocks noGrp="1"/>
          </p:cNvSpPr>
          <p:nvPr>
            <p:ph type="title" idx="4294967295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3975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6508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rPr>
              <a:t>Структуры данных</a:t>
            </a:r>
            <a:endParaRPr sz="4600" b="0" i="0" u="none" strike="noStrike" cap="none">
              <a:solidFill>
                <a:srgbClr val="5065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52" name="Google Shape;152;p22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Элементарными единицами данных являются значения того или иного стандартного типа, связанные с литералами, поименованными константами или переменными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Эти значения можно группировать и создавать более или менее сложные </a:t>
            </a:r>
            <a:r>
              <a:rPr lang="en-US" sz="2800" b="0" i="1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структуры данных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Каждая такая структура может получить свое имя и рассматриваться как переменная </a:t>
            </a:r>
            <a:r>
              <a:rPr lang="en-US" sz="2800" b="0" i="1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составного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или </a:t>
            </a:r>
            <a:r>
              <a:rPr lang="en-US" sz="2800" b="0" i="1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агрегатного типа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557745-0ED2-4BEA-A60A-0726E8778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0F57DF6-AB14-4219-9DAE-83D678F257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07" t="13711" r="17961" b="12071"/>
          <a:stretch/>
        </p:blipFill>
        <p:spPr>
          <a:xfrm>
            <a:off x="487652" y="674703"/>
            <a:ext cx="8496178" cy="5699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23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D2AA56-26D7-439C-A2DA-FD5D14A17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3F5263"/>
                </a:solidFill>
                <a:latin typeface="Roboto"/>
              </a:rPr>
              <a:t>Заполнение массива числами, введёнными пользователем</a:t>
            </a:r>
            <a:br>
              <a:rPr lang="ru-RU" sz="2400" b="1" dirty="0">
                <a:solidFill>
                  <a:srgbClr val="3F5263"/>
                </a:solidFill>
                <a:latin typeface="Roboto"/>
              </a:rPr>
            </a:br>
            <a:endParaRPr lang="en-US" sz="24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4CEE7CD-AC8E-4A87-B476-5CC1624BF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31649"/>
            <a:ext cx="8229600" cy="5051396"/>
          </a:xfrm>
        </p:spPr>
        <p:txBody>
          <a:bodyPr/>
          <a:lstStyle/>
          <a:p>
            <a:pPr marL="104140" indent="0">
              <a:buNone/>
            </a:pPr>
            <a:r>
              <a:rPr lang="en-US" sz="2000" dirty="0"/>
              <a:t>#include &lt;iostream&gt;</a:t>
            </a:r>
          </a:p>
          <a:p>
            <a:pPr marL="104140" indent="0"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time.h</a:t>
            </a:r>
            <a:r>
              <a:rPr lang="en-US" sz="2000" dirty="0"/>
              <a:t>&gt;</a:t>
            </a:r>
          </a:p>
          <a:p>
            <a:pPr marL="104140" indent="0">
              <a:buNone/>
            </a:pPr>
            <a:r>
              <a:rPr lang="en-US" sz="2000" dirty="0"/>
              <a:t>using namespace std;</a:t>
            </a:r>
          </a:p>
          <a:p>
            <a:pPr marL="104140" indent="0">
              <a:buNone/>
            </a:pPr>
            <a:r>
              <a:rPr lang="en-US" sz="2000" dirty="0"/>
              <a:t>int main()</a:t>
            </a:r>
          </a:p>
          <a:p>
            <a:pPr marL="104140" indent="0">
              <a:buNone/>
            </a:pPr>
            <a:r>
              <a:rPr lang="en-US" sz="2000" dirty="0"/>
              <a:t>{   </a:t>
            </a:r>
          </a:p>
          <a:p>
            <a:pPr marL="104140" indent="0">
              <a:buNone/>
            </a:pPr>
            <a:r>
              <a:rPr lang="en-US" sz="2000" dirty="0"/>
              <a:t>// </a:t>
            </a:r>
            <a:r>
              <a:rPr lang="ru-RU" sz="2000" dirty="0"/>
              <a:t>определяем переменные  </a:t>
            </a:r>
            <a:endParaRPr lang="en-US" sz="2000" dirty="0"/>
          </a:p>
          <a:p>
            <a:pPr marL="104140" indent="0">
              <a:buNone/>
            </a:pPr>
            <a:r>
              <a:rPr lang="ru-RU" sz="2000" dirty="0"/>
              <a:t> </a:t>
            </a:r>
            <a:r>
              <a:rPr lang="en-US" sz="2000" dirty="0"/>
              <a:t>int a[10];  </a:t>
            </a:r>
          </a:p>
          <a:p>
            <a:pPr marL="104140" indent="0">
              <a:buNone/>
            </a:pPr>
            <a:r>
              <a:rPr lang="en-US" sz="2000" dirty="0"/>
              <a:t> int </a:t>
            </a:r>
            <a:r>
              <a:rPr lang="en-US" sz="2000" dirty="0" err="1"/>
              <a:t>i</a:t>
            </a:r>
            <a:r>
              <a:rPr lang="en-US" sz="2000" dirty="0"/>
              <a:t>;   </a:t>
            </a:r>
          </a:p>
          <a:p>
            <a:pPr marL="104140" indent="0">
              <a:buNone/>
            </a:pPr>
            <a:r>
              <a:rPr lang="en-US" sz="2000" dirty="0"/>
              <a:t>for (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10; </a:t>
            </a:r>
            <a:r>
              <a:rPr lang="en-US" sz="2000" dirty="0" err="1"/>
              <a:t>i</a:t>
            </a:r>
            <a:r>
              <a:rPr lang="en-US" sz="2000" dirty="0"/>
              <a:t>++)   </a:t>
            </a:r>
          </a:p>
          <a:p>
            <a:pPr marL="104140" indent="0">
              <a:buNone/>
            </a:pPr>
            <a:r>
              <a:rPr lang="en-US" sz="2000" dirty="0"/>
              <a:t> 	{        </a:t>
            </a:r>
          </a:p>
          <a:p>
            <a:pPr marL="10414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cout</a:t>
            </a:r>
            <a:r>
              <a:rPr lang="en-US" sz="2000" dirty="0"/>
              <a:t> &lt;&lt; "</a:t>
            </a:r>
            <a:r>
              <a:rPr lang="ru-RU" sz="2000" dirty="0"/>
              <a:t>Введите значение для эл</a:t>
            </a:r>
            <a:r>
              <a:rPr lang="en-US" sz="2000" dirty="0"/>
              <a:t>-</a:t>
            </a:r>
            <a:r>
              <a:rPr lang="ru-RU" sz="2000" dirty="0"/>
              <a:t>та массива " &lt;&lt; </a:t>
            </a:r>
            <a:r>
              <a:rPr lang="en-US" sz="2000" dirty="0" err="1"/>
              <a:t>i</a:t>
            </a:r>
            <a:r>
              <a:rPr lang="en-US" sz="2000" dirty="0"/>
              <a:t> &lt;&lt; ": ";       </a:t>
            </a:r>
          </a:p>
          <a:p>
            <a:pPr marL="104140" indent="0">
              <a:buNone/>
            </a:pPr>
            <a:r>
              <a:rPr lang="en-US" sz="2000" dirty="0"/>
              <a:t> 	</a:t>
            </a:r>
            <a:r>
              <a:rPr lang="en-US" sz="2000" dirty="0" err="1"/>
              <a:t>cin</a:t>
            </a:r>
            <a:r>
              <a:rPr lang="en-US" sz="2000" dirty="0"/>
              <a:t> &gt;&gt; a[</a:t>
            </a:r>
            <a:r>
              <a:rPr lang="en-US" sz="2000" dirty="0" err="1"/>
              <a:t>i</a:t>
            </a:r>
            <a:r>
              <a:rPr lang="en-US" sz="2000" dirty="0"/>
              <a:t>];    </a:t>
            </a:r>
          </a:p>
          <a:p>
            <a:pPr marL="104140" indent="0">
              <a:buNone/>
            </a:pPr>
            <a:r>
              <a:rPr lang="en-US" sz="2000" dirty="0"/>
              <a:t>	}   </a:t>
            </a:r>
          </a:p>
          <a:p>
            <a:pPr marL="104140" indent="0">
              <a:buNone/>
            </a:pPr>
            <a:r>
              <a:rPr lang="en-US" sz="2000" dirty="0"/>
              <a:t>for (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10; </a:t>
            </a:r>
            <a:r>
              <a:rPr lang="en-US" sz="2000" dirty="0" err="1"/>
              <a:t>i</a:t>
            </a:r>
            <a:r>
              <a:rPr lang="en-US" sz="2000" dirty="0"/>
              <a:t>++)     </a:t>
            </a:r>
          </a:p>
          <a:p>
            <a:pPr marL="10414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cout</a:t>
            </a:r>
            <a:r>
              <a:rPr lang="en-US" sz="2000" dirty="0"/>
              <a:t>&lt;&lt;a[</a:t>
            </a:r>
            <a:r>
              <a:rPr lang="en-US" sz="2000" dirty="0" err="1"/>
              <a:t>i</a:t>
            </a:r>
            <a:r>
              <a:rPr lang="en-US" sz="2000" dirty="0"/>
              <a:t>]&lt;&lt;" "; // </a:t>
            </a:r>
            <a:r>
              <a:rPr lang="ru-RU" sz="2000" dirty="0"/>
              <a:t>вывод результата на экране</a:t>
            </a:r>
            <a:endParaRPr lang="en-US" sz="2000" dirty="0"/>
          </a:p>
          <a:p>
            <a:pPr marL="104140" indent="0">
              <a:buNone/>
            </a:pPr>
            <a:r>
              <a:rPr lang="ru-RU" sz="2000" dirty="0"/>
              <a:t>}</a:t>
            </a:r>
            <a:endParaRPr lang="en-US" sz="2000" dirty="0"/>
          </a:p>
          <a:p>
            <a:pPr marL="10414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93267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23E5BA0-7CEA-4069-A370-5B757C45FE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932" t="10949" r="25048" b="11554"/>
          <a:stretch/>
        </p:blipFill>
        <p:spPr>
          <a:xfrm>
            <a:off x="430580" y="408373"/>
            <a:ext cx="8256220" cy="6424687"/>
          </a:xfrm>
          <a:prstGeom prst="rect">
            <a:avLst/>
          </a:prstGeom>
        </p:spPr>
      </p:pic>
      <p:sp>
        <p:nvSpPr>
          <p:cNvPr id="3" name="Текст 2">
            <a:extLst>
              <a:ext uri="{FF2B5EF4-FFF2-40B4-BE49-F238E27FC236}">
                <a16:creationId xmlns:a16="http://schemas.microsoft.com/office/drawing/2014/main" id="{C56D48F5-0DF0-445A-93AF-C1A188A81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3429000"/>
            <a:ext cx="8229600" cy="2743199"/>
          </a:xfrm>
        </p:spPr>
        <p:txBody>
          <a:bodyPr/>
          <a:lstStyle/>
          <a:p>
            <a:pPr marL="10414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8140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48"/>
          <p:cNvSpPr txBox="1">
            <a:spLocks noGrp="1"/>
          </p:cNvSpPr>
          <p:nvPr>
            <p:ph type="title" idx="4294967295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3975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6508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rPr>
              <a:t>Двумерные массивы</a:t>
            </a:r>
            <a:endParaRPr sz="4600" b="0" i="0" u="none" strike="noStrike" cap="none">
              <a:solidFill>
                <a:srgbClr val="5065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18" name="Google Shape;318;p48"/>
          <p:cNvSpPr txBox="1">
            <a:spLocks noGrp="1"/>
          </p:cNvSpPr>
          <p:nvPr>
            <p:ph type="body" idx="1"/>
          </p:nvPr>
        </p:nvSpPr>
        <p:spPr>
          <a:xfrm>
            <a:off x="457200" y="1628775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В языке 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C++ </a:t>
            </a: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такие массивы рассматриваются как одномерные массивы одномерных массивов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Поэтому такой массив может быть определен следующим образом: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	</a:t>
            </a:r>
            <a:r>
              <a:rPr lang="en-US" sz="32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	</a:t>
            </a:r>
            <a:r>
              <a:rPr lang="en-US" sz="3200" b="1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-US" sz="2400" b="1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int</a:t>
            </a:r>
            <a:r>
              <a:rPr lang="en-US" sz="2800" b="1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a[</a:t>
            </a:r>
            <a:r>
              <a:rPr lang="en-US" sz="24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10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] [</a:t>
            </a:r>
            <a:r>
              <a:rPr lang="en-US" sz="24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5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]; </a:t>
            </a:r>
            <a:r>
              <a:rPr lang="en-US" sz="32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</a:t>
            </a: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 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49"/>
          <p:cNvSpPr txBox="1">
            <a:spLocks noGrp="1"/>
          </p:cNvSpPr>
          <p:nvPr>
            <p:ph type="title" idx="4294967295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3975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6508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rPr>
              <a:t>Инициализация массива</a:t>
            </a:r>
            <a:endParaRPr sz="4600" b="0" i="0" u="none" strike="noStrike" cap="none">
              <a:solidFill>
                <a:srgbClr val="5065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24" name="Google Shape;324;p49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Двумерный массив может инициализироваться как одномерный массив: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	</a:t>
            </a:r>
            <a:r>
              <a:rPr lang="en-US" sz="2400" b="1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int 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a[</a:t>
            </a:r>
            <a:r>
              <a:rPr lang="en-US" sz="24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] [</a:t>
            </a:r>
            <a:r>
              <a:rPr lang="en-US" sz="24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3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] = { 3, 45, 11, -8, 74, -10};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или как массив массивов: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	</a:t>
            </a:r>
            <a:r>
              <a:rPr lang="en-US" sz="2800" b="1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-US" sz="2400" b="1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int 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a[</a:t>
            </a:r>
            <a:r>
              <a:rPr lang="en-US" sz="24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] [</a:t>
            </a:r>
            <a:r>
              <a:rPr lang="en-US" sz="24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3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] = { {3, 45, 11}, {-8, 74, -10}};</a:t>
            </a:r>
            <a:endParaRPr sz="2400" b="0" i="0" u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При наличии инициализатора в определении двумерного массива можно не указывать размер по первому измерению, например: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	 </a:t>
            </a:r>
            <a:r>
              <a:rPr lang="en-US" sz="2400" b="1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int 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a[</a:t>
            </a:r>
            <a:r>
              <a:rPr lang="en-US" sz="24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] [</a:t>
            </a:r>
            <a:r>
              <a:rPr lang="en-US" sz="24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3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] = { {3, 45, 11}, {-8, 74, -10}};</a:t>
            </a:r>
            <a:endParaRPr sz="2400" b="0" i="0" u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92100" marR="0" lvl="0" indent="-1676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92100" marR="0" lvl="0" indent="-1676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50"/>
          <p:cNvSpPr txBox="1">
            <a:spLocks noGrp="1"/>
          </p:cNvSpPr>
          <p:nvPr>
            <p:ph type="title" idx="4294967295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3975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6508"/>
              </a:buClr>
              <a:buSzPts val="4140"/>
              <a:buFont typeface="Rockwell"/>
              <a:buNone/>
            </a:pPr>
            <a:r>
              <a:rPr lang="en-US" sz="414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rPr>
              <a:t>Обращение к элементу массива</a:t>
            </a:r>
            <a:endParaRPr sz="4140" b="0" i="0" u="none" strike="noStrike" cap="none">
              <a:solidFill>
                <a:srgbClr val="5065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30" name="Google Shape;330;p50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Для двумерных массивов каждый из индексов записывается в отдельных квадратных скобках: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	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a[0] [2] = a[1] [2] + 4;</a:t>
            </a:r>
            <a:endParaRPr sz="2400" b="0" i="0" u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Поскольку элементы двумерного массива располагаются в оперативной памяти в виде непрерывной последовательности, то возможно обращение к элементу массива с использованием одного индексного выражения</a:t>
            </a:r>
            <a:endParaRPr sz="2800" b="0" i="0" u="non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292100" marR="0" lvl="0" indent="-1676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51"/>
          <p:cNvSpPr txBox="1">
            <a:spLocks noGrp="1"/>
          </p:cNvSpPr>
          <p:nvPr>
            <p:ph type="title" idx="4294967295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3975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6508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rPr>
              <a:t>Пример обращения</a:t>
            </a:r>
            <a:endParaRPr sz="4600" b="0" i="0" u="none" strike="noStrike" cap="none">
              <a:solidFill>
                <a:srgbClr val="5065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36" name="Google Shape;336;p51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Пусть определение массива имеет вид: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	</a:t>
            </a:r>
            <a:r>
              <a:rPr lang="en-US" sz="2400" b="1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int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a [m] [n],</a:t>
            </a:r>
            <a:endParaRPr sz="2800" b="0" i="0" u="non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где 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m, n – </a:t>
            </a: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константы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Тогда эквивалентными являются два обращения: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a [i] [j]  </a:t>
            </a: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и  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a[i*m+j]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3"/>
          <p:cNvSpPr txBox="1">
            <a:spLocks noGrp="1"/>
          </p:cNvSpPr>
          <p:nvPr>
            <p:ph type="title" idx="4294967295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4864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E6408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4E6408"/>
                </a:solidFill>
                <a:latin typeface="Rockwell"/>
                <a:ea typeface="Rockwell"/>
                <a:cs typeface="Rockwell"/>
                <a:sym typeface="Rockwell"/>
              </a:rPr>
              <a:t>Примеры программ</a:t>
            </a:r>
            <a:endParaRPr sz="4600" b="0" i="0" u="none" strike="noStrike" cap="none">
              <a:solidFill>
                <a:srgbClr val="4E64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18" name="Google Shape;218;p33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sng">
                <a:solidFill>
                  <a:schemeClr val="hlink"/>
                </a:solidFill>
                <a:latin typeface="Rockwell"/>
                <a:ea typeface="Rockwell"/>
                <a:cs typeface="Rockwell"/>
                <a:sym typeface="Rockwell"/>
                <a:hlinkClick r:id="rId3"/>
              </a:rPr>
              <a:t>Программа «Заполнение целыми числами»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sng">
                <a:solidFill>
                  <a:schemeClr val="hlink"/>
                </a:solidFill>
                <a:latin typeface="Rockwell"/>
                <a:ea typeface="Rockwell"/>
                <a:cs typeface="Rockwell"/>
                <a:sym typeface="Rockwell"/>
                <a:hlinkClick r:id="rId3"/>
              </a:rPr>
              <a:t>Листинг программы</a:t>
            </a:r>
            <a:endParaRPr/>
          </a:p>
          <a:p>
            <a:pPr marL="292100" marR="0" lvl="0" indent="-1676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sng">
                <a:solidFill>
                  <a:schemeClr val="hlink"/>
                </a:solidFill>
                <a:latin typeface="Rockwell"/>
                <a:ea typeface="Rockwell"/>
                <a:cs typeface="Rockwell"/>
                <a:sym typeface="Rockwell"/>
                <a:hlinkClick r:id="rId3"/>
              </a:rPr>
              <a:t>Программа «Заполнение вещественными числами»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sng">
                <a:solidFill>
                  <a:schemeClr val="hlink"/>
                </a:solidFill>
                <a:latin typeface="Rockwell"/>
                <a:ea typeface="Rockwell"/>
                <a:cs typeface="Rockwell"/>
                <a:sym typeface="Rockwell"/>
                <a:hlinkClick r:id="rId3"/>
              </a:rPr>
              <a:t>Листинг программы</a:t>
            </a:r>
            <a:endParaRPr/>
          </a:p>
          <a:p>
            <a:pPr marL="292100" marR="0" lvl="0" indent="-1676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endParaRPr sz="2800" b="0" i="0" u="sng">
              <a:solidFill>
                <a:schemeClr val="hlink"/>
              </a:solidFill>
              <a:latin typeface="Rockwell"/>
              <a:ea typeface="Rockwell"/>
              <a:cs typeface="Rockwell"/>
              <a:sym typeface="Rockwell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38171527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4"/>
          <p:cNvSpPr txBox="1">
            <a:spLocks noGrp="1"/>
          </p:cNvSpPr>
          <p:nvPr>
            <p:ph type="title" idx="4294967295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3975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6508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rPr>
              <a:t>Поиск в массиве</a:t>
            </a:r>
            <a:endParaRPr sz="4600" b="0" i="0" u="none" strike="noStrike" cap="none">
              <a:solidFill>
                <a:srgbClr val="5065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24" name="Google Shape;224;p34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Существует две основных формулировки задачи поиска:</a:t>
            </a:r>
            <a:endParaRPr/>
          </a:p>
          <a:p>
            <a:pPr marL="639762" marR="0" lvl="1" indent="-22859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160"/>
              <a:buFont typeface="Cambria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найти элемент массива (первый или последний), удовлетворяющий заданному условию;</a:t>
            </a:r>
            <a:endParaRPr/>
          </a:p>
          <a:p>
            <a:pPr marL="639762" marR="0" lvl="1" indent="-22859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160"/>
              <a:buFont typeface="Cambria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найти все элементы массива, удовлетворяющие некоторому условию; 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Любой поиск связан с последовательным просмотром элементов массива и проверкой их соответствия условию поиска </a:t>
            </a:r>
            <a:endParaRPr/>
          </a:p>
          <a:p>
            <a:pPr marL="292100" marR="0" lvl="0" indent="-1676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0053315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48D779-1593-4411-A9E6-4BE299752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FF20AEC-20DB-45D1-930B-7421B0AA6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038687"/>
            <a:ext cx="8229600" cy="5133512"/>
          </a:xfrm>
        </p:spPr>
        <p:txBody>
          <a:bodyPr/>
          <a:lstStyle/>
          <a:p>
            <a:pPr marL="104140" indent="0">
              <a:buNone/>
            </a:pPr>
            <a:r>
              <a:rPr lang="en-US" sz="2000" dirty="0"/>
              <a:t>#include &lt;iostream&gt;</a:t>
            </a:r>
          </a:p>
          <a:p>
            <a:pPr marL="104140" indent="0">
              <a:buNone/>
            </a:pPr>
            <a:r>
              <a:rPr lang="en-US" sz="2000" dirty="0"/>
              <a:t>using namespace std;</a:t>
            </a:r>
          </a:p>
          <a:p>
            <a:pPr marL="104140" indent="0">
              <a:buNone/>
            </a:pPr>
            <a:r>
              <a:rPr lang="en-US" sz="2000" dirty="0"/>
              <a:t>int main()</a:t>
            </a:r>
          </a:p>
          <a:p>
            <a:pPr marL="104140" indent="0">
              <a:buNone/>
            </a:pPr>
            <a:r>
              <a:rPr lang="en-US" sz="2000" dirty="0"/>
              <a:t>{   </a:t>
            </a:r>
          </a:p>
          <a:p>
            <a:pPr marL="104140" indent="0">
              <a:buNone/>
            </a:pPr>
            <a:r>
              <a:rPr lang="ru-RU" sz="2000" dirty="0"/>
              <a:t> </a:t>
            </a:r>
            <a:r>
              <a:rPr lang="en-US" sz="2000" dirty="0"/>
              <a:t>int a[5];   </a:t>
            </a:r>
          </a:p>
          <a:p>
            <a:pPr marL="104140" indent="0">
              <a:buNone/>
            </a:pPr>
            <a:r>
              <a:rPr lang="en-US" sz="2000" dirty="0"/>
              <a:t>int </a:t>
            </a:r>
            <a:r>
              <a:rPr lang="en-US" sz="2000" dirty="0" err="1"/>
              <a:t>i,x</a:t>
            </a:r>
            <a:r>
              <a:rPr lang="en-US" sz="2000" dirty="0"/>
              <a:t>;   </a:t>
            </a:r>
          </a:p>
          <a:p>
            <a:pPr marL="104140" indent="0">
              <a:buNone/>
            </a:pPr>
            <a:r>
              <a:rPr lang="en-US" sz="2000" dirty="0"/>
              <a:t>x=3;       </a:t>
            </a:r>
          </a:p>
          <a:p>
            <a:pPr marL="104140" indent="0">
              <a:buNone/>
            </a:pPr>
            <a:r>
              <a:rPr lang="en-US" sz="2000" dirty="0"/>
              <a:t>for (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5; </a:t>
            </a:r>
            <a:r>
              <a:rPr lang="en-US" sz="2000" dirty="0" err="1"/>
              <a:t>i</a:t>
            </a:r>
            <a:r>
              <a:rPr lang="en-US" sz="2000" dirty="0"/>
              <a:t>++)    </a:t>
            </a:r>
          </a:p>
          <a:p>
            <a:pPr marL="104140" indent="0">
              <a:buNone/>
            </a:pPr>
            <a:r>
              <a:rPr lang="en-US" sz="2000" dirty="0"/>
              <a:t>{        </a:t>
            </a:r>
          </a:p>
          <a:p>
            <a:pPr marL="104140" indent="0">
              <a:buNone/>
            </a:pPr>
            <a:r>
              <a:rPr lang="en-US" sz="2000" dirty="0"/>
              <a:t>	a[</a:t>
            </a:r>
            <a:r>
              <a:rPr lang="en-US" sz="2000" dirty="0" err="1"/>
              <a:t>i</a:t>
            </a:r>
            <a:r>
              <a:rPr lang="en-US" sz="2000" dirty="0"/>
              <a:t>]=i+1;      </a:t>
            </a:r>
          </a:p>
          <a:p>
            <a:pPr marL="104140" indent="0">
              <a:buNone/>
            </a:pPr>
            <a:r>
              <a:rPr lang="en-US" sz="2000" dirty="0"/>
              <a:t> 	 </a:t>
            </a:r>
            <a:r>
              <a:rPr lang="en-US" sz="2000" dirty="0" err="1"/>
              <a:t>cout</a:t>
            </a:r>
            <a:r>
              <a:rPr lang="en-US" sz="2000" dirty="0"/>
              <a:t>&lt;&lt;a[</a:t>
            </a:r>
            <a:r>
              <a:rPr lang="en-US" sz="2000" dirty="0" err="1"/>
              <a:t>i</a:t>
            </a:r>
            <a:r>
              <a:rPr lang="en-US" sz="2000" dirty="0"/>
              <a:t>]&lt;&lt;"     "&lt;&lt;</a:t>
            </a:r>
            <a:r>
              <a:rPr lang="en-US" sz="2000" dirty="0" err="1"/>
              <a:t>endl</a:t>
            </a:r>
            <a:r>
              <a:rPr lang="en-US" sz="2000" dirty="0"/>
              <a:t>;   </a:t>
            </a:r>
          </a:p>
          <a:p>
            <a:pPr marL="104140" indent="0">
              <a:buNone/>
            </a:pPr>
            <a:r>
              <a:rPr lang="en-US" sz="2000" dirty="0"/>
              <a:t> }   </a:t>
            </a:r>
          </a:p>
          <a:p>
            <a:pPr marL="104140" indent="0">
              <a:buNone/>
            </a:pPr>
            <a:r>
              <a:rPr lang="en-US" sz="2000" dirty="0"/>
              <a:t>for (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5; </a:t>
            </a:r>
            <a:r>
              <a:rPr lang="en-US" sz="2000" dirty="0" err="1"/>
              <a:t>i</a:t>
            </a:r>
            <a:r>
              <a:rPr lang="en-US" sz="2000" dirty="0"/>
              <a:t>++)    </a:t>
            </a:r>
          </a:p>
          <a:p>
            <a:pPr marL="104140" indent="0">
              <a:buNone/>
            </a:pPr>
            <a:r>
              <a:rPr lang="en-US" sz="2000" dirty="0"/>
              <a:t>	 if(a[</a:t>
            </a:r>
            <a:r>
              <a:rPr lang="en-US" sz="2000" dirty="0" err="1"/>
              <a:t>i</a:t>
            </a:r>
            <a:r>
              <a:rPr lang="en-US" sz="2000" dirty="0"/>
              <a:t>] = x)    </a:t>
            </a:r>
          </a:p>
          <a:p>
            <a:pPr marL="104140" indent="0">
              <a:buNone/>
            </a:pPr>
            <a:r>
              <a:rPr lang="en-US" sz="2000" dirty="0"/>
              <a:t>	 </a:t>
            </a:r>
            <a:r>
              <a:rPr lang="en-US" sz="2000" dirty="0" err="1"/>
              <a:t>cout</a:t>
            </a:r>
            <a:r>
              <a:rPr lang="en-US" sz="2000" dirty="0"/>
              <a:t>&lt;&lt;a[</a:t>
            </a:r>
            <a:r>
              <a:rPr lang="en-US" sz="2000" dirty="0" err="1"/>
              <a:t>i</a:t>
            </a:r>
            <a:r>
              <a:rPr lang="en-US" sz="2000" dirty="0"/>
              <a:t>]&lt;&lt;" "; // </a:t>
            </a:r>
            <a:r>
              <a:rPr lang="ru-RU" sz="2000" dirty="0"/>
              <a:t>вывод результата на экране</a:t>
            </a:r>
            <a:endParaRPr lang="en-US" sz="2000" dirty="0"/>
          </a:p>
          <a:p>
            <a:pPr marL="104140" indent="0">
              <a:buNone/>
            </a:pPr>
            <a:r>
              <a:rPr lang="ru-RU" sz="2000" dirty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96108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3"/>
          <p:cNvSpPr txBox="1">
            <a:spLocks noGrp="1"/>
          </p:cNvSpPr>
          <p:nvPr>
            <p:ph type="title" idx="4294967295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3975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6508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rPr>
              <a:t>Доступ к элементам</a:t>
            </a:r>
            <a:endParaRPr sz="4600" b="0" i="0" u="none" strike="noStrike" cap="none">
              <a:solidFill>
                <a:srgbClr val="5065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58" name="Google Shape;158;p23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Таким образом, с переменной составного типа (структурой данных) в каждый момент времени связано некоторое множество значений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Отдельные значения – </a:t>
            </a:r>
            <a:r>
              <a:rPr lang="en-US" sz="2800" b="0" i="1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элементы структуры данных –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выделяются путем специальных </a:t>
            </a:r>
            <a:r>
              <a:rPr lang="en-US" sz="2800" b="0" i="1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операций извлечения</a:t>
            </a:r>
            <a:endParaRPr sz="2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92100" marR="0" lvl="0" indent="-1676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5"/>
          <p:cNvSpPr txBox="1">
            <a:spLocks noGrp="1"/>
          </p:cNvSpPr>
          <p:nvPr>
            <p:ph type="title" idx="4294967295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3975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6508"/>
              </a:buClr>
              <a:buSzPts val="4140"/>
              <a:buFont typeface="Rockwell"/>
              <a:buNone/>
            </a:pPr>
            <a:r>
              <a:rPr lang="en-US" sz="414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rPr>
              <a:t>Поиск единственного элемента</a:t>
            </a:r>
            <a:endParaRPr sz="4140" b="0" i="0" u="none" strike="noStrike" cap="none">
              <a:solidFill>
                <a:srgbClr val="5065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30" name="Google Shape;230;p35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В этом случае основу алгоритма решения задачи составляет цикл, содержащий в качестве условия продолжения отрицание условия поиска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Например, требуется проверить, есть ли среди элементов массива 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A </a:t>
            </a: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длиной 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n </a:t>
            </a: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элемент со значением, равным заданному значению 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x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010829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6"/>
          <p:cNvSpPr txBox="1">
            <a:spLocks noGrp="1"/>
          </p:cNvSpPr>
          <p:nvPr>
            <p:ph type="title" idx="4294967295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3975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6508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rPr>
              <a:t>Результаты поиска</a:t>
            </a:r>
            <a:endParaRPr sz="4600" b="0" i="0" u="none" strike="noStrike" cap="none">
              <a:solidFill>
                <a:srgbClr val="5065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36" name="Google Shape;236;p36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Возможны две ситуации:   </a:t>
            </a:r>
            <a:endParaRPr/>
          </a:p>
          <a:p>
            <a:pPr marL="639762" marR="0" lvl="1" indent="-22859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160"/>
              <a:buFont typeface="Cambria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такой элемент существует, тогда при некотором значении индекса </a:t>
            </a:r>
            <a:r>
              <a:rPr lang="en-US" sz="24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i 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выполняется условие </a:t>
            </a:r>
            <a:r>
              <a:rPr lang="en-US" sz="24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A[i]=x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;</a:t>
            </a:r>
            <a:endParaRPr/>
          </a:p>
          <a:p>
            <a:pPr marL="639762" marR="0" lvl="1" indent="-22859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160"/>
              <a:buFont typeface="Cambria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такого элемента в массиве нет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В первом случае поиск нужно завершать при обнаружении искомого элемента, во втором – при достижении конца массива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685901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7"/>
          <p:cNvSpPr txBox="1">
            <a:spLocks noGrp="1"/>
          </p:cNvSpPr>
          <p:nvPr>
            <p:ph type="title" idx="4294967295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3975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6508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rPr>
              <a:t>Условие завершения</a:t>
            </a:r>
            <a:endParaRPr sz="4600" b="0" i="0" u="none" strike="noStrike" cap="none">
              <a:solidFill>
                <a:srgbClr val="5065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42" name="Google Shape;242;p37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Формально такое условие завершения поиска записывается в виде: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	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A[i] = x </a:t>
            </a: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ИЛИ  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i=n</a:t>
            </a: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Отрицание этого условия, в соответствии с правилом де Моргана, имеет вид: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	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A[i] ≠ x </a:t>
            </a: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И  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i&lt;n</a:t>
            </a:r>
            <a:endParaRPr sz="2800" b="0" i="0" u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Поскольку основная задача поиска  решается при проверке условия, то тело цикла должно содержать только инкремент индексной переменной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843333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8"/>
          <p:cNvSpPr txBox="1">
            <a:spLocks noGrp="1"/>
          </p:cNvSpPr>
          <p:nvPr>
            <p:ph type="title" idx="4294967295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3975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6508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rPr>
              <a:t>Цикл поиска</a:t>
            </a:r>
            <a:endParaRPr sz="4600" b="0" i="0" u="none" strike="noStrike" cap="none">
              <a:solidFill>
                <a:srgbClr val="5065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48" name="Google Shape;248;p38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Цикл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поиска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в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нотации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800" b="0" i="0" u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C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++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принимает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вид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: </a:t>
            </a:r>
            <a:endParaRPr sz="2800" b="0" i="0" u="none" dirty="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	</a:t>
            </a:r>
            <a:r>
              <a:rPr lang="en-US" sz="2800" b="0" i="0" u="none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i</a:t>
            </a:r>
            <a:r>
              <a:rPr lang="en-US" sz="2800" b="0" i="0" u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=0;</a:t>
            </a:r>
            <a:endParaRPr dirty="0"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	</a:t>
            </a:r>
            <a:r>
              <a:rPr lang="en-US" sz="2800" b="1" i="0" u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while</a:t>
            </a:r>
            <a:r>
              <a:rPr lang="en-US" sz="2800" b="0" i="0" u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 (A[</a:t>
            </a:r>
            <a:r>
              <a:rPr lang="en-US" sz="2800" b="0" i="0" u="none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i</a:t>
            </a:r>
            <a:r>
              <a:rPr lang="en-US" sz="2800" b="0" i="0" u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] != x &amp;&amp;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</a:t>
            </a:r>
            <a:r>
              <a:rPr lang="en-US" sz="2800" b="0" i="0" u="none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i</a:t>
            </a:r>
            <a:r>
              <a:rPr lang="en-US" sz="2800" b="0" i="0" u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&lt;n) </a:t>
            </a:r>
            <a:r>
              <a:rPr lang="en-US" sz="2800" b="0" i="0" u="none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i</a:t>
            </a:r>
            <a:r>
              <a:rPr lang="en-US" sz="2800" b="0" i="0" u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++;</a:t>
            </a:r>
            <a:endParaRPr dirty="0"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Условие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i≤n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заменено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на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i</a:t>
            </a:r>
            <a:r>
              <a:rPr lang="en-US" sz="2800" b="0" i="0" u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&lt;n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,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чтобы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не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допустить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выхода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за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границу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массива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745040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9"/>
          <p:cNvSpPr txBox="1">
            <a:spLocks noGrp="1"/>
          </p:cNvSpPr>
          <p:nvPr>
            <p:ph type="title" idx="4294967295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3975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6508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rPr>
              <a:t>Результат поиска</a:t>
            </a:r>
            <a:endParaRPr sz="4600" b="0" i="0" u="none" strike="noStrike" cap="none">
              <a:solidFill>
                <a:srgbClr val="5065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54" name="Google Shape;254;p39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Поскольку условие цикла является конъюнкцией двух простых условий, то после завершения цикла необходимо проверить основное из них: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	</a:t>
            </a:r>
            <a:r>
              <a:rPr lang="en-US" sz="2800" b="1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if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(i &lt; n)  printf(“</a:t>
            </a: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Элемент найден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”); 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		</a:t>
            </a:r>
            <a:r>
              <a:rPr lang="en-US" sz="2800" b="1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else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 printf(“</a:t>
            </a: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Элемент не найден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”); </a:t>
            </a:r>
            <a:endParaRPr sz="2800" b="0" i="0" u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92100" marR="0" lvl="0" indent="-1676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8160841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0"/>
          <p:cNvSpPr txBox="1">
            <a:spLocks noGrp="1"/>
          </p:cNvSpPr>
          <p:nvPr>
            <p:ph type="title" idx="4294967295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3975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6508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rPr>
              <a:t>Сортировка массива</a:t>
            </a:r>
            <a:endParaRPr sz="4600" b="0" i="0" u="none" strike="noStrike" cap="none">
              <a:solidFill>
                <a:srgbClr val="5065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60" name="Google Shape;260;p40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Сортировкой массива называется упорядочение значений его элементов по возрастанию или убыванию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Рассмотрим три простых алгоритма сортировки:</a:t>
            </a:r>
            <a:endParaRPr/>
          </a:p>
          <a:p>
            <a:pPr marL="639762" marR="0" lvl="1" indent="-22859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160"/>
              <a:buFont typeface="Cambria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сортировка методом выбора,</a:t>
            </a:r>
            <a:endParaRPr/>
          </a:p>
          <a:p>
            <a:pPr marL="639762" marR="0" lvl="1" indent="-22859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160"/>
              <a:buFont typeface="Cambria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сортировка методом включения,</a:t>
            </a:r>
            <a:endParaRPr/>
          </a:p>
          <a:p>
            <a:pPr marL="639762" marR="0" lvl="1" indent="-22859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160"/>
              <a:buFont typeface="Cambria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сортировка методом обмена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318944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41"/>
          <p:cNvSpPr txBox="1">
            <a:spLocks noGrp="1"/>
          </p:cNvSpPr>
          <p:nvPr>
            <p:ph type="title" idx="4294967295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3975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6508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rPr>
              <a:t>Сортировка методом выбора</a:t>
            </a:r>
            <a:endParaRPr sz="4600" b="0" i="0" u="none" strike="noStrike" cap="none">
              <a:solidFill>
                <a:srgbClr val="5065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66" name="Google Shape;266;p41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Основная идея этого метода заключается в последовательном формировании отсортированной части массива путем добавления в ее конец очередного элемента, выбранного в его неотсортированной части</a:t>
            </a:r>
            <a:endParaRPr/>
          </a:p>
          <a:p>
            <a:pPr marL="292100" marR="0" lvl="0" indent="-1676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graphicFrame>
        <p:nvGraphicFramePr>
          <p:cNvPr id="267" name="Google Shape;267;p41"/>
          <p:cNvGraphicFramePr/>
          <p:nvPr/>
        </p:nvGraphicFramePr>
        <p:xfrm>
          <a:off x="1476375" y="4581525"/>
          <a:ext cx="5832450" cy="576250"/>
        </p:xfrm>
        <a:graphic>
          <a:graphicData uri="http://schemas.openxmlformats.org/drawingml/2006/table">
            <a:tbl>
              <a:tblPr>
                <a:noFill/>
                <a:tableStyleId>{6AAC2C2E-2FE7-4C78-B14D-DB80D2B1F9AB}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9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92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6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-38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-14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-2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24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27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/>
                    </a:p>
                  </a:txBody>
                  <a:tcPr marL="68575" marR="68575" marT="0" marB="0" anchor="ctr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68" name="Google Shape;268;p41"/>
          <p:cNvGrpSpPr/>
          <p:nvPr/>
        </p:nvGrpSpPr>
        <p:grpSpPr>
          <a:xfrm>
            <a:off x="3779837" y="5157787"/>
            <a:ext cx="2520950" cy="574675"/>
            <a:chOff x="3779912" y="5157192"/>
            <a:chExt cx="2520578" cy="576064"/>
          </a:xfrm>
        </p:grpSpPr>
        <p:cxnSp>
          <p:nvCxnSpPr>
            <p:cNvPr id="269" name="Google Shape;269;p41"/>
            <p:cNvCxnSpPr/>
            <p:nvPr/>
          </p:nvCxnSpPr>
          <p:spPr>
            <a:xfrm rot="10800000">
              <a:off x="3779912" y="5157192"/>
              <a:ext cx="0" cy="574472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miter lim="800000"/>
              <a:headEnd type="triangle" w="med" len="med"/>
              <a:tailEnd type="stealth" w="med" len="med"/>
            </a:ln>
          </p:spPr>
        </p:cxnSp>
        <p:cxnSp>
          <p:nvCxnSpPr>
            <p:cNvPr id="270" name="Google Shape;270;p41"/>
            <p:cNvCxnSpPr/>
            <p:nvPr/>
          </p:nvCxnSpPr>
          <p:spPr>
            <a:xfrm>
              <a:off x="3779912" y="5733256"/>
              <a:ext cx="2520578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71" name="Google Shape;271;p41"/>
            <p:cNvCxnSpPr/>
            <p:nvPr/>
          </p:nvCxnSpPr>
          <p:spPr>
            <a:xfrm rot="10800000">
              <a:off x="6300490" y="5157192"/>
              <a:ext cx="0" cy="574472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miter lim="800000"/>
              <a:headEnd type="triangle" w="med" len="med"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5801404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2"/>
          <p:cNvSpPr txBox="1">
            <a:spLocks noGrp="1"/>
          </p:cNvSpPr>
          <p:nvPr>
            <p:ph type="title" idx="4294967295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3975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6508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rPr>
              <a:t>Текст программы</a:t>
            </a:r>
            <a:endParaRPr sz="4600" b="0" i="0" u="none" strike="noStrike" cap="none">
              <a:solidFill>
                <a:srgbClr val="5065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77" name="Google Shape;277;p42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87450" marR="0" lvl="4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const int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N = 10;</a:t>
            </a:r>
            <a:endParaRPr/>
          </a:p>
          <a:p>
            <a:pPr marL="1187450" marR="0" lvl="4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void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main()</a:t>
            </a:r>
            <a:endParaRPr/>
          </a:p>
          <a:p>
            <a:pPr marL="1187450" marR="0" lvl="4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{	</a:t>
            </a:r>
            <a:r>
              <a:rPr lang="en-US" sz="16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int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i, j, nMin, A[N], c;</a:t>
            </a:r>
            <a:endParaRPr/>
          </a:p>
          <a:p>
            <a:pPr marL="1187450" marR="0" lvl="4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// здесь нужно ввести массив A </a:t>
            </a:r>
            <a:endParaRPr/>
          </a:p>
          <a:p>
            <a:pPr marL="1187450" marR="0" lvl="4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</a:t>
            </a:r>
            <a:r>
              <a:rPr lang="en-US" sz="16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for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( i = 0; i &lt; N-1; i ++ )   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// i – 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индекс  первого элемента в неотсорт. части</a:t>
            </a:r>
            <a:endParaRPr/>
          </a:p>
          <a:p>
            <a:pPr marL="1187450" marR="0" lvl="4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{   nMin = i;       // ищем минимальный элемент в неотсортированной части</a:t>
            </a:r>
            <a:endParaRPr/>
          </a:p>
          <a:p>
            <a:pPr marL="1187450" marR="0" lvl="4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     </a:t>
            </a:r>
            <a:r>
              <a:rPr lang="en-US" sz="16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for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( j = i+1; j &lt; N; j ++ )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; </a:t>
            </a:r>
            <a:endParaRPr sz="1600" b="0" i="0" u="none" strike="noStrike" cap="non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1187450" marR="0" lvl="4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          </a:t>
            </a:r>
            <a:r>
              <a:rPr lang="en-US" sz="16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if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( A[j] &lt; A[nMin] )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nMin = j;</a:t>
            </a:r>
            <a:endParaRPr/>
          </a:p>
          <a:p>
            <a:pPr marL="1187450" marR="0" lvl="4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      </a:t>
            </a:r>
            <a:r>
              <a:rPr lang="en-US" sz="16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if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( nMin != i )              // перемещаем минимальный элемент в начало</a:t>
            </a:r>
            <a:endParaRPr/>
          </a:p>
          <a:p>
            <a:pPr marL="1187450" marR="0" lvl="4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     {   c = A[i]; A[i] = A[nMin];   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A[nMin] = c;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} // неотсортированной части</a:t>
            </a:r>
            <a:endParaRPr/>
          </a:p>
          <a:p>
            <a:pPr marL="1187450" marR="0" lvl="4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} </a:t>
            </a:r>
            <a:endParaRPr/>
          </a:p>
          <a:p>
            <a:pPr marL="1187450" marR="0" lvl="4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printf("\n Отсортированный массив:\n");</a:t>
            </a:r>
            <a:endParaRPr/>
          </a:p>
          <a:p>
            <a:pPr marL="1187450" marR="0" lvl="4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</a:t>
            </a:r>
            <a:r>
              <a:rPr lang="en-US" sz="16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for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( i = 0; i &lt; N; i ++ )</a:t>
            </a:r>
            <a:endParaRPr/>
          </a:p>
          <a:p>
            <a:pPr marL="1187450" marR="0" lvl="4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    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printf("%d ", A[i]);</a:t>
            </a:r>
            <a:endParaRPr/>
          </a:p>
          <a:p>
            <a:pPr marL="1187450" marR="0" lvl="4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}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073239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3"/>
          <p:cNvSpPr txBox="1">
            <a:spLocks noGrp="1"/>
          </p:cNvSpPr>
          <p:nvPr>
            <p:ph type="title" idx="4294967295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3975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6508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rPr>
              <a:t>Сортировка методом вставок</a:t>
            </a:r>
            <a:endParaRPr sz="4600" b="0" i="0" u="none" strike="noStrike" cap="none">
              <a:solidFill>
                <a:srgbClr val="5065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83" name="Google Shape;283;p43"/>
          <p:cNvSpPr txBox="1">
            <a:spLocks noGrp="1"/>
          </p:cNvSpPr>
          <p:nvPr>
            <p:ph type="body" idx="1"/>
          </p:nvPr>
        </p:nvSpPr>
        <p:spPr>
          <a:xfrm>
            <a:off x="457200" y="1484312"/>
            <a:ext cx="8229600" cy="3960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Отсортированная часть массива также формируется путем последовательного добавления в нее элементов из его неотсортированной части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Однако теперь в качестве очередного берется первый элемент неотсортированной части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Место его размещения в отсортированной части выбирается так, чтобы сохранить уже имеющийся там порядок сортировки</a:t>
            </a:r>
            <a:endParaRPr/>
          </a:p>
        </p:txBody>
      </p:sp>
      <p:graphicFrame>
        <p:nvGraphicFramePr>
          <p:cNvPr id="284" name="Google Shape;284;p43"/>
          <p:cNvGraphicFramePr/>
          <p:nvPr/>
        </p:nvGraphicFramePr>
        <p:xfrm>
          <a:off x="1547812" y="5445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{6AAC2C2E-2FE7-4C78-B14D-DB80D2B1F9AB}</a:tableStyleId>
              </a:tblPr>
              <a:tblGrid>
                <a:gridCol w="6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1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1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6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-14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27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-2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24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-38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85" name="Google Shape;285;p43"/>
          <p:cNvCxnSpPr/>
          <p:nvPr/>
        </p:nvCxnSpPr>
        <p:spPr>
          <a:xfrm rot="10800000">
            <a:off x="2905125" y="6019800"/>
            <a:ext cx="0" cy="574675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triangle" w="med" len="med"/>
            <a:tailEnd type="stealth" w="med" len="med"/>
          </a:ln>
        </p:spPr>
      </p:cxnSp>
      <p:cxnSp>
        <p:nvCxnSpPr>
          <p:cNvPr id="286" name="Google Shape;286;p43"/>
          <p:cNvCxnSpPr/>
          <p:nvPr/>
        </p:nvCxnSpPr>
        <p:spPr>
          <a:xfrm>
            <a:off x="2916237" y="6597650"/>
            <a:ext cx="1008062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87" name="Google Shape;287;p43"/>
          <p:cNvCxnSpPr/>
          <p:nvPr/>
        </p:nvCxnSpPr>
        <p:spPr>
          <a:xfrm rot="10800000">
            <a:off x="3924300" y="6021387"/>
            <a:ext cx="0" cy="574675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36914612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4"/>
          <p:cNvSpPr txBox="1">
            <a:spLocks noGrp="1"/>
          </p:cNvSpPr>
          <p:nvPr>
            <p:ph type="title" idx="4294967295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3975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6508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rPr>
              <a:t>Текст программы</a:t>
            </a:r>
            <a:endParaRPr sz="4600" b="0" i="0" u="none" strike="noStrike" cap="none">
              <a:solidFill>
                <a:srgbClr val="5065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93" name="Google Shape;293;p44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87450" marR="0" lvl="4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const int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N = 10;</a:t>
            </a:r>
            <a:endParaRPr/>
          </a:p>
          <a:p>
            <a:pPr marL="1187450" marR="0" lvl="4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void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main()</a:t>
            </a:r>
            <a:endParaRPr/>
          </a:p>
          <a:p>
            <a:pPr marL="1187450" marR="0" lvl="4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{	</a:t>
            </a:r>
            <a:r>
              <a:rPr lang="en-US" sz="16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int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i, j, nMin, A[N], c;</a:t>
            </a:r>
            <a:endParaRPr/>
          </a:p>
          <a:p>
            <a:pPr marL="1187450" marR="0" lvl="4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// здесь нужно ввести массив A </a:t>
            </a:r>
            <a:endParaRPr/>
          </a:p>
          <a:p>
            <a:pPr marL="1187450" marR="0" lvl="4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</a:t>
            </a:r>
            <a:r>
              <a:rPr lang="en-US" sz="16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for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( i = 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1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; i &lt; N; i ++ )</a:t>
            </a:r>
            <a:endParaRPr/>
          </a:p>
          <a:p>
            <a:pPr marL="1187450" marR="0" lvl="4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{  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c = A[i]; </a:t>
            </a:r>
            <a:endParaRPr/>
          </a:p>
          <a:p>
            <a:pPr marL="1187450" marR="0" lvl="4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	   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j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= 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i -1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;   // ищем в отсортированной части место для размещения</a:t>
            </a:r>
            <a:endParaRPr/>
          </a:p>
          <a:p>
            <a:pPr marL="1187450" marR="0" lvl="4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     </a:t>
            </a:r>
            <a:r>
              <a:rPr lang="en-US" sz="16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while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(j &gt; =0 &amp;&amp; A[j] &gt; c)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A[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j+1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] = A[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j--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]; 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// 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очередного злемента</a:t>
            </a:r>
            <a:endParaRPr/>
          </a:p>
          <a:p>
            <a:pPr marL="1187450" marR="0" lvl="4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	   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A[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j+1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] = 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c;</a:t>
            </a:r>
            <a:endParaRPr/>
          </a:p>
          <a:p>
            <a:pPr marL="1187450" marR="0" lvl="4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} </a:t>
            </a:r>
            <a:endParaRPr/>
          </a:p>
          <a:p>
            <a:pPr marL="1187450" marR="0" lvl="4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printf("\n Отсортированный массив:\n");</a:t>
            </a:r>
            <a:endParaRPr/>
          </a:p>
          <a:p>
            <a:pPr marL="1187450" marR="0" lvl="4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</a:t>
            </a:r>
            <a:r>
              <a:rPr lang="en-US" sz="16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for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( i = 0; i &lt; N; i ++ )</a:t>
            </a:r>
            <a:endParaRPr/>
          </a:p>
          <a:p>
            <a:pPr marL="1187450" marR="0" lvl="4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    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printf("%d ", A[i]);</a:t>
            </a:r>
            <a:endParaRPr/>
          </a:p>
          <a:p>
            <a:pPr marL="1187450" marR="0" lvl="4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}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05576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4"/>
          <p:cNvSpPr txBox="1">
            <a:spLocks noGrp="1"/>
          </p:cNvSpPr>
          <p:nvPr>
            <p:ph type="title" idx="4294967295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3975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6508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rPr>
              <a:t>Определение массива</a:t>
            </a:r>
            <a:endParaRPr sz="4600" b="0" i="0" u="none" strike="noStrike" cap="none">
              <a:solidFill>
                <a:srgbClr val="5065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64" name="Google Shape;164;p24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Наиболее простой и часто используемой структурой данных является </a:t>
            </a:r>
            <a:r>
              <a:rPr lang="en-US" sz="2800" b="0" i="1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массив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1" u="sng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Массив </a:t>
            </a: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– это набор некоторого числа однотипных данных, расположенных в последовательных ячейках памяти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Количество элементов массива называется его </a:t>
            </a:r>
            <a:r>
              <a:rPr lang="en-US" sz="2800" b="0" i="1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размером,</a:t>
            </a: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а тип элементов – </a:t>
            </a:r>
            <a:r>
              <a:rPr lang="en-US" sz="2800" b="0" i="1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типом массива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45"/>
          <p:cNvSpPr txBox="1">
            <a:spLocks noGrp="1"/>
          </p:cNvSpPr>
          <p:nvPr>
            <p:ph type="title" idx="4294967295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3975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6508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rPr>
              <a:t>Сортировка методом обмена</a:t>
            </a:r>
            <a:endParaRPr sz="4600" b="0" i="0" u="none" strike="noStrike" cap="none">
              <a:solidFill>
                <a:srgbClr val="5065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99" name="Google Shape;299;p45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3754437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Char char="⦿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Этот метод сортировки имеет жаргонное наименование «метод пузырька» и заключается в многократном упорядочении пар соседних элементов</a:t>
            </a:r>
            <a:endParaRPr/>
          </a:p>
        </p:txBody>
      </p:sp>
      <p:pic>
        <p:nvPicPr>
          <p:cNvPr id="300" name="Google Shape;300;p45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0" y="2060575"/>
            <a:ext cx="4038600" cy="17287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50484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6"/>
          <p:cNvSpPr txBox="1">
            <a:spLocks noGrp="1"/>
          </p:cNvSpPr>
          <p:nvPr>
            <p:ph type="title" idx="4294967295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3975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6508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rPr>
              <a:t>Текст программы</a:t>
            </a:r>
            <a:endParaRPr sz="4600" b="0" i="0" u="none" strike="noStrike" cap="none">
              <a:solidFill>
                <a:srgbClr val="5065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06" name="Google Shape;306;p46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04887" marR="0" lvl="3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const int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N = 10;</a:t>
            </a:r>
            <a:endParaRPr/>
          </a:p>
          <a:p>
            <a:pPr marL="1004887" marR="0" lvl="3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void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main()</a:t>
            </a:r>
            <a:endParaRPr/>
          </a:p>
          <a:p>
            <a:pPr marL="1004887" marR="0" lvl="3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{</a:t>
            </a:r>
            <a:endParaRPr/>
          </a:p>
          <a:p>
            <a:pPr marL="1004887" marR="0" lvl="3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</a:t>
            </a:r>
            <a:r>
              <a:rPr lang="en-US" sz="16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int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i, j, A[N], c;</a:t>
            </a:r>
            <a:endParaRPr/>
          </a:p>
          <a:p>
            <a:pPr marL="1004887" marR="0" lvl="3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// здесь надо ввести массив A</a:t>
            </a:r>
            <a:endParaRPr/>
          </a:p>
          <a:p>
            <a:pPr marL="1004887" marR="0" lvl="3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</a:t>
            </a:r>
            <a:r>
              <a:rPr lang="en-US" sz="16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for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( i = 0; i &lt; N-1; i ++ ) // цикл повторных проходов по массиву</a:t>
            </a:r>
            <a:endParaRPr/>
          </a:p>
          <a:p>
            <a:pPr marL="1004887" marR="0" lvl="3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  </a:t>
            </a:r>
            <a:r>
              <a:rPr lang="en-US" sz="16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for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( j = N-2; j &gt;= i; j -- ) // идем с конца массива в начало</a:t>
            </a:r>
            <a:endParaRPr/>
          </a:p>
          <a:p>
            <a:pPr marL="1004887" marR="0" lvl="3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  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16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if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( A[j] &gt; A[j+1] ) // если они стоят неправильно, ...</a:t>
            </a:r>
            <a:endParaRPr/>
          </a:p>
          <a:p>
            <a:pPr marL="1004887" marR="0" lvl="3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  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{</a:t>
            </a:r>
            <a:endParaRPr/>
          </a:p>
          <a:p>
            <a:pPr marL="1004887" marR="0" lvl="3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      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  c = A[j]; A[j] = A[j+1]; A[j+1] = c; // 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переставить 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A[j] 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и 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A[j+1]</a:t>
            </a:r>
            <a:endParaRPr/>
          </a:p>
          <a:p>
            <a:pPr marL="1004887" marR="0" lvl="3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  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} </a:t>
            </a:r>
            <a:endParaRPr sz="1600" b="0" i="0" u="none" strike="noStrike" cap="non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1004887" marR="0" lvl="3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printf("\n Отсортированный массив:\n");</a:t>
            </a:r>
            <a:endParaRPr/>
          </a:p>
          <a:p>
            <a:pPr marL="1004887" marR="0" lvl="3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</a:t>
            </a:r>
            <a:r>
              <a:rPr lang="en-US" sz="16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for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( i = 0; i &lt; N; i ++ )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</a:t>
            </a: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printf("%d ", A[i]);</a:t>
            </a:r>
            <a:endParaRPr sz="16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1004887" marR="0" lvl="3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7BC29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}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381340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47"/>
          <p:cNvSpPr txBox="1">
            <a:spLocks noGrp="1"/>
          </p:cNvSpPr>
          <p:nvPr>
            <p:ph type="title" idx="4294967295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3975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6508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rPr>
              <a:t>Сравнение методов</a:t>
            </a:r>
            <a:endParaRPr sz="4600" b="0" i="0" u="none" strike="noStrike" cap="none">
              <a:solidFill>
                <a:srgbClr val="5065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12" name="Google Shape;312;p47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Все три алгоритма имеют, в среднем, одинаковую эффективность и выбор одного из них может определяться особенностями задачи, а также личными пристрастиями программиста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254614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52"/>
          <p:cNvSpPr txBox="1">
            <a:spLocks noGrp="1"/>
          </p:cNvSpPr>
          <p:nvPr>
            <p:ph type="title" idx="4294967295"/>
          </p:nvPr>
        </p:nvSpPr>
        <p:spPr>
          <a:xfrm>
            <a:off x="457200" y="25321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3975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6508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rPr>
              <a:t>Конец лекции</a:t>
            </a:r>
            <a:endParaRPr sz="4600" b="0" i="0" u="none" strike="noStrike" cap="none">
              <a:solidFill>
                <a:srgbClr val="5065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5"/>
          <p:cNvSpPr txBox="1">
            <a:spLocks noGrp="1"/>
          </p:cNvSpPr>
          <p:nvPr>
            <p:ph type="title" idx="4294967295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4864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E6408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4E6408"/>
                </a:solidFill>
                <a:latin typeface="Rockwell"/>
                <a:ea typeface="Rockwell"/>
                <a:cs typeface="Rockwell"/>
                <a:sym typeface="Rockwell"/>
              </a:rPr>
              <a:t>Объявление массивов</a:t>
            </a:r>
            <a:endParaRPr sz="4600" b="0" i="0" u="none" strike="noStrike" cap="none">
              <a:solidFill>
                <a:srgbClr val="4E64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70" name="Google Shape;170;p25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Синтаксис объявления массива: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	</a:t>
            </a:r>
            <a:r>
              <a:rPr lang="en-US" sz="2400" b="0" i="1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&lt;</a:t>
            </a:r>
            <a:r>
              <a:rPr lang="en-US" sz="2400" b="0" i="1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тип массива</a:t>
            </a:r>
            <a:r>
              <a:rPr lang="en-US" sz="2400" b="0" i="1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&gt; &lt;</a:t>
            </a:r>
            <a:r>
              <a:rPr lang="en-US" sz="2400" b="0" i="1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имя массива</a:t>
            </a:r>
            <a:r>
              <a:rPr lang="en-US" sz="2400" b="0" i="1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&gt; [&lt;</a:t>
            </a:r>
            <a:r>
              <a:rPr lang="en-US" sz="2400" b="0" i="1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размер массива</a:t>
            </a:r>
            <a:r>
              <a:rPr lang="en-US" sz="2400" b="0" i="1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&gt;]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</a:pPr>
            <a:r>
              <a:rPr lang="en-US" sz="2400" b="0" i="1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		&lt;</a:t>
            </a:r>
            <a:r>
              <a:rPr lang="en-US" sz="2400" b="0" i="1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размер массива</a:t>
            </a:r>
            <a:r>
              <a:rPr lang="en-US" sz="2400" b="0" i="1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&gt;</a:t>
            </a:r>
            <a:r>
              <a:rPr lang="en-US" sz="2400" b="0" i="1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– </a:t>
            </a:r>
            <a:r>
              <a:rPr lang="en-US" sz="24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это литерал или константное выражение 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В соответствии с объявлением массива для его размещения будет выделена область памяти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длиной 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	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&lt;</a:t>
            </a:r>
            <a:r>
              <a:rPr lang="en-US" sz="24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размер массива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&gt;</a:t>
            </a:r>
            <a:r>
              <a:rPr lang="en-US" sz="24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* </a:t>
            </a:r>
            <a:r>
              <a:rPr lang="en-US" sz="2400" b="1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sizeof 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&lt;</a:t>
            </a:r>
            <a:r>
              <a:rPr lang="en-US" sz="24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тип массива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&gt; 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</a:t>
            </a: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байт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Например: </a:t>
            </a:r>
            <a:r>
              <a:rPr lang="en-US" sz="2400" b="1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int 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a[5];</a:t>
            </a:r>
            <a:r>
              <a:rPr lang="en-US" sz="24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</a:t>
            </a:r>
            <a:r>
              <a:rPr lang="en-US" sz="2400" b="1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float 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x[n+m];</a:t>
            </a:r>
            <a:r>
              <a:rPr lang="en-US" sz="24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</a:t>
            </a:r>
            <a:r>
              <a:rPr lang="en-US" sz="2400" b="1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double 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q[4];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6"/>
          <p:cNvSpPr txBox="1">
            <a:spLocks noGrp="1"/>
          </p:cNvSpPr>
          <p:nvPr>
            <p:ph type="title" idx="4294967295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3975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6508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rPr>
              <a:t>Инициализация массива</a:t>
            </a:r>
            <a:endParaRPr sz="4600" b="0" i="0" u="none" strike="noStrike" cap="none">
              <a:solidFill>
                <a:srgbClr val="5065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76" name="Google Shape;176;p26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Объявление массива может сопровождаться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его </a:t>
            </a:r>
            <a:r>
              <a:rPr lang="en-US" sz="2800" b="0" i="1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инициализацией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Синтаксис объявления массива с инициализацией:</a:t>
            </a:r>
            <a:endParaRPr sz="2400" b="0" i="0" u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	</a:t>
            </a:r>
            <a:r>
              <a:rPr lang="en-US" sz="2400" b="0" i="1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&lt;</a:t>
            </a:r>
            <a:r>
              <a:rPr lang="en-US" sz="2400" b="0" i="1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тип массива</a:t>
            </a:r>
            <a:r>
              <a:rPr lang="en-US" sz="2400" b="0" i="1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&gt; &lt;</a:t>
            </a:r>
            <a:r>
              <a:rPr lang="en-US" sz="2400" b="0" i="1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имя массива</a:t>
            </a:r>
            <a:r>
              <a:rPr lang="en-US" sz="2400" b="0" i="1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&gt; [&lt;</a:t>
            </a:r>
            <a:r>
              <a:rPr lang="en-US" sz="2400" b="0" i="1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размер массива</a:t>
            </a:r>
            <a:r>
              <a:rPr lang="en-US" sz="2400" b="0" i="1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&gt;]</a:t>
            </a:r>
            <a:r>
              <a:rPr lang="en-US" sz="2400" b="0" i="1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= </a:t>
            </a:r>
            <a:r>
              <a:rPr lang="en-US" sz="2400" b="0" i="1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{&lt;</a:t>
            </a:r>
            <a:r>
              <a:rPr lang="en-US" sz="2400" b="0" i="1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список значений</a:t>
            </a:r>
            <a:r>
              <a:rPr lang="en-US" sz="2400" b="0" i="1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&gt;}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В этом случае элементы массива получают значения из списка инициализации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В список инициализации могут входить любые вычисляемые выражения</a:t>
            </a:r>
            <a:endParaRPr sz="2800" b="0" i="0" u="non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292100" marR="0" lvl="0" indent="-1676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	</a:t>
            </a:r>
            <a:endParaRPr sz="2400" b="0" i="0" u="non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</a:pPr>
            <a:r>
              <a:rPr lang="en-US" sz="2400" b="1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		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7"/>
          <p:cNvSpPr txBox="1">
            <a:spLocks noGrp="1"/>
          </p:cNvSpPr>
          <p:nvPr>
            <p:ph type="title" idx="4294967295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4864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E6408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4E6408"/>
                </a:solidFill>
                <a:latin typeface="Rockwell"/>
                <a:ea typeface="Rockwell"/>
                <a:cs typeface="Rockwell"/>
                <a:sym typeface="Rockwell"/>
              </a:rPr>
              <a:t>Примеры объявлений</a:t>
            </a:r>
            <a:endParaRPr sz="4600" b="0" i="0" u="none" strike="noStrike" cap="none">
              <a:solidFill>
                <a:srgbClr val="4E64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82" name="Google Shape;182;p27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Одномерный массив:</a:t>
            </a:r>
            <a:endParaRPr sz="2800" b="0" i="0" u="non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r>
              <a:rPr lang="en-US" sz="2800" b="1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		</a:t>
            </a:r>
            <a:r>
              <a:rPr lang="en-US" sz="2400" b="1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int 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a[5] = { 3, 45, 11, -8, 74}; </a:t>
            </a:r>
            <a:endParaRPr sz="2400" b="0" i="0" u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</a:pPr>
            <a:r>
              <a:rPr lang="en-US" sz="2400" b="1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	</a:t>
            </a:r>
            <a:r>
              <a:rPr lang="en-US" sz="2400" b="1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double 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q[4]</a:t>
            </a:r>
            <a:r>
              <a:rPr lang="en-US" sz="24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= 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{1.7, 4.53};</a:t>
            </a:r>
            <a:endParaRPr sz="2400" b="0" i="0" u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Во втором случае инициализируются только два первых элемента массива 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x</a:t>
            </a: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, а оставшиеся два элемента получают нулевые значения</a:t>
            </a:r>
            <a:r>
              <a:rPr lang="en-US" sz="28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При наличии списка инициализации размер массива можно не указывать, он определяется по числу инициализирующих значений:</a:t>
            </a:r>
            <a:endParaRPr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r>
              <a:rPr lang="en-US" sz="28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	</a:t>
            </a:r>
            <a:r>
              <a:rPr lang="en-US" sz="2800" b="1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-US" sz="2400" b="1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int 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a[</a:t>
            </a:r>
            <a:r>
              <a:rPr lang="en-US" sz="2400" b="0" i="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4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] = { 3, 45, 11, -8, 74};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/>
              <a:t>Массивы в C++</a:t>
            </a:r>
          </a:p>
        </p:txBody>
      </p:sp>
      <p:sp>
        <p:nvSpPr>
          <p:cNvPr id="27652" name="Объект 2"/>
          <p:cNvSpPr>
            <a:spLocks noGrp="1"/>
          </p:cNvSpPr>
          <p:nvPr>
            <p:ph idx="1"/>
          </p:nvPr>
        </p:nvSpPr>
        <p:spPr>
          <a:xfrm>
            <a:off x="457200" y="1262063"/>
            <a:ext cx="7499176" cy="5248275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ru-RU" altLang="ru-RU" dirty="0"/>
              <a:t>      В неинициализированном массиве (по аналогии с неинициализированной переменной) будут храниться заранее неизвестные значения (какой-то «мусор», ранее записанный другими программами или даже вашей программой в выделяемую для объявленного массива память).</a:t>
            </a:r>
          </a:p>
        </p:txBody>
      </p:sp>
    </p:spTree>
    <p:extLst>
      <p:ext uri="{BB962C8B-B14F-4D97-AF65-F5344CB8AC3E}">
        <p14:creationId xmlns:p14="http://schemas.microsoft.com/office/powerpoint/2010/main" val="2259261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8"/>
          <p:cNvSpPr txBox="1">
            <a:spLocks noGrp="1"/>
          </p:cNvSpPr>
          <p:nvPr>
            <p:ph type="title" idx="4294967295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3975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6508"/>
              </a:buClr>
              <a:buSzPts val="4140"/>
              <a:buFont typeface="Rockwell"/>
              <a:buNone/>
            </a:pPr>
            <a:r>
              <a:rPr lang="en-US" sz="4140" b="0" i="0" u="none" strike="noStrike" cap="none">
                <a:solidFill>
                  <a:srgbClr val="506508"/>
                </a:solidFill>
                <a:latin typeface="Rockwell"/>
                <a:ea typeface="Rockwell"/>
                <a:cs typeface="Rockwell"/>
                <a:sym typeface="Rockwell"/>
              </a:rPr>
              <a:t>Обращение к элементам массива</a:t>
            </a:r>
            <a:endParaRPr sz="4140" b="0" i="0" u="none" strike="noStrike" cap="none">
              <a:solidFill>
                <a:srgbClr val="506508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88" name="Google Shape;188;p28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Производится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с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помощью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числовых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индексов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,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причем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индексация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начинается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с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нуля</a:t>
            </a:r>
            <a:endParaRPr dirty="0"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В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случае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массива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операция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извлечения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–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это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бинарная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операция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«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квадратные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скобки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»</a:t>
            </a:r>
            <a:endParaRPr dirty="0"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⦿"/>
            </a:pP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Первым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операндом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является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имя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массива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,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вторым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–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целочисленное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выражение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,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заключенное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в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квадратные</a:t>
            </a: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скобки</a:t>
            </a:r>
            <a:endParaRPr dirty="0"/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	</a:t>
            </a:r>
            <a:r>
              <a:rPr lang="en-US" sz="2400" b="0" i="0" u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a[0] = a[</a:t>
            </a:r>
            <a:r>
              <a:rPr lang="en-US" sz="2400" b="0" i="0" u="none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i</a:t>
            </a:r>
            <a:r>
              <a:rPr lang="en-US" sz="2400" b="0" i="0" u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] + a[2 * </a:t>
            </a:r>
            <a:r>
              <a:rPr lang="en-US" sz="2400" b="0" i="0" u="none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i</a:t>
            </a:r>
            <a:r>
              <a:rPr lang="en-US" sz="2400" b="0" i="0" u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+1];</a:t>
            </a:r>
            <a:endParaRPr dirty="0"/>
          </a:p>
          <a:p>
            <a:pPr marL="292100" marR="0" lvl="0" indent="-1854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</a:pPr>
            <a:endParaRPr sz="2400" b="0" i="0" u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Тема2">
  <a:themeElements>
    <a:clrScheme name="Бумажная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2">
  <a:themeElements>
    <a:clrScheme name="Бумажная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Тема2">
  <a:themeElements>
    <a:clrScheme name="Бумажная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2">
  <a:themeElements>
    <a:clrScheme name="Бумажная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Тема2">
  <a:themeElements>
    <a:clrScheme name="Бумажная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Тема2">
  <a:themeElements>
    <a:clrScheme name="Бумажная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Тема2">
  <a:themeElements>
    <a:clrScheme name="Бумажная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Тема2">
  <a:themeElements>
    <a:clrScheme name="Бумажная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1358</Words>
  <Application>Microsoft Office PowerPoint</Application>
  <PresentationFormat>Экран (4:3)</PresentationFormat>
  <Paragraphs>290</Paragraphs>
  <Slides>43</Slides>
  <Notes>32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43</vt:i4>
      </vt:variant>
    </vt:vector>
  </HeadingPairs>
  <TitlesOfParts>
    <vt:vector size="58" baseType="lpstr">
      <vt:lpstr>Arial</vt:lpstr>
      <vt:lpstr>Cambria</vt:lpstr>
      <vt:lpstr>Noto Sans Symbols</vt:lpstr>
      <vt:lpstr>Roboto</vt:lpstr>
      <vt:lpstr>Rockwell</vt:lpstr>
      <vt:lpstr>Times New Roman</vt:lpstr>
      <vt:lpstr>Wingdings</vt:lpstr>
      <vt:lpstr>1_Тема2</vt:lpstr>
      <vt:lpstr>2_Тема2</vt:lpstr>
      <vt:lpstr>6_Тема2</vt:lpstr>
      <vt:lpstr>Тема2</vt:lpstr>
      <vt:lpstr>3_Тема2</vt:lpstr>
      <vt:lpstr>5_Тема2</vt:lpstr>
      <vt:lpstr>7_Тема2</vt:lpstr>
      <vt:lpstr>8_Тема2</vt:lpstr>
      <vt:lpstr>Массивы</vt:lpstr>
      <vt:lpstr>Структуры данных</vt:lpstr>
      <vt:lpstr>Доступ к элементам</vt:lpstr>
      <vt:lpstr>Определение массива</vt:lpstr>
      <vt:lpstr>Объявление массивов</vt:lpstr>
      <vt:lpstr>Инициализация массива</vt:lpstr>
      <vt:lpstr>Примеры объявлений</vt:lpstr>
      <vt:lpstr>Массивы в C++</vt:lpstr>
      <vt:lpstr>Обращение к элементам массива</vt:lpstr>
      <vt:lpstr>Индексация элементов массива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 программы</vt:lpstr>
      <vt:lpstr>Заполнение массивов</vt:lpstr>
      <vt:lpstr>Функция rand()</vt:lpstr>
      <vt:lpstr>Функция rand()</vt:lpstr>
      <vt:lpstr>Презентация PowerPoint</vt:lpstr>
      <vt:lpstr>Презентация PowerPoint</vt:lpstr>
      <vt:lpstr>Заполнение массива числами, введёнными пользователем </vt:lpstr>
      <vt:lpstr>Презентация PowerPoint</vt:lpstr>
      <vt:lpstr>Двумерные массивы</vt:lpstr>
      <vt:lpstr>Инициализация массива</vt:lpstr>
      <vt:lpstr>Обращение к элементу массива</vt:lpstr>
      <vt:lpstr>Пример обращения</vt:lpstr>
      <vt:lpstr>Примеры программ</vt:lpstr>
      <vt:lpstr>Поиск в массиве</vt:lpstr>
      <vt:lpstr>Презентация PowerPoint</vt:lpstr>
      <vt:lpstr>Поиск единственного элемента</vt:lpstr>
      <vt:lpstr>Результаты поиска</vt:lpstr>
      <vt:lpstr>Условие завершения</vt:lpstr>
      <vt:lpstr>Цикл поиска</vt:lpstr>
      <vt:lpstr>Результат поиска</vt:lpstr>
      <vt:lpstr>Сортировка массива</vt:lpstr>
      <vt:lpstr>Сортировка методом выбора</vt:lpstr>
      <vt:lpstr>Текст программы</vt:lpstr>
      <vt:lpstr>Сортировка методом вставок</vt:lpstr>
      <vt:lpstr>Текст программы</vt:lpstr>
      <vt:lpstr>Сортировка методом обмена</vt:lpstr>
      <vt:lpstr>Текст программы</vt:lpstr>
      <vt:lpstr>Сравнение методов</vt:lpstr>
      <vt:lpstr>Конец лекции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Массивы</dc:title>
  <dc:creator>Студент</dc:creator>
  <cp:lastModifiedBy>Студент</cp:lastModifiedBy>
  <cp:revision>6</cp:revision>
  <dcterms:modified xsi:type="dcterms:W3CDTF">2022-05-25T08:12:27Z</dcterms:modified>
</cp:coreProperties>
</file>