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256" r:id="rId3"/>
    <p:sldId id="264" r:id="rId4"/>
    <p:sldId id="315" r:id="rId5"/>
    <p:sldId id="300" r:id="rId6"/>
    <p:sldId id="306" r:id="rId7"/>
    <p:sldId id="308" r:id="rId8"/>
    <p:sldId id="304" r:id="rId9"/>
    <p:sldId id="301" r:id="rId10"/>
    <p:sldId id="302" r:id="rId11"/>
    <p:sldId id="309" r:id="rId12"/>
    <p:sldId id="310" r:id="rId13"/>
    <p:sldId id="265" r:id="rId14"/>
    <p:sldId id="307" r:id="rId15"/>
    <p:sldId id="312" r:id="rId16"/>
    <p:sldId id="313" r:id="rId17"/>
    <p:sldId id="314" r:id="rId18"/>
    <p:sldId id="270" r:id="rId19"/>
    <p:sldId id="272" r:id="rId20"/>
    <p:sldId id="271" r:id="rId21"/>
    <p:sldId id="316" r:id="rId22"/>
    <p:sldId id="317" r:id="rId23"/>
    <p:sldId id="318" r:id="rId24"/>
    <p:sldId id="351" r:id="rId25"/>
    <p:sldId id="352" r:id="rId26"/>
    <p:sldId id="354" r:id="rId27"/>
    <p:sldId id="353" r:id="rId28"/>
    <p:sldId id="340" r:id="rId29"/>
    <p:sldId id="342" r:id="rId30"/>
    <p:sldId id="319" r:id="rId31"/>
    <p:sldId id="341" r:id="rId32"/>
    <p:sldId id="345" r:id="rId33"/>
    <p:sldId id="343" r:id="rId34"/>
    <p:sldId id="320" r:id="rId35"/>
    <p:sldId id="257" r:id="rId36"/>
    <p:sldId id="260" r:id="rId37"/>
    <p:sldId id="32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3" autoAdjust="0"/>
    <p:restoredTop sz="94660"/>
  </p:normalViewPr>
  <p:slideViewPr>
    <p:cSldViewPr showGuides="1">
      <p:cViewPr varScale="1">
        <p:scale>
          <a:sx n="64" d="100"/>
          <a:sy n="64" d="100"/>
        </p:scale>
        <p:origin x="-146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" Target="slides/slide2.xml"/><Relationship Id="rId39" Type="http://schemas.openxmlformats.org/officeDocument/2006/relationships/notesMaster" Target="notesMasters/notesMaster1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4D5CC-1A3A-4DB3-BE7F-802FA93D42C7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E909-D0BF-436F-8E65-EE3557111B2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B635-0BCA-4431-8EE6-25DB9E00727A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B36B-29CB-446C-9AAC-29E1042AE543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354A-766E-4187-8260-A117097B1BD4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AD7-F74C-45F9-93DF-30B2EA49FF5F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D306-CE66-4480-BBC2-8E5DBDC7F446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17BBE-4E55-4E63-9669-A80F11FD1815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6BB-42C3-444D-B903-6EA1995CC9AA}" type="datetime1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C6D7-0AE4-41D2-BDA8-C2E2DF72E4C4}" type="datetime1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9AC0-285F-4B42-A92D-3D14373BD312}" type="datetime1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5760-E4D8-4897-B684-21ECA244875F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872-C91D-46D2-9002-A0ADB09098C8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AC010-7ABE-4613-85DB-A7641AB5A0D8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AE183-AEFD-4D34-B6F4-2EA4DBA1ED4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jpeg"/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ru-RU" dirty="0" smtClean="0"/>
            </a:br>
            <a:br>
              <a:rPr lang="ru-RU" dirty="0" smtClean="0"/>
            </a:b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Введение в дисциплину</a:t>
            </a:r>
            <a:endParaRPr lang="ru-RU" sz="4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Инженерное геометрическое моделирование</a:t>
            </a:r>
            <a:endParaRPr lang="ru-RU" sz="4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Виктор Алексеевич Рукавишников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2025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35560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Геометрическое пространство обладает определенными свойствами в зависимости от свойств изучаемых реальных объектов. Пространство, описываемое системой аксиом Евклида, называется </a:t>
            </a:r>
            <a:r>
              <a:rPr lang="ru-RU" b="1" i="1" dirty="0" smtClean="0">
                <a:solidFill>
                  <a:schemeClr val="tx1"/>
                </a:solidFill>
              </a:rPr>
              <a:t>евклидовым пространством</a:t>
            </a:r>
            <a:r>
              <a:rPr lang="ru-RU" dirty="0" smtClean="0">
                <a:solidFill>
                  <a:schemeClr val="tx1"/>
                </a:solidFill>
              </a:rPr>
              <a:t>. (Пространство Н.И. Лобачевского)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Физическое пространство трехмерно (</a:t>
            </a:r>
            <a:r>
              <a:rPr lang="en-US" dirty="0" smtClean="0">
                <a:solidFill>
                  <a:schemeClr val="tx1"/>
                </a:solidFill>
              </a:rPr>
              <a:t>X,Y,Z</a:t>
            </a:r>
            <a:r>
              <a:rPr lang="ru-RU" dirty="0" smtClean="0">
                <a:solidFill>
                  <a:schemeClr val="tx1"/>
                </a:solidFill>
              </a:rPr>
              <a:t>). Изменяющееся пространство четырехмерно (время</a:t>
            </a:r>
            <a:r>
              <a:rPr lang="en-US" dirty="0" smtClean="0">
                <a:solidFill>
                  <a:schemeClr val="tx1"/>
                </a:solidFill>
              </a:rPr>
              <a:t> -  T</a:t>
            </a:r>
            <a:r>
              <a:rPr lang="ru-RU" dirty="0" smtClean="0">
                <a:solidFill>
                  <a:schemeClr val="tx1"/>
                </a:solidFill>
              </a:rPr>
              <a:t>). Поэтому геометрическое пространство должно быть также </a:t>
            </a:r>
            <a:r>
              <a:rPr lang="ru-RU" b="1" dirty="0" smtClean="0">
                <a:solidFill>
                  <a:schemeClr val="tx1"/>
                </a:solidFill>
              </a:rPr>
              <a:t>трех- или четырехмерным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indent="35560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С введением понятия проективного пространства обобщаются многие геометрические положения. Из трехмерного пространства в геометрии могут быть выделены пространства меньшей размерности: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b="1" i="1" dirty="0" err="1" smtClean="0">
                <a:solidFill>
                  <a:schemeClr val="tx1"/>
                </a:solidFill>
              </a:rPr>
              <a:t>нульмерным</a:t>
            </a:r>
            <a:r>
              <a:rPr lang="ru-RU" dirty="0" smtClean="0">
                <a:solidFill>
                  <a:schemeClr val="tx1"/>
                </a:solidFill>
              </a:rPr>
              <a:t> (точка) </a:t>
            </a:r>
            <a:r>
              <a:rPr lang="en-US" b="1" dirty="0" smtClean="0">
                <a:solidFill>
                  <a:schemeClr val="tx1"/>
                </a:solidFill>
              </a:rPr>
              <a:t>R</a:t>
            </a:r>
            <a:r>
              <a:rPr lang="ru-RU" b="1" baseline="30000" dirty="0" smtClean="0">
                <a:solidFill>
                  <a:schemeClr val="tx1"/>
                </a:solidFill>
              </a:rPr>
              <a:t>0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b="1" i="1" dirty="0" smtClean="0">
                <a:solidFill>
                  <a:schemeClr val="tx1"/>
                </a:solidFill>
              </a:rPr>
              <a:t>одномерным</a:t>
            </a:r>
            <a:r>
              <a:rPr lang="ru-RU" dirty="0" smtClean="0">
                <a:solidFill>
                  <a:schemeClr val="tx1"/>
                </a:solidFill>
              </a:rPr>
              <a:t> (прямая) </a:t>
            </a:r>
            <a:r>
              <a:rPr lang="en-US" b="1" dirty="0" smtClean="0">
                <a:solidFill>
                  <a:schemeClr val="tx1"/>
                </a:solidFill>
              </a:rPr>
              <a:t>R</a:t>
            </a:r>
            <a:r>
              <a:rPr lang="ru-RU" b="1" baseline="30000" dirty="0" smtClean="0">
                <a:solidFill>
                  <a:schemeClr val="tx1"/>
                </a:solidFill>
              </a:rPr>
              <a:t>1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b="1" i="1" dirty="0" smtClean="0">
                <a:solidFill>
                  <a:schemeClr val="tx1"/>
                </a:solidFill>
              </a:rPr>
              <a:t>двухмерным</a:t>
            </a:r>
            <a:r>
              <a:rPr lang="ru-RU" dirty="0" smtClean="0">
                <a:solidFill>
                  <a:schemeClr val="tx1"/>
                </a:solidFill>
              </a:rPr>
              <a:t> (поверхность) </a:t>
            </a:r>
            <a:r>
              <a:rPr lang="en-US" b="1" dirty="0" smtClean="0">
                <a:solidFill>
                  <a:schemeClr val="tx1"/>
                </a:solidFill>
              </a:rPr>
              <a:t>R</a:t>
            </a:r>
            <a:r>
              <a:rPr lang="ru-RU" b="1" baseline="30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,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b="1" i="1" dirty="0" smtClean="0">
                <a:solidFill>
                  <a:schemeClr val="tx1"/>
                </a:solidFill>
              </a:rPr>
              <a:t>трехмерным</a:t>
            </a:r>
            <a:r>
              <a:rPr lang="ru-RU" dirty="0" smtClean="0">
                <a:solidFill>
                  <a:schemeClr val="tx1"/>
                </a:solidFill>
              </a:rPr>
              <a:t> (реально существующие пространственные объекты) </a:t>
            </a:r>
            <a:r>
              <a:rPr lang="en-US" b="1" dirty="0" smtClean="0">
                <a:solidFill>
                  <a:schemeClr val="tx1"/>
                </a:solidFill>
              </a:rPr>
              <a:t>R</a:t>
            </a:r>
            <a:r>
              <a:rPr lang="ru-RU" b="1" baseline="30000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b="1" i="1" dirty="0" smtClean="0">
                <a:solidFill>
                  <a:schemeClr val="tx1"/>
                </a:solidFill>
              </a:rPr>
              <a:t>четырехмерные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(изменение реальных объектов во времени) </a:t>
            </a:r>
            <a:r>
              <a:rPr lang="en-US" b="1" dirty="0" smtClean="0">
                <a:solidFill>
                  <a:schemeClr val="tx1"/>
                </a:solidFill>
              </a:rPr>
              <a:t>R</a:t>
            </a:r>
            <a:r>
              <a:rPr lang="ru-RU" b="1" baseline="30000" dirty="0" smtClean="0">
                <a:solidFill>
                  <a:schemeClr val="tx1"/>
                </a:solidFill>
              </a:rPr>
              <a:t>4</a:t>
            </a:r>
            <a:r>
              <a:rPr lang="ru-RU" dirty="0" smtClean="0">
                <a:solidFill>
                  <a:schemeClr val="tx1"/>
                </a:solidFill>
              </a:rPr>
              <a:t> и т.д.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indent="355600" algn="just"/>
            <a:r>
              <a:rPr lang="ru-RU" sz="5900" dirty="0" smtClean="0">
                <a:solidFill>
                  <a:schemeClr val="tx1"/>
                </a:solidFill>
              </a:rPr>
              <a:t>Начало изучения </a:t>
            </a:r>
            <a:r>
              <a:rPr lang="ru-RU" sz="5900" b="1" i="1" dirty="0" smtClean="0">
                <a:solidFill>
                  <a:schemeClr val="tx1"/>
                </a:solidFill>
              </a:rPr>
              <a:t>черчения</a:t>
            </a:r>
            <a:r>
              <a:rPr lang="ru-RU" sz="5900" dirty="0" smtClean="0">
                <a:solidFill>
                  <a:schemeClr val="tx1"/>
                </a:solidFill>
              </a:rPr>
              <a:t> в России связывается с приказом Петра </a:t>
            </a:r>
            <a:r>
              <a:rPr lang="en-US" sz="5900" dirty="0" smtClean="0">
                <a:solidFill>
                  <a:schemeClr val="tx1"/>
                </a:solidFill>
              </a:rPr>
              <a:t>I</a:t>
            </a:r>
            <a:r>
              <a:rPr lang="ru-RU" sz="5900" dirty="0" smtClean="0">
                <a:solidFill>
                  <a:schemeClr val="tx1"/>
                </a:solidFill>
              </a:rPr>
              <a:t>, вышедшего 31 января 1714 года, предписывающего всем детям бояр изучать «геометрию и цифирь). </a:t>
            </a:r>
            <a:endParaRPr lang="ru-RU" sz="59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5900" b="1" dirty="0" smtClean="0">
                <a:solidFill>
                  <a:schemeClr val="tx1"/>
                </a:solidFill>
              </a:rPr>
              <a:t>Черчение</a:t>
            </a:r>
            <a:r>
              <a:rPr lang="ru-RU" sz="5900" dirty="0" smtClean="0">
                <a:solidFill>
                  <a:schemeClr val="tx1"/>
                </a:solidFill>
              </a:rPr>
              <a:t> – графическое (двухмерное) моделирование трехмерных объектов (изделий) на плоскости, осуществляемое на бумажном носителе.  Разность размерностей модели (2</a:t>
            </a:r>
            <a:r>
              <a:rPr lang="en-US" sz="5900" dirty="0" smtClean="0">
                <a:solidFill>
                  <a:schemeClr val="tx1"/>
                </a:solidFill>
              </a:rPr>
              <a:t>D</a:t>
            </a:r>
            <a:r>
              <a:rPr lang="ru-RU" sz="5900" dirty="0" smtClean="0">
                <a:solidFill>
                  <a:schemeClr val="tx1"/>
                </a:solidFill>
              </a:rPr>
              <a:t>) и объекта моделирования (3</a:t>
            </a:r>
            <a:r>
              <a:rPr lang="en-US" sz="5900" dirty="0" smtClean="0">
                <a:solidFill>
                  <a:schemeClr val="tx1"/>
                </a:solidFill>
              </a:rPr>
              <a:t>D</a:t>
            </a:r>
            <a:r>
              <a:rPr lang="ru-RU" sz="5900" dirty="0" smtClean="0">
                <a:solidFill>
                  <a:schemeClr val="tx1"/>
                </a:solidFill>
              </a:rPr>
              <a:t>) приводила к множеству проблем в правильности понимания чертежа другими людьми, так как изображение получалось искаженным.</a:t>
            </a:r>
            <a:endParaRPr lang="ru-RU" sz="59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5000" lnSpcReduction="20000"/>
          </a:bodyPr>
          <a:lstStyle/>
          <a:p>
            <a:pPr indent="355600" algn="just"/>
            <a:r>
              <a:rPr lang="ru-RU" sz="4310" dirty="0" smtClean="0">
                <a:solidFill>
                  <a:schemeClr val="tx1"/>
                </a:solidFill>
              </a:rPr>
              <a:t>В 1798 году французский инженер-ученый Г.Монж предлагает технологию построения </a:t>
            </a:r>
            <a:r>
              <a:rPr lang="ru-RU" sz="4310" b="1" dirty="0" smtClean="0">
                <a:solidFill>
                  <a:srgbClr val="FF0000"/>
                </a:solidFill>
              </a:rPr>
              <a:t>комплексного проекционного обратимого чертежа</a:t>
            </a:r>
            <a:r>
              <a:rPr lang="ru-RU" sz="4310" dirty="0" smtClean="0">
                <a:solidFill>
                  <a:schemeClr val="tx1"/>
                </a:solidFill>
              </a:rPr>
              <a:t>.</a:t>
            </a:r>
            <a:endParaRPr lang="ru-RU" sz="431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310" dirty="0" smtClean="0">
                <a:solidFill>
                  <a:schemeClr val="tx1"/>
                </a:solidFill>
              </a:rPr>
              <a:t>Для преодоления возникающих  из-за разности размерностей графической модели (2</a:t>
            </a:r>
            <a:r>
              <a:rPr lang="en-US" sz="4310" dirty="0" smtClean="0">
                <a:solidFill>
                  <a:schemeClr val="tx1"/>
                </a:solidFill>
              </a:rPr>
              <a:t>D)</a:t>
            </a:r>
            <a:r>
              <a:rPr lang="ru-RU" sz="4310" dirty="0" smtClean="0">
                <a:solidFill>
                  <a:schemeClr val="tx1"/>
                </a:solidFill>
              </a:rPr>
              <a:t> и трехмерного объекта моделирования, разрабатывает технологию решения стереометрических задач на плоскости. </a:t>
            </a:r>
            <a:endParaRPr lang="ru-RU" sz="431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310" dirty="0" smtClean="0">
                <a:solidFill>
                  <a:schemeClr val="tx1"/>
                </a:solidFill>
              </a:rPr>
              <a:t>Технология получила название – начертательная геометрия. Начертательная геометрия как наука является  разделом  геометрии</a:t>
            </a:r>
            <a:endParaRPr lang="ru-RU" sz="431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310" dirty="0" smtClean="0">
                <a:solidFill>
                  <a:schemeClr val="tx1"/>
                </a:solidFill>
              </a:rPr>
              <a:t>Вскоре </a:t>
            </a:r>
            <a:r>
              <a:rPr lang="ru-RU" sz="4310" b="1" dirty="0" smtClean="0">
                <a:solidFill>
                  <a:schemeClr val="tx1"/>
                </a:solidFill>
              </a:rPr>
              <a:t>начертательную геометрию </a:t>
            </a:r>
            <a:r>
              <a:rPr lang="ru-RU" sz="4310" dirty="0" smtClean="0">
                <a:solidFill>
                  <a:schemeClr val="tx1"/>
                </a:solidFill>
              </a:rPr>
              <a:t>начинают изучать в России как </a:t>
            </a:r>
            <a:r>
              <a:rPr lang="ru-RU" sz="4310" dirty="0" smtClean="0">
                <a:solidFill>
                  <a:srgbClr val="FF0000"/>
                </a:solidFill>
              </a:rPr>
              <a:t>отдельную учебную дисциплину</a:t>
            </a:r>
            <a:r>
              <a:rPr lang="ru-RU" sz="4310" dirty="0" smtClean="0">
                <a:solidFill>
                  <a:schemeClr val="tx1"/>
                </a:solidFill>
              </a:rPr>
              <a:t>, целью которой стало решение проблем черчения.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indent="355600" algn="just"/>
            <a:r>
              <a:rPr lang="ru-RU" sz="3500" dirty="0" smtClean="0">
                <a:solidFill>
                  <a:schemeClr val="tx1"/>
                </a:solidFill>
              </a:rPr>
              <a:t>Предложенная Г. Монжем технология позволила создавать обратимые чертежи сложных технических объектов, что привело к бурному развитию промышленности  - к технической революции, которая в конечном итоге вызвала бурное развитие различных наук – научную революцию, переросших  затем в научно-техническую революцию </a:t>
            </a:r>
            <a:endParaRPr lang="ru-RU" sz="35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  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indent="355600" algn="just"/>
            <a:r>
              <a:rPr lang="ru-RU" sz="4500" dirty="0" smtClean="0">
                <a:solidFill>
                  <a:schemeClr val="tx1"/>
                </a:solidFill>
              </a:rPr>
              <a:t>В конце 50-х годов прошлого века появляется и начинает развиваться </a:t>
            </a:r>
            <a:r>
              <a:rPr lang="ru-RU" sz="4500" b="1" dirty="0" smtClean="0">
                <a:solidFill>
                  <a:schemeClr val="tx1"/>
                </a:solidFill>
              </a:rPr>
              <a:t>компьютерная графика</a:t>
            </a:r>
            <a:r>
              <a:rPr lang="ru-RU" sz="4500" dirty="0" smtClean="0">
                <a:solidFill>
                  <a:schemeClr val="tx1"/>
                </a:solidFill>
              </a:rPr>
              <a:t>,  которую в конце 70-х годов начинают преподавать в университетах.</a:t>
            </a:r>
            <a:endParaRPr lang="ru-RU" sz="45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500" dirty="0" smtClean="0">
                <a:solidFill>
                  <a:schemeClr val="tx1"/>
                </a:solidFill>
              </a:rPr>
              <a:t>Компьютерная  графика становиться инструментом (электронным кульманом) для выполнения чертеже.</a:t>
            </a:r>
            <a:endParaRPr lang="ru-RU" sz="45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500" dirty="0" smtClean="0">
                <a:solidFill>
                  <a:schemeClr val="tx1"/>
                </a:solidFill>
              </a:rPr>
              <a:t>В 2000 году появляются качественно новые персональные компьютеры и программные продукты, позволяющие принципиально новые трех- и четырехмерные геометрические модели.</a:t>
            </a:r>
            <a:endParaRPr lang="ru-RU" sz="45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  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indent="355600" algn="just"/>
            <a:r>
              <a:rPr lang="ru-RU" sz="4600" dirty="0" smtClean="0">
                <a:solidFill>
                  <a:schemeClr val="tx1"/>
                </a:solidFill>
              </a:rPr>
              <a:t>Современные высокотехнологичные производства стали остро нуждаться в специалистах нового поколения - способных создавать и использовать в своей профессиональной деятельности цифровые 3</a:t>
            </a:r>
            <a:r>
              <a:rPr lang="en-US" sz="4600" dirty="0" smtClean="0">
                <a:solidFill>
                  <a:schemeClr val="tx1"/>
                </a:solidFill>
              </a:rPr>
              <a:t>D </a:t>
            </a:r>
            <a:r>
              <a:rPr lang="ru-RU" sz="4600" dirty="0" smtClean="0">
                <a:solidFill>
                  <a:schemeClr val="tx1"/>
                </a:solidFill>
              </a:rPr>
              <a:t>геометрические модели.</a:t>
            </a:r>
            <a:endParaRPr lang="ru-RU" sz="46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600" dirty="0" smtClean="0">
                <a:solidFill>
                  <a:schemeClr val="tx1"/>
                </a:solidFill>
              </a:rPr>
              <a:t>На смену трем учебным дисциплинам приходит единая целостная учебная дисциплина – «Инженерное геометрическое моделирование»</a:t>
            </a:r>
            <a:endParaRPr lang="ru-RU" sz="46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600" dirty="0" smtClean="0">
                <a:solidFill>
                  <a:schemeClr val="tx1"/>
                </a:solidFill>
              </a:rPr>
              <a:t> </a:t>
            </a:r>
            <a:endParaRPr lang="ru-RU" sz="46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  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778" y="188640"/>
            <a:ext cx="1206222" cy="81781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Профессор </a:t>
            </a:r>
            <a:r>
              <a:rPr lang="ru-RU" b="1" dirty="0" smtClean="0">
                <a:solidFill>
                  <a:srgbClr val="002060"/>
                </a:solidFill>
              </a:rPr>
              <a:t>Ликлайдер </a:t>
            </a:r>
            <a:r>
              <a:rPr lang="ru-RU" dirty="0" smtClean="0">
                <a:solidFill>
                  <a:schemeClr val="tx1"/>
                </a:solidFill>
              </a:rPr>
              <a:t>еще в начале 60-х годов, </a:t>
            </a:r>
            <a:r>
              <a:rPr lang="ru-RU" dirty="0">
                <a:solidFill>
                  <a:schemeClr val="tx1"/>
                </a:solidFill>
              </a:rPr>
              <a:t>говоря о перспективах развития компьютерной графики, отметил, что «</a:t>
            </a:r>
            <a:r>
              <a:rPr lang="ru-RU" b="1" i="1" dirty="0">
                <a:solidFill>
                  <a:schemeClr val="tx1"/>
                </a:solidFill>
              </a:rPr>
              <a:t>потенциальные возможности компьютерной графики грандиозны, ограничения зависят только от нашей фантазии – чем она богаче, тем полнее раскрывается компьютерная графика...</a:t>
            </a:r>
            <a:r>
              <a:rPr lang="ru-RU" dirty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последнее десятилетие компьютерные технологии шагнули так далеко, что это привело к смене идеологии и технологии геометрического моделирования. 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Современные </a:t>
            </a:r>
            <a:r>
              <a:rPr lang="ru-RU" dirty="0">
                <a:solidFill>
                  <a:schemeClr val="tx1"/>
                </a:solidFill>
              </a:rPr>
              <a:t>трехмерные компьютерные геометрические модели, обладая свойствами не только </a:t>
            </a:r>
            <a:r>
              <a:rPr lang="ru-RU" b="1" dirty="0">
                <a:solidFill>
                  <a:schemeClr val="tx1"/>
                </a:solidFill>
              </a:rPr>
              <a:t>геометрической</a:t>
            </a:r>
            <a:r>
              <a:rPr lang="ru-RU" dirty="0">
                <a:solidFill>
                  <a:schemeClr val="tx1"/>
                </a:solidFill>
              </a:rPr>
              <a:t>, а также </a:t>
            </a:r>
            <a:r>
              <a:rPr lang="ru-RU" b="1" dirty="0">
                <a:solidFill>
                  <a:schemeClr val="tx1"/>
                </a:solidFill>
              </a:rPr>
              <a:t>математической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b="1" dirty="0">
                <a:solidFill>
                  <a:schemeClr val="tx1"/>
                </a:solidFill>
              </a:rPr>
              <a:t>физической моделей, </a:t>
            </a:r>
            <a:r>
              <a:rPr lang="ru-RU" dirty="0">
                <a:solidFill>
                  <a:schemeClr val="tx1"/>
                </a:solidFill>
              </a:rPr>
              <a:t>обрели интегративный характер. 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Размерность </a:t>
            </a:r>
            <a:r>
              <a:rPr lang="ru-RU" dirty="0">
                <a:solidFill>
                  <a:schemeClr val="tx1"/>
                </a:solidFill>
              </a:rPr>
              <a:t>модели и объекта моделирования стали совпадать, что сняло огромное множество проблем, которые приходилось решать раньше при создании геометрических моделей по технологии начертательной геометрии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endParaRPr lang="ru-RU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>
                <a:solidFill>
                  <a:schemeClr val="tx1"/>
                </a:solidFill>
              </a:rPr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0000"/>
          </a:bodyPr>
          <a:lstStyle/>
          <a:p>
            <a:pPr indent="17780" algn="ctr">
              <a:spcBef>
                <a:spcPts val="0"/>
              </a:spcBef>
            </a:pPr>
            <a:r>
              <a:rPr lang="ru-RU" sz="4000" b="1" dirty="0" smtClean="0">
                <a:solidFill>
                  <a:srgbClr val="C00000"/>
                </a:solidFill>
              </a:rPr>
              <a:t>Электронные конструкторские документы </a:t>
            </a:r>
            <a:endParaRPr lang="ru-RU" sz="3500" b="1" dirty="0" smtClean="0">
              <a:solidFill>
                <a:srgbClr val="C00000"/>
              </a:solidFill>
            </a:endParaRPr>
          </a:p>
          <a:p>
            <a:pPr indent="17780" algn="ctr">
              <a:spcBef>
                <a:spcPts val="0"/>
              </a:spcBef>
            </a:pPr>
            <a:r>
              <a:rPr lang="ru-RU" sz="3500" b="1" dirty="0" smtClean="0">
                <a:solidFill>
                  <a:srgbClr val="C00000"/>
                </a:solidFill>
              </a:rPr>
              <a:t>ГОСТ Р 2.051-2023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>
                <a:solidFill>
                  <a:schemeClr val="tx1"/>
                </a:solidFill>
              </a:rPr>
              <a:t>2006 году вступили в силу </a:t>
            </a:r>
            <a:r>
              <a:rPr lang="ru-RU" sz="2800" dirty="0" smtClean="0">
                <a:solidFill>
                  <a:schemeClr val="tx1"/>
                </a:solidFill>
              </a:rPr>
              <a:t>первые </a:t>
            </a:r>
            <a:r>
              <a:rPr lang="ru-RU" sz="2800" dirty="0" err="1" smtClean="0">
                <a:solidFill>
                  <a:schemeClr val="tx1"/>
                </a:solidFill>
              </a:rPr>
              <a:t>ГОСТы</a:t>
            </a:r>
            <a:r>
              <a:rPr lang="ru-RU" sz="2800" dirty="0">
                <a:solidFill>
                  <a:schemeClr val="tx1"/>
                </a:solidFill>
              </a:rPr>
              <a:t>, сделавшие электронные модели изделий </a:t>
            </a:r>
            <a:r>
              <a:rPr lang="ru-RU" sz="2800" dirty="0" smtClean="0">
                <a:solidFill>
                  <a:schemeClr val="tx1"/>
                </a:solidFill>
              </a:rPr>
              <a:t>(ЭМИ</a:t>
            </a:r>
            <a:r>
              <a:rPr lang="ru-RU" sz="2800" dirty="0">
                <a:solidFill>
                  <a:schemeClr val="tx1"/>
                </a:solidFill>
              </a:rPr>
              <a:t>) равноправными с конструкторскими документами, выполненными на бумажном носителе. 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Р 2.051-2023 - Электронная конструкторская документация, </a:t>
            </a:r>
            <a:r>
              <a:rPr lang="ru-RU" sz="2800" b="1" dirty="0" smtClean="0">
                <a:solidFill>
                  <a:srgbClr val="C00000"/>
                </a:solidFill>
              </a:rPr>
              <a:t>ДЭ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2.052-2024 - Электронная геометрическая модель изделия </a:t>
            </a:r>
            <a:r>
              <a:rPr lang="ru-RU" sz="2800" b="1" dirty="0" smtClean="0">
                <a:solidFill>
                  <a:srgbClr val="C00000"/>
                </a:solidFill>
              </a:rPr>
              <a:t>ЭГМ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Р 2.053-2023 - Электронная структура изделия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2.054-2013 - Электронное описание изделия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2.055-2014 - Электронная спецификация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Р 2.056-2024 - Электронная модель детали, </a:t>
            </a:r>
            <a:r>
              <a:rPr lang="ru-RU" sz="2800" b="1" dirty="0" smtClean="0">
                <a:solidFill>
                  <a:srgbClr val="C00000"/>
                </a:solidFill>
              </a:rPr>
              <a:t>ЭМД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Р 2.057-2024 - Электронная модель СЕ, </a:t>
            </a:r>
            <a:r>
              <a:rPr lang="ru-RU" sz="2800" b="1" dirty="0" smtClean="0">
                <a:solidFill>
                  <a:srgbClr val="C00000"/>
                </a:solidFill>
              </a:rPr>
              <a:t>ЭМСЕ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ГОСТ Р 2.058-2023 -П</a:t>
            </a:r>
            <a:r>
              <a:rPr lang="en-US" altLang="en-US">
                <a:solidFill>
                  <a:schemeClr val="tx1"/>
                </a:solidFill>
              </a:rPr>
              <a:t>равила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выполнения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реквизитной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части</a:t>
            </a:r>
            <a:r>
              <a:rPr lang="ru-RU" altLang="en-US">
                <a:solidFill>
                  <a:schemeClr val="tx1"/>
                </a:solidFill>
              </a:rPr>
              <a:t>,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ru-RU" b="1">
                <a:solidFill>
                  <a:srgbClr val="FF0000"/>
                </a:solidFill>
              </a:rPr>
              <a:t>РЧ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35560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</a:rPr>
              <a:t>Учебная дисциплина </a:t>
            </a:r>
            <a:r>
              <a:rPr lang="ru-RU" sz="2800" b="1" dirty="0" smtClean="0">
                <a:solidFill>
                  <a:schemeClr val="tx1"/>
                </a:solidFill>
              </a:rPr>
              <a:t>«Инженерное геометрическое моделирование» </a:t>
            </a:r>
            <a:r>
              <a:rPr lang="ru-RU" sz="2800" dirty="0" smtClean="0">
                <a:solidFill>
                  <a:schemeClr val="tx1"/>
                </a:solidFill>
              </a:rPr>
              <a:t>направлена на формирование базового (первого) уровня </a:t>
            </a:r>
            <a:r>
              <a:rPr lang="ru-RU" sz="2800" b="1" dirty="0" smtClean="0">
                <a:solidFill>
                  <a:schemeClr val="tx1"/>
                </a:solidFill>
              </a:rPr>
              <a:t>проектно-конструкторской  компетенции.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b="1" dirty="0" smtClean="0">
                <a:solidFill>
                  <a:srgbClr val="FF0000"/>
                </a:solidFill>
              </a:rPr>
              <a:t>Цель изучения</a:t>
            </a:r>
            <a:r>
              <a:rPr lang="ru-RU" sz="2800" dirty="0" smtClean="0">
                <a:solidFill>
                  <a:schemeClr val="tx1"/>
                </a:solidFill>
              </a:rPr>
              <a:t> дисциплины </a:t>
            </a:r>
            <a:r>
              <a:rPr lang="ru-RU" sz="2800" b="1" dirty="0" smtClean="0">
                <a:solidFill>
                  <a:schemeClr val="tx1"/>
                </a:solidFill>
              </a:rPr>
              <a:t>ИГМ – </a:t>
            </a:r>
            <a:r>
              <a:rPr lang="ru-RU" sz="2800" dirty="0" smtClean="0">
                <a:solidFill>
                  <a:schemeClr val="tx1"/>
                </a:solidFill>
              </a:rPr>
              <a:t>сформировать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способность обучающегося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создавать и использовать в своей образовательно-профессиональной деятельности современные электронные конструкторские документы (</a:t>
            </a:r>
            <a:r>
              <a:rPr lang="ru-RU" sz="2800" b="1" dirty="0" smtClean="0">
                <a:solidFill>
                  <a:srgbClr val="FF0000"/>
                </a:solidFill>
              </a:rPr>
              <a:t>ДЭ</a:t>
            </a:r>
            <a:r>
              <a:rPr lang="ru-RU" sz="2800" dirty="0" smtClean="0">
                <a:solidFill>
                  <a:schemeClr val="tx1"/>
                </a:solidFill>
              </a:rPr>
              <a:t>): электронные геометрические модели изделий (</a:t>
            </a:r>
            <a:r>
              <a:rPr lang="ru-RU" sz="2800" b="1" dirty="0" smtClean="0">
                <a:solidFill>
                  <a:srgbClr val="FF0000"/>
                </a:solidFill>
              </a:rPr>
              <a:t>ЭГМ</a:t>
            </a:r>
            <a:r>
              <a:rPr lang="ru-RU" sz="2800" dirty="0" smtClean="0">
                <a:solidFill>
                  <a:schemeClr val="tx1"/>
                </a:solidFill>
              </a:rPr>
              <a:t>) и  электронные чертежи(</a:t>
            </a:r>
            <a:r>
              <a:rPr lang="ru-RU" sz="2800" b="1" dirty="0" smtClean="0">
                <a:solidFill>
                  <a:srgbClr val="FF0000"/>
                </a:solidFill>
              </a:rPr>
              <a:t>ЭЧ</a:t>
            </a:r>
            <a:r>
              <a:rPr lang="ru-RU" sz="2800" dirty="0" smtClean="0">
                <a:solidFill>
                  <a:schemeClr val="tx1"/>
                </a:solidFill>
              </a:rPr>
              <a:t>) технических изделий на репродуктивном уровне.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54330" indent="368300" algn="just"/>
            <a:r>
              <a:rPr lang="ru-RU" sz="2800" b="1" dirty="0" smtClean="0">
                <a:solidFill>
                  <a:srgbClr val="C00000"/>
                </a:solidFill>
              </a:rPr>
              <a:t>ГОСТ Р 2.005-2023 Термины и определения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marL="64770" indent="290830" algn="just"/>
            <a:r>
              <a:rPr lang="ru-RU" sz="2800" b="1" dirty="0" smtClean="0">
                <a:solidFill>
                  <a:schemeClr val="tx1"/>
                </a:solidFill>
              </a:rPr>
              <a:t>Электронный документ: </a:t>
            </a:r>
            <a:r>
              <a:rPr lang="ru-RU" sz="2800" dirty="0" smtClean="0">
                <a:solidFill>
                  <a:schemeClr val="tx1"/>
                </a:solidFill>
              </a:rPr>
              <a:t>Документ, выполненный как структурированный набор данных, создаваемых программно-техническим средством.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354330" indent="368300" algn="just"/>
            <a:endParaRPr lang="ru-RU" altLang="en-US" sz="2800" b="1" dirty="0" smtClean="0">
              <a:solidFill>
                <a:schemeClr val="tx1"/>
              </a:solidFill>
            </a:endParaRPr>
          </a:p>
          <a:p>
            <a:pPr marL="15875" indent="307340" algn="just"/>
            <a:r>
              <a:rPr lang="ru-RU" altLang="en-US" sz="2800" b="1" dirty="0" smtClean="0">
                <a:solidFill>
                  <a:schemeClr val="tx1"/>
                </a:solidFill>
              </a:rPr>
              <a:t>Э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лектронная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геометрическая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изделия</a:t>
            </a:r>
            <a:r>
              <a:rPr lang="ru-RU" altLang="en-US" sz="2800" b="1" dirty="0" smtClean="0">
                <a:solidFill>
                  <a:schemeClr val="tx1"/>
                </a:solidFill>
              </a:rPr>
              <a:t> </a:t>
            </a:r>
            <a:r>
              <a:rPr lang="ru-RU" altLang="en-US" sz="2800" b="1" dirty="0" smtClean="0">
                <a:solidFill>
                  <a:srgbClr val="C00000"/>
                </a:solidFill>
              </a:rPr>
              <a:t>(</a:t>
            </a:r>
            <a:r>
              <a:rPr lang="en-US" altLang="en-US" sz="2800" b="1" dirty="0" smtClean="0">
                <a:solidFill>
                  <a:srgbClr val="C00000"/>
                </a:solidFill>
              </a:rPr>
              <a:t>ЭГМ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rgbClr val="C00000"/>
                </a:solidFill>
              </a:rPr>
              <a:t>изделия</a:t>
            </a:r>
            <a:r>
              <a:rPr lang="ru-RU" altLang="en-US" sz="2800" b="1" dirty="0" smtClean="0">
                <a:solidFill>
                  <a:srgbClr val="C00000"/>
                </a:solidFill>
              </a:rPr>
              <a:t>)</a:t>
            </a:r>
            <a:r>
              <a:rPr lang="en-US" altLang="ru-RU" sz="2800" dirty="0" smtClean="0">
                <a:solidFill>
                  <a:schemeClr val="tx1"/>
                </a:solidFill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</a:rPr>
              <a:t>Компьютерная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изделия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описывающая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преимущественно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геометрическую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форму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размеры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иные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параметры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связанные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формой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размерами</a:t>
            </a:r>
            <a:endParaRPr lang="en-US" altLang="en-US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65430" indent="368300" algn="just"/>
            <a:r>
              <a:rPr lang="ru-RU" sz="2800" b="1" dirty="0" smtClean="0">
                <a:solidFill>
                  <a:schemeClr val="tx1"/>
                </a:solidFill>
              </a:rPr>
              <a:t>Геометрический элемент: </a:t>
            </a:r>
            <a:r>
              <a:rPr lang="ru-RU" sz="2800" dirty="0" smtClean="0">
                <a:solidFill>
                  <a:schemeClr val="tx1"/>
                </a:solidFill>
              </a:rPr>
              <a:t>Идентифицированный (именованный) геометрический объект, используемый в наборе данных.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265430" indent="368300" algn="just"/>
            <a:r>
              <a:rPr lang="ru-RU" sz="2800" dirty="0" smtClean="0">
                <a:solidFill>
                  <a:schemeClr val="tx1"/>
                </a:solidFill>
              </a:rPr>
              <a:t>Геометрическим объектом может быть </a:t>
            </a:r>
            <a:r>
              <a:rPr lang="ru-RU" sz="2800" i="1" dirty="0" smtClean="0">
                <a:solidFill>
                  <a:schemeClr val="tx1"/>
                </a:solidFill>
              </a:rPr>
              <a:t>точка, линия, плоскость, поверхность, геометрическая фигура, геометрическое тело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265430" indent="368300" algn="just"/>
            <a:endParaRPr lang="ru-RU" sz="2800" dirty="0" smtClean="0">
              <a:solidFill>
                <a:schemeClr val="tx1"/>
              </a:solidFill>
            </a:endParaRPr>
          </a:p>
          <a:p>
            <a:pPr marL="443230" indent="279400" algn="just"/>
            <a:r>
              <a:rPr lang="ru-RU" sz="2800" b="1" dirty="0" smtClean="0">
                <a:solidFill>
                  <a:schemeClr val="tx1"/>
                </a:solidFill>
              </a:rPr>
              <a:t>Геометрия модели: </a:t>
            </a:r>
            <a:r>
              <a:rPr lang="ru-RU" sz="2800" dirty="0" smtClean="0">
                <a:solidFill>
                  <a:schemeClr val="tx1"/>
                </a:solidFill>
              </a:rPr>
              <a:t>Совокупность геометрических элементов, которые являются элементами геометрической модели изделия.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6530" indent="3543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marL="176530" indent="354330" algn="just"/>
            <a:r>
              <a:rPr lang="en-US" altLang="en-US" sz="2800" b="1" dirty="0" smtClean="0">
                <a:solidFill>
                  <a:schemeClr val="tx1"/>
                </a:solidFill>
              </a:rPr>
              <a:t>Электронный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(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конструкторский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)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документ</a:t>
            </a:r>
            <a:r>
              <a:rPr lang="ru-RU" altLang="en-US" sz="2800" b="1" dirty="0" smtClean="0">
                <a:solidFill>
                  <a:schemeClr val="tx1"/>
                </a:solidFill>
              </a:rPr>
              <a:t> (</a:t>
            </a:r>
            <a:r>
              <a:rPr lang="en-US" altLang="en-US" sz="2800" b="1" dirty="0" smtClean="0">
                <a:solidFill>
                  <a:srgbClr val="C00000"/>
                </a:solidFill>
              </a:rPr>
              <a:t>ДЭ</a:t>
            </a:r>
            <a:r>
              <a:rPr lang="ru-RU" altLang="en-US" sz="2800" b="1" dirty="0" smtClean="0">
                <a:solidFill>
                  <a:srgbClr val="C00000"/>
                </a:solidFill>
              </a:rPr>
              <a:t>)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конструкторский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документ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электронной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форме</a:t>
            </a:r>
            <a:r>
              <a:rPr lang="ru-RU" altLang="en-US" sz="2800" dirty="0" smtClean="0">
                <a:solidFill>
                  <a:schemeClr val="tx1"/>
                </a:solidFill>
              </a:rPr>
              <a:t>,</a:t>
            </a:r>
            <a:r>
              <a:rPr lang="en-US" altLang="ru-RU" sz="2800" dirty="0" smtClean="0">
                <a:solidFill>
                  <a:schemeClr val="tx1"/>
                </a:solidFill>
              </a:rPr>
              <a:t>  </a:t>
            </a:r>
            <a:r>
              <a:rPr lang="en-US" altLang="en-US" sz="2800" dirty="0" smtClean="0">
                <a:solidFill>
                  <a:schemeClr val="tx1"/>
                </a:solidFill>
              </a:rPr>
              <a:t>выполненный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помощью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программно</a:t>
            </a:r>
            <a:r>
              <a:rPr lang="en-US" altLang="ru-RU" sz="2800" dirty="0" smtClean="0">
                <a:solidFill>
                  <a:schemeClr val="tx1"/>
                </a:solidFill>
              </a:rPr>
              <a:t>-</a:t>
            </a:r>
            <a:r>
              <a:rPr lang="en-US" altLang="en-US" sz="2800" dirty="0" smtClean="0">
                <a:solidFill>
                  <a:schemeClr val="tx1"/>
                </a:solidFill>
              </a:rPr>
              <a:t>технического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средства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на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электронном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носителе</a:t>
            </a:r>
            <a:r>
              <a:rPr lang="en-US" altLang="ru-RU" sz="2800" dirty="0" smtClean="0">
                <a:solidFill>
                  <a:schemeClr val="tx1"/>
                </a:solidFill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marL="176530" indent="354330" algn="just"/>
            <a:r>
              <a:rPr lang="en-US" altLang="en-US" sz="2800" b="1" dirty="0" smtClean="0">
                <a:solidFill>
                  <a:schemeClr val="tx1"/>
                </a:solidFill>
              </a:rPr>
              <a:t>Электронную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конструкторскую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документацию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применяют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для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разработки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изготовления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контроля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приёмки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поставки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эксплуатации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ремонта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утилизации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изделия</a:t>
            </a:r>
            <a:r>
              <a:rPr lang="en-US" altLang="ru-RU" sz="2800" dirty="0" smtClean="0">
                <a:solidFill>
                  <a:schemeClr val="tx1"/>
                </a:solidFill>
              </a:rPr>
              <a:t>. </a:t>
            </a:r>
            <a:r>
              <a:rPr lang="en-US" altLang="en-US" sz="2800" dirty="0" smtClean="0">
                <a:solidFill>
                  <a:schemeClr val="tx1"/>
                </a:solidFill>
              </a:rPr>
              <a:t>Электронная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конструкторская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документация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представляет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собой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совокупность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ДЭ</a:t>
            </a:r>
            <a:endParaRPr lang="en-US" altLang="en-US" sz="2800" dirty="0" smtClean="0">
              <a:solidFill>
                <a:schemeClr val="tx1"/>
              </a:solidFill>
            </a:endParaRPr>
          </a:p>
          <a:p>
            <a:pPr marL="176530" indent="54610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6530" indent="3543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en-US" altLang="en-US" b="1" dirty="0" smtClean="0">
                <a:solidFill>
                  <a:srgbClr val="C00000"/>
                </a:solidFill>
              </a:rPr>
              <a:t>ДЭ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включает</a:t>
            </a:r>
            <a:r>
              <a:rPr lang="en-US" altLang="ru-RU" dirty="0" smtClean="0">
                <a:solidFill>
                  <a:schemeClr val="tx1"/>
                </a:solidFill>
              </a:rPr>
              <a:t>: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en-US" altLang="ru-RU" dirty="0" smtClean="0">
                <a:solidFill>
                  <a:schemeClr val="tx1"/>
                </a:solidFill>
              </a:rPr>
              <a:t>- </a:t>
            </a:r>
            <a:r>
              <a:rPr lang="en-US" altLang="en-US" dirty="0" smtClean="0">
                <a:solidFill>
                  <a:schemeClr val="tx1"/>
                </a:solidFill>
              </a:rPr>
              <a:t>содержательную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часть</a:t>
            </a:r>
            <a:r>
              <a:rPr lang="en-US" altLang="ru-RU" dirty="0" smtClean="0">
                <a:solidFill>
                  <a:schemeClr val="tx1"/>
                </a:solidFill>
              </a:rPr>
              <a:t>;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en-US" altLang="ru-RU" dirty="0" smtClean="0">
                <a:solidFill>
                  <a:schemeClr val="tx1"/>
                </a:solidFill>
              </a:rPr>
              <a:t>- </a:t>
            </a:r>
            <a:r>
              <a:rPr lang="ru-RU" altLang="en-US" dirty="0" smtClean="0">
                <a:solidFill>
                  <a:schemeClr val="tx1"/>
                </a:solidFill>
              </a:rPr>
              <a:t>реквизитную часть </a:t>
            </a:r>
            <a:r>
              <a:rPr lang="en-US" altLang="en-US" b="1" dirty="0" smtClean="0">
                <a:solidFill>
                  <a:srgbClr val="C00000"/>
                </a:solidFill>
              </a:rPr>
              <a:t>РЧ</a:t>
            </a:r>
            <a:r>
              <a:rPr lang="en-US" altLang="ru-RU" dirty="0" smtClean="0">
                <a:solidFill>
                  <a:schemeClr val="tx1"/>
                </a:solidFill>
              </a:rPr>
              <a:t>.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0000"/>
          </a:bodyPr>
          <a:lstStyle/>
          <a:p>
            <a:pPr marL="176530" indent="3543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en-US" altLang="en-US" b="1" dirty="0" smtClean="0">
                <a:solidFill>
                  <a:srgbClr val="C00000"/>
                </a:solidFill>
              </a:rPr>
              <a:t>Содержательная</a:t>
            </a:r>
            <a:r>
              <a:rPr lang="en-US" altLang="ru-RU" b="1" dirty="0" smtClean="0">
                <a:solidFill>
                  <a:srgbClr val="C00000"/>
                </a:solidFill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</a:rPr>
              <a:t>часть</a:t>
            </a:r>
            <a:r>
              <a:rPr lang="en-US" altLang="ru-RU" b="1" dirty="0" smtClean="0">
                <a:solidFill>
                  <a:srgbClr val="C00000"/>
                </a:solidFill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</a:rPr>
              <a:t>ДЭ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может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включать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в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себя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</a:rPr>
              <a:t>текстовую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b="1" dirty="0" smtClean="0">
                <a:solidFill>
                  <a:srgbClr val="C00000"/>
                </a:solidFill>
              </a:rPr>
              <a:t>графическую</a:t>
            </a:r>
            <a:r>
              <a:rPr lang="en-US" altLang="ru-RU" dirty="0" smtClean="0">
                <a:solidFill>
                  <a:schemeClr val="tx1"/>
                </a:solidFill>
              </a:rPr>
              <a:t> (</a:t>
            </a:r>
            <a:r>
              <a:rPr lang="en-US" altLang="en-US" dirty="0" smtClean="0">
                <a:solidFill>
                  <a:schemeClr val="tx1"/>
                </a:solidFill>
              </a:rPr>
              <a:t>чертежи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</a:rPr>
              <a:t>трёхмерные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геометрические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модели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т</a:t>
            </a:r>
            <a:r>
              <a:rPr lang="en-US" altLang="ru-RU" dirty="0" smtClean="0">
                <a:solidFill>
                  <a:schemeClr val="tx1"/>
                </a:solidFill>
              </a:rPr>
              <a:t>. </a:t>
            </a:r>
            <a:r>
              <a:rPr lang="en-US" altLang="en-US" dirty="0" smtClean="0">
                <a:solidFill>
                  <a:schemeClr val="tx1"/>
                </a:solidFill>
              </a:rPr>
              <a:t>д</a:t>
            </a:r>
            <a:r>
              <a:rPr lang="en-US" altLang="ru-RU" dirty="0" smtClean="0">
                <a:solidFill>
                  <a:schemeClr val="tx1"/>
                </a:solidFill>
              </a:rPr>
              <a:t>.), </a:t>
            </a:r>
            <a:r>
              <a:rPr lang="en-US" altLang="en-US" b="1" dirty="0" smtClean="0">
                <a:solidFill>
                  <a:srgbClr val="C00000"/>
                </a:solidFill>
              </a:rPr>
              <a:t>мультимедийную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иную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информацию</a:t>
            </a:r>
            <a:r>
              <a:rPr lang="en-US" altLang="ru-RU" dirty="0" smtClean="0">
                <a:solidFill>
                  <a:schemeClr val="tx1"/>
                </a:solidFill>
              </a:rPr>
              <a:t>.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en-US" altLang="ru-RU" b="1" dirty="0" smtClean="0">
              <a:solidFill>
                <a:srgbClr val="C00000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en-US" altLang="ru-RU" b="1" dirty="0" smtClean="0">
                <a:solidFill>
                  <a:srgbClr val="C00000"/>
                </a:solidFill>
              </a:rPr>
              <a:t> </a:t>
            </a:r>
            <a:r>
              <a:rPr lang="ru-RU" altLang="en-US" b="1" dirty="0" smtClean="0">
                <a:solidFill>
                  <a:srgbClr val="002060"/>
                </a:solidFill>
              </a:rPr>
              <a:t>Г</a:t>
            </a:r>
            <a:r>
              <a:rPr lang="en-US" altLang="en-US" b="1" dirty="0" smtClean="0">
                <a:solidFill>
                  <a:srgbClr val="002060"/>
                </a:solidFill>
              </a:rPr>
              <a:t>рафический</a:t>
            </a:r>
            <a:r>
              <a:rPr lang="en-US" altLang="ru-RU" dirty="0" smtClean="0">
                <a:solidFill>
                  <a:schemeClr val="tx1"/>
                </a:solidFill>
              </a:rPr>
              <a:t> (</a:t>
            </a:r>
            <a:r>
              <a:rPr lang="en-US" altLang="en-US" dirty="0" smtClean="0">
                <a:solidFill>
                  <a:schemeClr val="tx1"/>
                </a:solidFill>
              </a:rPr>
              <a:t>конструкторский</a:t>
            </a:r>
            <a:r>
              <a:rPr lang="en-US" altLang="ru-RU" dirty="0" smtClean="0">
                <a:solidFill>
                  <a:schemeClr val="tx1"/>
                </a:solidFill>
              </a:rPr>
              <a:t>) </a:t>
            </a:r>
            <a:r>
              <a:rPr lang="en-US" altLang="en-US" dirty="0" smtClean="0">
                <a:solidFill>
                  <a:schemeClr val="tx1"/>
                </a:solidFill>
              </a:rPr>
              <a:t>документ</a:t>
            </a:r>
            <a:r>
              <a:rPr lang="en-US" altLang="ru-RU" dirty="0" smtClean="0">
                <a:solidFill>
                  <a:schemeClr val="tx1"/>
                </a:solidFill>
              </a:rPr>
              <a:t>: </a:t>
            </a:r>
            <a:r>
              <a:rPr lang="en-US" altLang="en-US" dirty="0" smtClean="0">
                <a:solidFill>
                  <a:schemeClr val="tx1"/>
                </a:solidFill>
              </a:rPr>
              <a:t>Конструкторский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документ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</a:rPr>
              <a:t>содержащий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в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основном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графическое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изображение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изделия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en-US" altLang="ru-RU" dirty="0" smtClean="0">
                <a:solidFill>
                  <a:schemeClr val="tx1"/>
                </a:solidFill>
              </a:rPr>
              <a:t> (</a:t>
            </a:r>
            <a:r>
              <a:rPr lang="en-US" altLang="en-US" dirty="0" smtClean="0">
                <a:solidFill>
                  <a:schemeClr val="tx1"/>
                </a:solidFill>
              </a:rPr>
              <a:t>или</a:t>
            </a:r>
            <a:r>
              <a:rPr lang="en-US" altLang="ru-RU" dirty="0" smtClean="0">
                <a:solidFill>
                  <a:schemeClr val="tx1"/>
                </a:solidFill>
              </a:rPr>
              <a:t>) </a:t>
            </a:r>
            <a:r>
              <a:rPr lang="en-US" altLang="en-US" dirty="0" smtClean="0">
                <a:solidFill>
                  <a:schemeClr val="tx1"/>
                </a:solidFill>
              </a:rPr>
              <a:t>его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составных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частей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</a:rPr>
              <a:t>отражающее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взаимное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расположение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функционирование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этих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частей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</a:rPr>
              <a:t>их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внутренние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внешние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связи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сопряжение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с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другими</a:t>
            </a:r>
            <a:r>
              <a:rPr lang="ru-RU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составными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частями</a:t>
            </a:r>
            <a:r>
              <a:rPr lang="en-US" altLang="ru-RU" dirty="0" smtClean="0">
                <a:solidFill>
                  <a:schemeClr val="tx1"/>
                </a:solidFill>
              </a:rPr>
              <a:t>.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en-US" altLang="en-US" dirty="0" smtClean="0">
                <a:solidFill>
                  <a:schemeClr val="tx1"/>
                </a:solidFill>
              </a:rPr>
              <a:t>Примечание</a:t>
            </a:r>
            <a:r>
              <a:rPr lang="en-US" altLang="ru-RU" dirty="0" smtClean="0">
                <a:solidFill>
                  <a:schemeClr val="tx1"/>
                </a:solidFill>
              </a:rPr>
              <a:t> — </a:t>
            </a:r>
            <a:r>
              <a:rPr lang="en-US" altLang="en-US" dirty="0" smtClean="0">
                <a:solidFill>
                  <a:schemeClr val="tx1"/>
                </a:solidFill>
              </a:rPr>
              <a:t>К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графическим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документам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относят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чертежи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</a:rPr>
              <a:t>схемы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</a:rPr>
              <a:t>электронные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модели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изделия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ru-RU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его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составных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частей</a:t>
            </a:r>
            <a:r>
              <a:rPr lang="en-US" altLang="ru-RU" dirty="0" smtClean="0">
                <a:solidFill>
                  <a:schemeClr val="tx1"/>
                </a:solidFill>
              </a:rPr>
              <a:t>.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altLang="en-US" b="1" dirty="0" smtClean="0">
              <a:solidFill>
                <a:srgbClr val="C00000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76530" indent="3543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altLang="en-US" sz="2800" b="1" dirty="0" smtClean="0">
                <a:solidFill>
                  <a:srgbClr val="002060"/>
                </a:solidFill>
                <a:sym typeface="+mn-ea"/>
              </a:rPr>
              <a:t>Т</a:t>
            </a:r>
            <a:r>
              <a:rPr lang="en-US" altLang="en-US" sz="2800" b="1" dirty="0" smtClean="0">
                <a:solidFill>
                  <a:srgbClr val="002060"/>
                </a:solidFill>
                <a:sym typeface="+mn-ea"/>
              </a:rPr>
              <a:t>екстовый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(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конструкторский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)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документ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Конструкторский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документ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содержащий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в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основном</a:t>
            </a:r>
            <a:r>
              <a:rPr lang="ru-RU" altLang="en-US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сплошной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текст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или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текст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разбитый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на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графы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Примечание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—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К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текстовым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документам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относят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спецификации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технические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условия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ведомости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инструкции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т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. </a:t>
            </a:r>
            <a:r>
              <a:rPr lang="en-US" altLang="en-US" sz="2800" dirty="0" smtClean="0">
                <a:solidFill>
                  <a:schemeClr val="tx1"/>
                </a:solidFill>
                <a:sym typeface="+mn-ea"/>
              </a:rPr>
              <a:t>п</a:t>
            </a:r>
            <a:r>
              <a:rPr lang="en-US" altLang="ru-RU" sz="2800" dirty="0" smtClean="0">
                <a:solidFill>
                  <a:schemeClr val="tx1"/>
                </a:solidFill>
                <a:sym typeface="+mn-ea"/>
              </a:rPr>
              <a:t>.</a:t>
            </a:r>
            <a:endParaRPr lang="en-US" altLang="ru-RU" sz="2800" dirty="0" smtClean="0">
              <a:solidFill>
                <a:schemeClr val="tx1"/>
              </a:solidFill>
              <a:sym typeface="+mn-ea"/>
            </a:endParaRPr>
          </a:p>
          <a:p>
            <a:pPr indent="355600" algn="just">
              <a:spcBef>
                <a:spcPts val="0"/>
              </a:spcBef>
            </a:pPr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altLang="en-US" sz="2800" b="1" dirty="0" smtClean="0">
                <a:solidFill>
                  <a:srgbClr val="002060"/>
                </a:solidFill>
              </a:rPr>
              <a:t>А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удиовизуальный</a:t>
            </a:r>
            <a:r>
              <a:rPr lang="en-US" altLang="ru-RU" sz="2800" dirty="0" smtClean="0">
                <a:solidFill>
                  <a:schemeClr val="tx1"/>
                </a:solidFill>
              </a:rPr>
              <a:t> [</a:t>
            </a:r>
            <a:r>
              <a:rPr lang="en-US" altLang="en-US" sz="2800" dirty="0" smtClean="0">
                <a:solidFill>
                  <a:schemeClr val="tx1"/>
                </a:solidFill>
              </a:rPr>
              <a:t>мультимедийный</a:t>
            </a:r>
            <a:r>
              <a:rPr lang="en-US" altLang="ru-RU" sz="2800" dirty="0" smtClean="0">
                <a:solidFill>
                  <a:schemeClr val="tx1"/>
                </a:solidFill>
              </a:rPr>
              <a:t>] (</a:t>
            </a:r>
            <a:r>
              <a:rPr lang="en-US" altLang="en-US" sz="2800" dirty="0" smtClean="0">
                <a:solidFill>
                  <a:schemeClr val="tx1"/>
                </a:solidFill>
              </a:rPr>
              <a:t>конструкторский</a:t>
            </a:r>
            <a:r>
              <a:rPr lang="en-US" altLang="ru-RU" sz="2800" dirty="0" smtClean="0">
                <a:solidFill>
                  <a:schemeClr val="tx1"/>
                </a:solidFill>
              </a:rPr>
              <a:t>) </a:t>
            </a:r>
            <a:r>
              <a:rPr lang="en-US" altLang="en-US" sz="2800" dirty="0" smtClean="0">
                <a:solidFill>
                  <a:schemeClr val="tx1"/>
                </a:solidFill>
              </a:rPr>
              <a:t>документ</a:t>
            </a:r>
            <a:r>
              <a:rPr lang="en-US" altLang="ru-RU" sz="2800" dirty="0" smtClean="0">
                <a:solidFill>
                  <a:schemeClr val="tx1"/>
                </a:solidFill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</a:rPr>
              <a:t>Электронный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конструкторский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документ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содержащий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видео</a:t>
            </a:r>
            <a:r>
              <a:rPr lang="en-US" altLang="ru-RU" sz="2800" dirty="0" smtClean="0">
                <a:solidFill>
                  <a:schemeClr val="tx1"/>
                </a:solidFill>
              </a:rPr>
              <a:t>-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звуковую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информацию</a:t>
            </a:r>
            <a:r>
              <a:rPr lang="en-US" altLang="ru-RU" sz="2800" dirty="0" smtClean="0">
                <a:solidFill>
                  <a:schemeClr val="tx1"/>
                </a:solidFill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6530" indent="3543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altLang="en-US" b="1" dirty="0" smtClean="0">
              <a:solidFill>
                <a:srgbClr val="C00000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altLang="en-US" b="1" dirty="0" smtClean="0">
                <a:solidFill>
                  <a:srgbClr val="C00000"/>
                </a:solidFill>
              </a:rPr>
              <a:t>Р</a:t>
            </a:r>
            <a:r>
              <a:rPr lang="en-US" altLang="en-US" b="1" dirty="0" smtClean="0">
                <a:solidFill>
                  <a:srgbClr val="C00000"/>
                </a:solidFill>
              </a:rPr>
              <a:t>еквизитная</a:t>
            </a:r>
            <a:r>
              <a:rPr lang="en-US" altLang="ru-RU" b="1" dirty="0" smtClean="0">
                <a:solidFill>
                  <a:srgbClr val="C00000"/>
                </a:solidFill>
              </a:rPr>
              <a:t> </a:t>
            </a:r>
            <a:r>
              <a:rPr lang="en-US" altLang="en-US" b="1" dirty="0" smtClean="0">
                <a:solidFill>
                  <a:srgbClr val="C00000"/>
                </a:solidFill>
              </a:rPr>
              <a:t>часть</a:t>
            </a:r>
            <a:r>
              <a:rPr lang="en-US" altLang="ru-RU" dirty="0" smtClean="0">
                <a:solidFill>
                  <a:schemeClr val="tx1"/>
                </a:solidFill>
              </a:rPr>
              <a:t> (</a:t>
            </a:r>
            <a:r>
              <a:rPr lang="en-US" altLang="en-US" dirty="0" smtClean="0">
                <a:solidFill>
                  <a:schemeClr val="tx1"/>
                </a:solidFill>
              </a:rPr>
              <a:t>конструкторского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документа</a:t>
            </a:r>
            <a:r>
              <a:rPr lang="en-US" altLang="ru-RU" dirty="0" smtClean="0">
                <a:solidFill>
                  <a:schemeClr val="tx1"/>
                </a:solidFill>
              </a:rPr>
              <a:t>); </a:t>
            </a:r>
            <a:r>
              <a:rPr lang="en-US" altLang="en-US" dirty="0" smtClean="0">
                <a:solidFill>
                  <a:schemeClr val="tx1"/>
                </a:solidFill>
              </a:rPr>
              <a:t>РЧ</a:t>
            </a:r>
            <a:r>
              <a:rPr lang="en-US" altLang="ru-RU" dirty="0" smtClean="0">
                <a:solidFill>
                  <a:schemeClr val="tx1"/>
                </a:solidFill>
              </a:rPr>
              <a:t>: </a:t>
            </a:r>
            <a:r>
              <a:rPr lang="en-US" altLang="en-US" dirty="0" smtClean="0">
                <a:solidFill>
                  <a:schemeClr val="tx1"/>
                </a:solidFill>
              </a:rPr>
              <a:t>Часть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конструкторского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документа</a:t>
            </a:r>
            <a:r>
              <a:rPr lang="en-US" altLang="ru-RU" dirty="0" smtClean="0">
                <a:solidFill>
                  <a:schemeClr val="tx1"/>
                </a:solidFill>
              </a:rPr>
              <a:t>, </a:t>
            </a:r>
            <a:r>
              <a:rPr lang="en-US" altLang="en-US" dirty="0" smtClean="0">
                <a:solidFill>
                  <a:schemeClr val="tx1"/>
                </a:solidFill>
              </a:rPr>
              <a:t>в</a:t>
            </a:r>
            <a:r>
              <a:rPr lang="ru-RU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которой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приведена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установленная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номенклатура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реквизитов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их</a:t>
            </a:r>
            <a:r>
              <a:rPr lang="en-US" altLang="ru-RU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значения</a:t>
            </a:r>
            <a:r>
              <a:rPr lang="en-US" altLang="ru-RU" dirty="0" smtClean="0">
                <a:solidFill>
                  <a:schemeClr val="tx1"/>
                </a:solidFill>
              </a:rPr>
              <a:t>.</a:t>
            </a: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en-US" altLang="ru-RU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 lnSpcReduction="10000"/>
          </a:bodyPr>
          <a:lstStyle/>
          <a:p>
            <a:pPr marL="283845" indent="-235585" algn="ctr"/>
            <a:r>
              <a:rPr lang="ru-RU" altLang="en-US" sz="4000" b="1" dirty="0" smtClean="0">
                <a:solidFill>
                  <a:srgbClr val="002060"/>
                </a:solidFill>
              </a:rPr>
              <a:t>Виды геометрических моделей</a:t>
            </a:r>
            <a:endParaRPr lang="ru-RU" altLang="en-US" sz="2800" b="1" dirty="0" smtClean="0">
              <a:solidFill>
                <a:schemeClr val="tx1"/>
              </a:solidFill>
            </a:endParaRPr>
          </a:p>
          <a:p>
            <a:pPr marL="283845" indent="516890" algn="just"/>
            <a:r>
              <a:rPr lang="ru-RU" altLang="en-US" sz="2800" b="1" dirty="0" smtClean="0">
                <a:solidFill>
                  <a:schemeClr val="tx1"/>
                </a:solidFill>
              </a:rPr>
              <a:t>Т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в</a:t>
            </a:r>
            <a:r>
              <a:rPr lang="ru-RU" altLang="en-US" sz="2800" b="1" dirty="0" smtClean="0">
                <a:solidFill>
                  <a:schemeClr val="tx1"/>
                </a:solidFill>
              </a:rPr>
              <a:t>ё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рдотельная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геометрическая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</a:rPr>
              <a:t>Полное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трехмерное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представление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номинальной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формы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изделия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таким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образом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что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для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любой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фомы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пространства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можно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определить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находится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ли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точка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внутри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твердотельной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модели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на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границе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твердотельной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или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вне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твердотельной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модели</a:t>
            </a:r>
            <a:r>
              <a:rPr lang="en-US" altLang="ru-RU" sz="2800" dirty="0" smtClean="0">
                <a:solidFill>
                  <a:schemeClr val="tx1"/>
                </a:solidFill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marL="283845" indent="281940" algn="just"/>
            <a:r>
              <a:rPr lang="en-US" altLang="en-US" sz="2800" dirty="0" smtClean="0">
                <a:solidFill>
                  <a:schemeClr val="tx1"/>
                </a:solidFill>
              </a:rPr>
              <a:t>Твердотельная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позволяет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описать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форму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вычислить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объем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площадь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поверхности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массу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объекта</a:t>
            </a:r>
            <a:r>
              <a:rPr lang="en-US" altLang="ru-RU" sz="2800" dirty="0" smtClean="0">
                <a:solidFill>
                  <a:schemeClr val="tx1"/>
                </a:solidFill>
              </a:rPr>
              <a:t> (</a:t>
            </a:r>
            <a:r>
              <a:rPr lang="en-US" altLang="en-US" sz="2800" dirty="0" smtClean="0">
                <a:solidFill>
                  <a:schemeClr val="tx1"/>
                </a:solidFill>
              </a:rPr>
              <a:t>при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наличии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сведений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плотности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материала</a:t>
            </a:r>
            <a:r>
              <a:rPr lang="en-US" altLang="ru-RU" sz="2800" dirty="0" smtClean="0">
                <a:solidFill>
                  <a:schemeClr val="tx1"/>
                </a:solidFill>
              </a:rPr>
              <a:t>).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marL="283845" lvl="1" indent="516890" algn="just">
              <a:spcBef>
                <a:spcPts val="0"/>
              </a:spcBef>
            </a:pPr>
            <a:r>
              <a:rPr lang="en-US" altLang="en-US" sz="2800" b="1" i="1" dirty="0" smtClean="0">
                <a:solidFill>
                  <a:schemeClr val="tx1"/>
                </a:solidFill>
              </a:rPr>
              <a:t>Преимущества</a:t>
            </a:r>
            <a:r>
              <a:rPr lang="en-US" altLang="ru-RU" sz="2800" b="1" i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i="1" dirty="0" smtClean="0">
                <a:solidFill>
                  <a:schemeClr val="tx1"/>
                </a:solidFill>
              </a:rPr>
              <a:t>твёрдотельного</a:t>
            </a:r>
            <a:r>
              <a:rPr lang="en-US" altLang="ru-RU" sz="2800" b="1" i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i="1" dirty="0" smtClean="0">
                <a:solidFill>
                  <a:schemeClr val="tx1"/>
                </a:solidFill>
              </a:rPr>
              <a:t>моделирования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</a:rPr>
              <a:t>точность</a:t>
            </a:r>
            <a:r>
              <a:rPr lang="en-US" altLang="ru-RU" sz="2800" dirty="0" smtClean="0">
                <a:solidFill>
                  <a:schemeClr val="tx1"/>
                </a:solidFill>
              </a:rPr>
              <a:t>,</a:t>
            </a:r>
            <a:r>
              <a:rPr lang="ru-RU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возможность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расчётов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экспорт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</a:t>
            </a:r>
            <a:r>
              <a:rPr lang="en-US" altLang="ru-RU" sz="2800" dirty="0" smtClean="0">
                <a:solidFill>
                  <a:schemeClr val="tx1"/>
                </a:solidFill>
              </a:rPr>
              <a:t> CAM </a:t>
            </a:r>
            <a:r>
              <a:rPr lang="en-US" altLang="en-US" sz="2800" dirty="0" smtClean="0">
                <a:solidFill>
                  <a:schemeClr val="tx1"/>
                </a:solidFill>
              </a:rPr>
              <a:t>для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точного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изготовления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на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ЧПУ</a:t>
            </a:r>
            <a:r>
              <a:rPr lang="en-US" altLang="ru-RU" sz="2800" dirty="0" smtClean="0">
                <a:solidFill>
                  <a:schemeClr val="tx1"/>
                </a:solidFill>
              </a:rPr>
              <a:t>-</a:t>
            </a:r>
            <a:r>
              <a:rPr lang="en-US" altLang="en-US" sz="2800" dirty="0" smtClean="0">
                <a:solidFill>
                  <a:schemeClr val="tx1"/>
                </a:solidFill>
              </a:rPr>
              <a:t>станках</a:t>
            </a:r>
            <a:r>
              <a:rPr lang="en-US" altLang="ru-RU" sz="2800" dirty="0" smtClean="0">
                <a:solidFill>
                  <a:schemeClr val="tx1"/>
                </a:solidFill>
              </a:rPr>
              <a:t>. </a:t>
            </a:r>
            <a:r>
              <a:rPr lang="en-US" altLang="en-US" sz="2800" dirty="0" smtClean="0">
                <a:solidFill>
                  <a:schemeClr val="tx1"/>
                </a:solidFill>
              </a:rPr>
              <a:t>Его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используют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для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автоматизации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инженерных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расчётов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анализа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симуляции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физических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процессов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проверки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оптимизации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изделий</a:t>
            </a:r>
            <a:r>
              <a:rPr lang="en-US" altLang="ru-RU" sz="2800" dirty="0" smtClean="0">
                <a:solidFill>
                  <a:schemeClr val="tx1"/>
                </a:solidFill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83845" indent="516890" algn="just"/>
            <a:r>
              <a:rPr lang="ru-RU" altLang="en-US" sz="2800" b="1" dirty="0" smtClean="0">
                <a:solidFill>
                  <a:schemeClr val="tx1"/>
                </a:solidFill>
              </a:rPr>
              <a:t>Т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в</a:t>
            </a:r>
            <a:r>
              <a:rPr lang="ru-RU" altLang="en-US" sz="2800" b="1" dirty="0" smtClean="0">
                <a:solidFill>
                  <a:schemeClr val="tx1"/>
                </a:solidFill>
              </a:rPr>
              <a:t>ё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рдотельная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геометрическая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: 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Пример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  <p:pic>
        <p:nvPicPr>
          <p:cNvPr id="5" name="Изображение 4" descr="IMG_256"/>
          <p:cNvPicPr>
            <a:picLocks noChangeAspect="1"/>
          </p:cNvPicPr>
          <p:nvPr/>
        </p:nvPicPr>
        <p:blipFill>
          <a:blip r:embed="rId2"/>
          <a:srcRect l="9079" t="5084" r="15110" b="4261"/>
          <a:stretch>
            <a:fillRect/>
          </a:stretch>
        </p:blipFill>
        <p:spPr>
          <a:xfrm>
            <a:off x="611505" y="2997200"/>
            <a:ext cx="4188460" cy="30683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Изображение 5" descr="IMG_256"/>
          <p:cNvPicPr>
            <a:picLocks noChangeAspect="1"/>
          </p:cNvPicPr>
          <p:nvPr/>
        </p:nvPicPr>
        <p:blipFill>
          <a:blip r:embed="rId3"/>
          <a:srcRect l="19563" t="7000" r="6075"/>
          <a:stretch>
            <a:fillRect/>
          </a:stretch>
        </p:blipFill>
        <p:spPr>
          <a:xfrm>
            <a:off x="5364480" y="2997200"/>
            <a:ext cx="3422650" cy="28962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7226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722630" algn="just"/>
            <a:r>
              <a:rPr lang="en-US" altLang="en-US" sz="2800" b="1" dirty="0" smtClean="0">
                <a:solidFill>
                  <a:schemeClr val="tx1"/>
                </a:solidFill>
              </a:rPr>
              <a:t>Поверхностная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геометрическая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dirty="0" smtClean="0">
                <a:solidFill>
                  <a:schemeClr val="tx1"/>
                </a:solidFill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</a:rPr>
              <a:t>Геометрическая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в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которой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форма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объекта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моделирования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представлена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виде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совокупности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точек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кривых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ограничительных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поверхностей</a:t>
            </a:r>
            <a:r>
              <a:rPr lang="en-US" altLang="ru-RU" sz="2800" dirty="0" smtClean="0">
                <a:solidFill>
                  <a:schemeClr val="tx1"/>
                </a:solidFill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indent="72263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  <p:pic>
        <p:nvPicPr>
          <p:cNvPr id="7" name="Изображение 6" descr="IMG_256"/>
          <p:cNvPicPr>
            <a:picLocks noChangeAspect="1"/>
          </p:cNvPicPr>
          <p:nvPr/>
        </p:nvPicPr>
        <p:blipFill>
          <a:blip r:embed="rId2"/>
          <a:srcRect l="11935" t="7833" r="4585"/>
          <a:stretch>
            <a:fillRect/>
          </a:stretch>
        </p:blipFill>
        <p:spPr>
          <a:xfrm>
            <a:off x="35560" y="3141345"/>
            <a:ext cx="3034665" cy="26149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Изображение 7" descr="IMG_256"/>
          <p:cNvPicPr>
            <a:picLocks noChangeAspect="1"/>
          </p:cNvPicPr>
          <p:nvPr/>
        </p:nvPicPr>
        <p:blipFill>
          <a:blip r:embed="rId3"/>
          <a:srcRect t="1582" b="22657"/>
          <a:stretch>
            <a:fillRect/>
          </a:stretch>
        </p:blipFill>
        <p:spPr>
          <a:xfrm>
            <a:off x="2568575" y="4293235"/>
            <a:ext cx="6575425" cy="24707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indent="35560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3500" b="1" dirty="0" smtClean="0">
                <a:solidFill>
                  <a:schemeClr val="tx1"/>
                </a:solidFill>
              </a:rPr>
              <a:t>Объем и содержание учебной дисциплины</a:t>
            </a:r>
            <a:r>
              <a:rPr lang="ru-RU" sz="3500" dirty="0" smtClean="0">
                <a:solidFill>
                  <a:schemeClr val="tx1"/>
                </a:solidFill>
              </a:rPr>
              <a:t>:</a:t>
            </a:r>
            <a:endParaRPr lang="ru-RU" sz="3500" dirty="0" smtClean="0">
              <a:solidFill>
                <a:schemeClr val="tx1"/>
              </a:solidFill>
            </a:endParaRPr>
          </a:p>
          <a:p>
            <a:pPr indent="355600" algn="just">
              <a:buAutoNum type="arabicPeriod"/>
            </a:pPr>
            <a:r>
              <a:rPr lang="ru-RU" sz="3500" dirty="0" smtClean="0">
                <a:solidFill>
                  <a:schemeClr val="tx1"/>
                </a:solidFill>
              </a:rPr>
              <a:t>Дисциплина включает шесть учебных модулей.</a:t>
            </a:r>
            <a:endParaRPr lang="ru-RU" sz="3500" dirty="0" smtClean="0">
              <a:solidFill>
                <a:schemeClr val="tx1"/>
              </a:solidFill>
            </a:endParaRPr>
          </a:p>
          <a:p>
            <a:pPr algn="just"/>
            <a:r>
              <a:rPr lang="ru-RU" sz="3500" dirty="0" smtClean="0">
                <a:solidFill>
                  <a:schemeClr val="tx1"/>
                </a:solidFill>
              </a:rPr>
              <a:t>В каждом модуле  необходимо выполнить и защитить лабораторно-графические  работы.</a:t>
            </a:r>
            <a:endParaRPr lang="ru-RU" sz="3500" dirty="0" smtClean="0">
              <a:solidFill>
                <a:schemeClr val="tx1"/>
              </a:solidFill>
            </a:endParaRPr>
          </a:p>
          <a:p>
            <a:pPr algn="just"/>
            <a:r>
              <a:rPr lang="ru-RU" sz="3500" dirty="0" smtClean="0">
                <a:solidFill>
                  <a:schemeClr val="tx1"/>
                </a:solidFill>
              </a:rPr>
              <a:t>2. Пройти тестирование в каждом модуле и итоговое.</a:t>
            </a:r>
            <a:endParaRPr lang="ru-RU" sz="3500" dirty="0" smtClean="0">
              <a:solidFill>
                <a:schemeClr val="tx1"/>
              </a:solidFill>
            </a:endParaRPr>
          </a:p>
          <a:p>
            <a:pPr algn="just"/>
            <a:r>
              <a:rPr lang="ru-RU" sz="3500" dirty="0" smtClean="0">
                <a:solidFill>
                  <a:schemeClr val="tx1"/>
                </a:solidFill>
              </a:rPr>
              <a:t>2. Выполнить реферат и выступить с докладом.</a:t>
            </a:r>
            <a:endParaRPr lang="ru-RU" sz="3500" dirty="0" smtClean="0">
              <a:solidFill>
                <a:schemeClr val="tx1"/>
              </a:solidFill>
            </a:endParaRPr>
          </a:p>
          <a:p>
            <a:pPr algn="just"/>
            <a:r>
              <a:rPr lang="ru-RU" sz="3500" dirty="0" smtClean="0">
                <a:solidFill>
                  <a:schemeClr val="tx1"/>
                </a:solidFill>
              </a:rPr>
              <a:t>3.Первый семестр завершается зачетом с оценкой.</a:t>
            </a:r>
            <a:endParaRPr lang="ru-RU" sz="3500" dirty="0" smtClean="0">
              <a:solidFill>
                <a:schemeClr val="tx1"/>
              </a:solidFill>
            </a:endParaRPr>
          </a:p>
          <a:p>
            <a:pPr algn="just"/>
            <a:r>
              <a:rPr lang="ru-RU" sz="3500" dirty="0" smtClean="0">
                <a:solidFill>
                  <a:schemeClr val="tx1"/>
                </a:solidFill>
              </a:rPr>
              <a:t>4. Второй семестр завершается экзаменим</a:t>
            </a:r>
            <a:endParaRPr lang="ru-RU" sz="3500" dirty="0" smtClean="0">
              <a:solidFill>
                <a:schemeClr val="tx1"/>
              </a:solidFill>
            </a:endParaRPr>
          </a:p>
          <a:p>
            <a:pPr indent="355600" algn="just"/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25000"/>
          </a:bodyPr>
          <a:lstStyle/>
          <a:p>
            <a:pPr indent="7226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72263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269875" algn="just"/>
            <a:r>
              <a:rPr lang="en-US" altLang="en-US" sz="11200" b="1" dirty="0" smtClean="0">
                <a:solidFill>
                  <a:schemeClr val="tx1"/>
                </a:solidFill>
              </a:rPr>
              <a:t>Недостатки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поверхностной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геометрической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модели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включает</a:t>
            </a:r>
            <a:r>
              <a:rPr lang="en-US" altLang="ru-RU" sz="11200" dirty="0" smtClean="0">
                <a:solidFill>
                  <a:schemeClr val="tx1"/>
                </a:solidFill>
              </a:rPr>
              <a:t>:</a:t>
            </a:r>
            <a:endParaRPr lang="en-US" altLang="ru-RU" sz="11200" dirty="0" smtClean="0">
              <a:solidFill>
                <a:schemeClr val="tx1"/>
              </a:solidFill>
            </a:endParaRPr>
          </a:p>
          <a:p>
            <a:pPr indent="269875" algn="just"/>
            <a:r>
              <a:rPr lang="en-US" altLang="en-US" sz="11200" dirty="0" smtClean="0">
                <a:solidFill>
                  <a:schemeClr val="tx1"/>
                </a:solidFill>
              </a:rPr>
              <a:t>Возникновение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неоднозначности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при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моделировании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реального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твёрдотельного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тела</a:t>
            </a:r>
            <a:r>
              <a:rPr lang="en-US" altLang="ru-RU" sz="11200" dirty="0" smtClean="0">
                <a:solidFill>
                  <a:schemeClr val="tx1"/>
                </a:solidFill>
              </a:rPr>
              <a:t>.</a:t>
            </a:r>
            <a:endParaRPr lang="en-US" altLang="ru-RU" sz="11200" dirty="0" smtClean="0">
              <a:solidFill>
                <a:schemeClr val="tx1"/>
              </a:solidFill>
            </a:endParaRPr>
          </a:p>
          <a:p>
            <a:pPr indent="269875" algn="just"/>
            <a:r>
              <a:rPr lang="en-US" altLang="en-US" sz="11200" dirty="0" smtClean="0">
                <a:solidFill>
                  <a:schemeClr val="tx1"/>
                </a:solidFill>
              </a:rPr>
              <a:t></a:t>
            </a:r>
            <a:endParaRPr lang="en-US" altLang="en-US" sz="11200" dirty="0" smtClean="0">
              <a:solidFill>
                <a:schemeClr val="tx1"/>
              </a:solidFill>
            </a:endParaRPr>
          </a:p>
          <a:p>
            <a:pPr indent="269875" algn="just"/>
            <a:r>
              <a:rPr lang="en-US" altLang="en-US" sz="11200" b="1" dirty="0" smtClean="0">
                <a:solidFill>
                  <a:schemeClr val="tx1"/>
                </a:solidFill>
              </a:rPr>
              <a:t>Преимущества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поверхностной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геометрической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модели</a:t>
            </a:r>
            <a:r>
              <a:rPr lang="en-US" altLang="ru-RU" sz="11200" b="1" dirty="0" smtClean="0">
                <a:solidFill>
                  <a:schemeClr val="tx1"/>
                </a:solidFill>
              </a:rPr>
              <a:t> </a:t>
            </a:r>
            <a:r>
              <a:rPr lang="en-US" altLang="en-US" sz="11200" b="1" dirty="0" smtClean="0">
                <a:solidFill>
                  <a:schemeClr val="tx1"/>
                </a:solidFill>
              </a:rPr>
              <a:t>включае</a:t>
            </a:r>
            <a:r>
              <a:rPr lang="en-US" altLang="en-US" sz="11200" dirty="0" smtClean="0">
                <a:solidFill>
                  <a:schemeClr val="tx1"/>
                </a:solidFill>
              </a:rPr>
              <a:t>т</a:t>
            </a:r>
            <a:r>
              <a:rPr lang="en-US" altLang="ru-RU" sz="11200" dirty="0" smtClean="0">
                <a:solidFill>
                  <a:schemeClr val="tx1"/>
                </a:solidFill>
              </a:rPr>
              <a:t>:</a:t>
            </a:r>
            <a:endParaRPr lang="en-US" altLang="ru-RU" sz="11200" dirty="0" smtClean="0">
              <a:solidFill>
                <a:schemeClr val="tx1"/>
              </a:solidFill>
            </a:endParaRPr>
          </a:p>
          <a:p>
            <a:pPr indent="269875" algn="just"/>
            <a:r>
              <a:rPr lang="en-US" altLang="en-US" sz="11200" dirty="0" smtClean="0">
                <a:solidFill>
                  <a:schemeClr val="tx1"/>
                </a:solidFill>
              </a:rPr>
              <a:t>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Метод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поверхностного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моделирования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эффективен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при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проектировании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и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изготовлении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сложных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криволинейных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поверхностей</a:t>
            </a:r>
            <a:r>
              <a:rPr lang="en-US" altLang="ru-RU" sz="11200" dirty="0" smtClean="0">
                <a:solidFill>
                  <a:schemeClr val="tx1"/>
                </a:solidFill>
              </a:rPr>
              <a:t>, </a:t>
            </a:r>
            <a:r>
              <a:rPr lang="en-US" altLang="en-US" sz="11200" dirty="0" smtClean="0">
                <a:solidFill>
                  <a:schemeClr val="tx1"/>
                </a:solidFill>
              </a:rPr>
              <a:t>таких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как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корпуса</a:t>
            </a:r>
            <a:r>
              <a:rPr lang="en-US" altLang="ru-RU" sz="11200" dirty="0" smtClean="0">
                <a:solidFill>
                  <a:schemeClr val="tx1"/>
                </a:solidFill>
              </a:rPr>
              <a:t> </a:t>
            </a:r>
            <a:r>
              <a:rPr lang="en-US" altLang="en-US" sz="11200" dirty="0" smtClean="0">
                <a:solidFill>
                  <a:schemeClr val="tx1"/>
                </a:solidFill>
              </a:rPr>
              <a:t>автомобилей</a:t>
            </a:r>
            <a:r>
              <a:rPr lang="en-US" altLang="ru-RU" sz="11200" dirty="0" smtClean="0">
                <a:solidFill>
                  <a:schemeClr val="tx1"/>
                </a:solidFill>
              </a:rPr>
              <a:t>.</a:t>
            </a:r>
            <a:endParaRPr lang="en-US" altLang="ru-RU" sz="112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112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722630" algn="just"/>
            <a:r>
              <a:rPr lang="ru-RU" altLang="en-US" sz="2800" b="1" dirty="0" smtClean="0">
                <a:solidFill>
                  <a:schemeClr val="tx1"/>
                </a:solidFill>
              </a:rPr>
              <a:t>К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аркасная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геометрическая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dirty="0" smtClean="0">
                <a:solidFill>
                  <a:schemeClr val="tx1"/>
                </a:solidFill>
              </a:rPr>
              <a:t>: </a:t>
            </a:r>
            <a:r>
              <a:rPr lang="en-US" altLang="en-US" sz="2800" dirty="0" smtClean="0">
                <a:solidFill>
                  <a:schemeClr val="tx1"/>
                </a:solidFill>
              </a:rPr>
              <a:t>Геометрическая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модель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в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которой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форма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объекта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моделирования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представлена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виде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совокупности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точек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ограниченных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кривых</a:t>
            </a:r>
            <a:r>
              <a:rPr lang="en-US" altLang="ru-RU" sz="2800" dirty="0" smtClean="0">
                <a:solidFill>
                  <a:schemeClr val="tx1"/>
                </a:solidFill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  <p:pic>
        <p:nvPicPr>
          <p:cNvPr id="5" name="Изображение 1" descr="IMG_256"/>
          <p:cNvPicPr>
            <a:picLocks noChangeAspect="1"/>
          </p:cNvPicPr>
          <p:nvPr/>
        </p:nvPicPr>
        <p:blipFill>
          <a:blip r:embed="rId2">
            <a:lum bright="-30000" contrast="54000"/>
          </a:blip>
          <a:srcRect l="12212" t="12094" r="14218" b="13864"/>
          <a:stretch>
            <a:fillRect/>
          </a:stretch>
        </p:blipFill>
        <p:spPr>
          <a:xfrm>
            <a:off x="35560" y="4077335"/>
            <a:ext cx="2771775" cy="27901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Изображение 2" descr="IMG_256"/>
          <p:cNvPicPr>
            <a:picLocks noChangeAspect="1"/>
          </p:cNvPicPr>
          <p:nvPr/>
        </p:nvPicPr>
        <p:blipFill>
          <a:blip r:embed="rId3">
            <a:lum bright="-48000" contrast="54000"/>
          </a:blip>
          <a:stretch>
            <a:fillRect/>
          </a:stretch>
        </p:blipFill>
        <p:spPr>
          <a:xfrm>
            <a:off x="2700020" y="2277110"/>
            <a:ext cx="2555240" cy="20662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Изображение 3" descr="IMG_256"/>
          <p:cNvPicPr>
            <a:picLocks noChangeAspect="1"/>
          </p:cNvPicPr>
          <p:nvPr/>
        </p:nvPicPr>
        <p:blipFill>
          <a:blip r:embed="rId4"/>
          <a:srcRect l="4379" t="8228" r="5433" b="3376"/>
          <a:stretch>
            <a:fillRect/>
          </a:stretch>
        </p:blipFill>
        <p:spPr>
          <a:xfrm>
            <a:off x="4785995" y="4267200"/>
            <a:ext cx="4261485" cy="24542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722630" algn="just"/>
            <a:endParaRPr lang="en-US" altLang="en-US" sz="2800" b="1" dirty="0" smtClean="0">
              <a:solidFill>
                <a:schemeClr val="tx1"/>
              </a:solidFill>
            </a:endParaRPr>
          </a:p>
          <a:p>
            <a:pPr indent="722630" algn="just"/>
            <a:r>
              <a:rPr lang="en-US" altLang="en-US" sz="2800" b="1" dirty="0" smtClean="0">
                <a:solidFill>
                  <a:schemeClr val="tx1"/>
                </a:solidFill>
              </a:rPr>
              <a:t>К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достоинствам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каркасной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модели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можно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отнести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малый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объем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хранимых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данных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быстроту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получения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проекционного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изображения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. 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indent="722630" algn="just"/>
            <a:r>
              <a:rPr lang="en-US" altLang="en-US" sz="2800" b="1" dirty="0" smtClean="0">
                <a:solidFill>
                  <a:schemeClr val="tx1"/>
                </a:solidFill>
              </a:rPr>
              <a:t>Недостатком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является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неоднозначность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генерируемого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проекционного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изображения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как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следствие</a:t>
            </a:r>
            <a:r>
              <a:rPr lang="en-US" altLang="ru-RU" sz="2800" dirty="0" smtClean="0">
                <a:solidFill>
                  <a:schemeClr val="tx1"/>
                </a:solidFill>
              </a:rPr>
              <a:t>, </a:t>
            </a:r>
            <a:r>
              <a:rPr lang="en-US" altLang="en-US" sz="2800" dirty="0" smtClean="0">
                <a:solidFill>
                  <a:schemeClr val="tx1"/>
                </a:solidFill>
              </a:rPr>
              <a:t>возможность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ошибочных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интерпретаций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результатов</a:t>
            </a:r>
            <a:r>
              <a:rPr lang="en-US" altLang="ru-RU" sz="2800" dirty="0" smtClean="0">
                <a:solidFill>
                  <a:schemeClr val="tx1"/>
                </a:solidFill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</a:rPr>
              <a:t>проектирования</a:t>
            </a:r>
            <a:r>
              <a:rPr lang="en-US" altLang="ru-RU" sz="2800" dirty="0" smtClean="0">
                <a:solidFill>
                  <a:schemeClr val="tx1"/>
                </a:solidFill>
              </a:rPr>
              <a:t>.</a:t>
            </a:r>
            <a:endParaRPr lang="en-US" alt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633730" algn="just">
              <a:tabLst>
                <a:tab pos="88900" algn="l"/>
              </a:tabLst>
            </a:pPr>
            <a:r>
              <a:rPr lang="ru-RU" sz="2800" b="1" dirty="0" smtClean="0">
                <a:solidFill>
                  <a:schemeClr val="tx1"/>
                </a:solidFill>
              </a:rPr>
              <a:t>Электронный макет: </a:t>
            </a:r>
            <a:r>
              <a:rPr lang="ru-RU" sz="2800" dirty="0" smtClean="0">
                <a:solidFill>
                  <a:schemeClr val="tx1"/>
                </a:solidFill>
              </a:rPr>
              <a:t>Электронная модель изделия, описывающая его внешнюю форму и размеры, позволяющая полностью или частично оценить его взаимодействие с элементами производственного и/или эксплуатационного окружения, служащая для принятия решений при разработке изделия и процессов его изготовления и использования.</a:t>
            </a:r>
            <a:endParaRPr lang="ru-RU" sz="24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ru-RU" dirty="0" smtClean="0"/>
            </a:br>
            <a:br>
              <a:rPr lang="ru-RU" dirty="0" smtClean="0"/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sp>
        <p:nvSpPr>
          <p:cNvPr id="5" name="Содержимое 2"/>
          <p:cNvSpPr txBox="1"/>
          <p:nvPr/>
        </p:nvSpPr>
        <p:spPr>
          <a:xfrm>
            <a:off x="0" y="1142984"/>
            <a:ext cx="9144000" cy="571501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Этапы развития геометрического  моделирования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127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Развитие геометрического моделирования происходит по диалектической спирали, на каждом ее витке (этапе) происходят принципиальные изменения технологии моделирования, позволяющие создавать качественно новые  геометрические модели.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127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Начертательная геометрия  - всего-навсего раздел одного из этапов развития геометрического моделирования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127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1857364"/>
            <a:ext cx="1285884" cy="12144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Рисунки первобытных людей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14612" y="1857364"/>
            <a:ext cx="1285884" cy="12144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Проективные рисунки (Древнего Египта)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9124" y="1928802"/>
            <a:ext cx="1500198" cy="1214446"/>
          </a:xfrm>
          <a:prstGeom prst="roundRect">
            <a:avLst>
              <a:gd name="adj" fmla="val 1552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Двухмерные чертежи двухмерных объектов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(Геометрия)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32" y="3429000"/>
            <a:ext cx="1500198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Трехмерные компьютерные геометрические модели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трехмерных объектов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9058" y="3500438"/>
            <a:ext cx="1500198" cy="1143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Четырехмерные компьютерные геометрическое моделирование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процессов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5929322" y="2285992"/>
            <a:ext cx="428628" cy="48463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2214546" y="2214554"/>
            <a:ext cx="500066" cy="48463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4000496" y="2285992"/>
            <a:ext cx="428628" cy="48463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1571604" y="3786190"/>
            <a:ext cx="428628" cy="48463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5429256" y="3857628"/>
            <a:ext cx="428628" cy="484632"/>
          </a:xfrm>
          <a:prstGeom prst="notched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357950" y="1928802"/>
            <a:ext cx="1500198" cy="1214446"/>
          </a:xfrm>
          <a:prstGeom prst="roundRect">
            <a:avLst>
              <a:gd name="adj" fmla="val 1552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Двухмерные чертежи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трехмерных объектов</a:t>
            </a:r>
            <a:endParaRPr lang="ru-RU" sz="1300" dirty="0" smtClean="0">
              <a:solidFill>
                <a:schemeClr val="tx1"/>
              </a:solidFill>
            </a:endParaRPr>
          </a:p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(Начертательная геометрия)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7" name="Стрелка вправо с вырезом 16"/>
          <p:cNvSpPr/>
          <p:nvPr/>
        </p:nvSpPr>
        <p:spPr>
          <a:xfrm>
            <a:off x="3500430" y="3786190"/>
            <a:ext cx="428628" cy="48463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857884" y="3500438"/>
            <a:ext cx="150019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9" name="Стрелка вправо с вырезом 18"/>
          <p:cNvSpPr/>
          <p:nvPr/>
        </p:nvSpPr>
        <p:spPr>
          <a:xfrm>
            <a:off x="7858148" y="2214554"/>
            <a:ext cx="428628" cy="484632"/>
          </a:xfrm>
          <a:prstGeom prst="notch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ru-RU" dirty="0" smtClean="0"/>
            </a:br>
            <a:br>
              <a:rPr lang="ru-RU" dirty="0" smtClean="0"/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4929198"/>
            <a:ext cx="7786742" cy="19288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Общественное производство - Базис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1071546"/>
            <a:ext cx="2143140" cy="41434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Наука - Надстройка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5072074"/>
            <a:ext cx="2071702" cy="7143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Идеальная фаза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д</a:t>
            </a:r>
            <a:r>
              <a:rPr lang="ru-RU" sz="1600" b="1" dirty="0" smtClean="0">
                <a:solidFill>
                  <a:schemeClr val="tx1"/>
                </a:solidFill>
              </a:rPr>
              <a:t>еятельности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Мысленная модель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14678" y="4572008"/>
            <a:ext cx="2000264" cy="857256"/>
          </a:xfrm>
          <a:prstGeom prst="round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130000" dist="101600" dir="27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Геометрическое моделирование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43570" y="5072074"/>
            <a:ext cx="2357454" cy="7143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Материальная фаза деятельности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Изготовление изделия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57488" y="6215082"/>
            <a:ext cx="2571768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Потребность общества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86116" y="3429000"/>
            <a:ext cx="1785950" cy="714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Геометрия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86116" y="2428868"/>
            <a:ext cx="1785950" cy="7143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Математическая геометрия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86116" y="1428736"/>
            <a:ext cx="1785950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Математика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4" name="Соединительная линия уступом 27"/>
          <p:cNvCxnSpPr>
            <a:stCxn id="10" idx="1"/>
            <a:endCxn id="7" idx="2"/>
          </p:cNvCxnSpPr>
          <p:nvPr/>
        </p:nvCxnSpPr>
        <p:spPr>
          <a:xfrm rot="10800000">
            <a:off x="1750200" y="5786454"/>
            <a:ext cx="1107289" cy="642942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3"/>
            <a:endCxn id="8" idx="1"/>
          </p:cNvCxnSpPr>
          <p:nvPr/>
        </p:nvCxnSpPr>
        <p:spPr>
          <a:xfrm flipV="1">
            <a:off x="2786050" y="5000636"/>
            <a:ext cx="428628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8" idx="3"/>
            <a:endCxn id="9" idx="1"/>
          </p:cNvCxnSpPr>
          <p:nvPr/>
        </p:nvCxnSpPr>
        <p:spPr>
          <a:xfrm>
            <a:off x="5214942" y="5000636"/>
            <a:ext cx="428628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9" idx="2"/>
            <a:endCxn id="10" idx="3"/>
          </p:cNvCxnSpPr>
          <p:nvPr/>
        </p:nvCxnSpPr>
        <p:spPr>
          <a:xfrm rot="5400000">
            <a:off x="5804306" y="5411405"/>
            <a:ext cx="642942" cy="1393041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4037009" y="4321181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4072728" y="3285330"/>
            <a:ext cx="285752" cy="1588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2" idx="0"/>
            <a:endCxn id="13" idx="2"/>
          </p:cNvCxnSpPr>
          <p:nvPr/>
        </p:nvCxnSpPr>
        <p:spPr>
          <a:xfrm rot="5400000" flipH="1" flipV="1">
            <a:off x="4036215" y="2285992"/>
            <a:ext cx="285752" cy="1588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Изучить следующий теоретический материал :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ГОСТ Р 2.301-</a:t>
            </a:r>
            <a:r>
              <a:rPr lang="ru-RU" b="1" dirty="0" smtClean="0">
                <a:solidFill>
                  <a:srgbClr val="FF0000"/>
                </a:solidFill>
              </a:rPr>
              <a:t>2024</a:t>
            </a:r>
            <a:r>
              <a:rPr lang="ru-RU" b="1" dirty="0" smtClean="0">
                <a:solidFill>
                  <a:schemeClr val="tx1"/>
                </a:solidFill>
              </a:rPr>
              <a:t> - </a:t>
            </a:r>
            <a:r>
              <a:rPr lang="ru-RU" dirty="0" smtClean="0">
                <a:solidFill>
                  <a:schemeClr val="tx1"/>
                </a:solidFill>
              </a:rPr>
              <a:t>Форматы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ГОСТ Р 2.302-</a:t>
            </a:r>
            <a:r>
              <a:rPr lang="ru-RU" b="1" dirty="0" smtClean="0">
                <a:solidFill>
                  <a:srgbClr val="FF0000"/>
                </a:solidFill>
              </a:rPr>
              <a:t>2024</a:t>
            </a:r>
            <a:r>
              <a:rPr lang="ru-RU" b="1" dirty="0" smtClean="0">
                <a:solidFill>
                  <a:schemeClr val="tx1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Масштабы</a:t>
            </a:r>
            <a:endParaRPr lang="ru-RU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ГОСТ Р 2.303-</a:t>
            </a:r>
            <a:r>
              <a:rPr lang="ru-RU" b="1" dirty="0" smtClean="0">
                <a:solidFill>
                  <a:srgbClr val="FF0000"/>
                </a:solidFill>
              </a:rPr>
              <a:t>2024</a:t>
            </a:r>
            <a:r>
              <a:rPr lang="ru-RU" b="1" dirty="0" smtClean="0">
                <a:solidFill>
                  <a:schemeClr val="tx1"/>
                </a:solidFill>
              </a:rPr>
              <a:t> - </a:t>
            </a:r>
            <a:r>
              <a:rPr lang="ru-RU" dirty="0" smtClean="0">
                <a:solidFill>
                  <a:schemeClr val="tx1"/>
                </a:solidFill>
              </a:rPr>
              <a:t>Линии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ГОСТ Р 2.304-</a:t>
            </a:r>
            <a:r>
              <a:rPr lang="ru-RU" b="1" dirty="0" smtClean="0">
                <a:solidFill>
                  <a:srgbClr val="FF0000"/>
                </a:solidFill>
              </a:rPr>
              <a:t>2024</a:t>
            </a:r>
            <a:r>
              <a:rPr lang="ru-RU" b="1" dirty="0" smtClean="0">
                <a:solidFill>
                  <a:schemeClr val="tx1"/>
                </a:solidFill>
              </a:rPr>
              <a:t> - </a:t>
            </a:r>
            <a:r>
              <a:rPr lang="ru-RU" dirty="0" smtClean="0">
                <a:solidFill>
                  <a:schemeClr val="tx1"/>
                </a:solidFill>
              </a:rPr>
              <a:t>Шрифты чертежные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ГОСТ Р 2.104-</a:t>
            </a:r>
            <a:r>
              <a:rPr lang="ru-RU" b="1" dirty="0" smtClean="0">
                <a:solidFill>
                  <a:srgbClr val="FF0000"/>
                </a:solidFill>
              </a:rPr>
              <a:t>2023</a:t>
            </a:r>
            <a:r>
              <a:rPr lang="ru-RU" b="1" dirty="0" smtClean="0">
                <a:solidFill>
                  <a:schemeClr val="tx1"/>
                </a:solidFill>
              </a:rPr>
              <a:t> - </a:t>
            </a:r>
            <a:r>
              <a:rPr lang="ru-RU" dirty="0" smtClean="0">
                <a:solidFill>
                  <a:schemeClr val="tx1"/>
                </a:solidFill>
              </a:rPr>
              <a:t>Основные надписи</a:t>
            </a:r>
            <a:endParaRPr lang="ru-RU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Сопряжения линий и технология их построения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Лекальные кривые их классификация и </a:t>
            </a:r>
            <a:r>
              <a:rPr lang="ru-RU" b="1" smtClean="0">
                <a:solidFill>
                  <a:schemeClr val="tx1"/>
                </a:solidFill>
              </a:rPr>
              <a:t>технология построения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endParaRPr lang="ru-RU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endParaRPr lang="ru-RU" b="1" dirty="0" smtClean="0">
              <a:solidFill>
                <a:schemeClr val="tx1"/>
              </a:solidFill>
            </a:endParaRPr>
          </a:p>
          <a:p>
            <a:pPr indent="633730" algn="just">
              <a:tabLst>
                <a:tab pos="88900" algn="l"/>
              </a:tabLst>
            </a:pPr>
            <a:endParaRPr lang="ru-RU" sz="24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</a:endParaRPr>
          </a:p>
          <a:p>
            <a:pPr indent="355600" algn="just"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0010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/>
              <a:t> </a:t>
            </a:r>
            <a:r>
              <a:rPr lang="ru-RU" sz="4000" dirty="0" smtClean="0"/>
              <a:t>Инженерное геометрическое моделирование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0000"/>
          </a:bodyPr>
          <a:lstStyle/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Лабораторные работы выполняются в программном продукте КОМПАС-3</a:t>
            </a:r>
            <a:r>
              <a:rPr lang="en-US" sz="4000" dirty="0" smtClean="0">
                <a:solidFill>
                  <a:schemeClr val="tx1"/>
                </a:solidFill>
              </a:rPr>
              <a:t>D v</a:t>
            </a:r>
            <a:r>
              <a:rPr lang="ru-RU" sz="4000" dirty="0" smtClean="0">
                <a:solidFill>
                  <a:schemeClr val="tx1"/>
                </a:solidFill>
              </a:rPr>
              <a:t>.23 как на учебных занятиях, так и дома.</a:t>
            </a:r>
            <a:endParaRPr lang="ru-RU" sz="40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000" dirty="0" smtClean="0">
                <a:solidFill>
                  <a:schemeClr val="tx1"/>
                </a:solidFill>
              </a:rPr>
              <a:t>Необходимо установвить учебную версию КОМПАС-3</a:t>
            </a:r>
            <a:r>
              <a:rPr lang="en-US" sz="4000" dirty="0" smtClean="0">
                <a:solidFill>
                  <a:schemeClr val="tx1"/>
                </a:solidFill>
              </a:rPr>
              <a:t>D v</a:t>
            </a:r>
            <a:r>
              <a:rPr lang="ru-RU" sz="4000" dirty="0" smtClean="0">
                <a:solidFill>
                  <a:schemeClr val="tx1"/>
                </a:solidFill>
              </a:rPr>
              <a:t>. 23 на домашний компьютер.</a:t>
            </a:r>
            <a:endParaRPr lang="ru-RU" sz="40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000" dirty="0" smtClean="0">
                <a:solidFill>
                  <a:schemeClr val="tx1"/>
                </a:solidFill>
              </a:rPr>
              <a:t>Методический материал по дисциплине содержится </a:t>
            </a:r>
            <a:r>
              <a:rPr lang="ru-RU" sz="4000" b="1" dirty="0" smtClean="0">
                <a:solidFill>
                  <a:srgbClr val="C00000"/>
                </a:solidFill>
              </a:rPr>
              <a:t>ЭУК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«Начертательная геометрия и инженерная графика» проф. Рукавишников В.А.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4000" dirty="0" smtClean="0">
                <a:solidFill>
                  <a:schemeClr val="tx1"/>
                </a:solidFill>
              </a:rPr>
              <a:t>Всем необходимо записаться в ЭУК.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5560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dirty="0" smtClean="0">
                <a:solidFill>
                  <a:schemeClr val="tx1"/>
                </a:solidFill>
                <a:sym typeface="+mn-ea"/>
              </a:rPr>
              <a:t>Под </a:t>
            </a:r>
            <a:r>
              <a:rPr lang="ru-RU" sz="2800" b="1" i="1" dirty="0" smtClean="0">
                <a:solidFill>
                  <a:schemeClr val="tx1"/>
                </a:solidFill>
                <a:sym typeface="+mn-ea"/>
              </a:rPr>
              <a:t>геометрическим моделированием </a:t>
            </a:r>
            <a:r>
              <a:rPr lang="ru-RU" sz="2800" dirty="0" smtClean="0">
                <a:solidFill>
                  <a:schemeClr val="tx1"/>
                </a:solidFill>
                <a:sym typeface="+mn-ea"/>
              </a:rPr>
              <a:t>понимается процесс создания геометрической модели.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55600" algn="just"/>
            <a:endParaRPr lang="ru-RU" sz="2800" b="1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b="1" dirty="0" smtClean="0">
                <a:solidFill>
                  <a:schemeClr val="tx1"/>
                </a:solidFill>
              </a:rPr>
              <a:t>Физическое пространство </a:t>
            </a:r>
            <a:r>
              <a:rPr lang="ru-RU" sz="2800" dirty="0" smtClean="0">
                <a:solidFill>
                  <a:schemeClr val="tx1"/>
                </a:solidFill>
              </a:rPr>
              <a:t>– это окружающее нас пространство, наблюдая за которым мы развиваем пространственное мышление (пространственную интуицию).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sz="2800" b="1" dirty="0" smtClean="0">
                <a:solidFill>
                  <a:schemeClr val="tx1"/>
                </a:solidFill>
              </a:rPr>
              <a:t>Геометрическое пространство </a:t>
            </a:r>
            <a:r>
              <a:rPr lang="ru-RU" sz="2800" dirty="0" smtClean="0">
                <a:solidFill>
                  <a:schemeClr val="tx1"/>
                </a:solidFill>
              </a:rPr>
              <a:t>– это отображение физического пространства в сознании человека. Если физическое пространство это – оригинал (исходный объект), то его мысленный образ - его </a:t>
            </a:r>
            <a:r>
              <a:rPr lang="ru-RU" sz="2800" i="1" dirty="0" smtClean="0">
                <a:solidFill>
                  <a:schemeClr val="tx1"/>
                </a:solidFill>
              </a:rPr>
              <a:t>образная модель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55600" algn="just"/>
            <a:r>
              <a:rPr lang="ru-RU" b="1" dirty="0" smtClean="0">
                <a:solidFill>
                  <a:schemeClr val="tx1"/>
                </a:solidFill>
              </a:rPr>
              <a:t>Различием между </a:t>
            </a:r>
            <a:r>
              <a:rPr lang="ru-RU" b="1" dirty="0" smtClean="0">
                <a:solidFill>
                  <a:srgbClr val="002060"/>
                </a:solidFill>
              </a:rPr>
              <a:t>физическим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b="1" dirty="0" smtClean="0">
                <a:solidFill>
                  <a:srgbClr val="002060"/>
                </a:solidFill>
              </a:rPr>
              <a:t>геометрическим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пространством: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физическом пространстве</a:t>
            </a:r>
            <a:r>
              <a:rPr lang="ru-RU" dirty="0" smtClean="0">
                <a:solidFill>
                  <a:schemeClr val="tx1"/>
                </a:solidFill>
              </a:rPr>
              <a:t> нет точек, линий и поверхностей, а есть только тела, предметы, более или менее напоминающие их понятия. </a:t>
            </a:r>
            <a:endParaRPr lang="ru-RU" dirty="0" smtClean="0">
              <a:solidFill>
                <a:schemeClr val="tx1"/>
              </a:solidFill>
            </a:endParaRPr>
          </a:p>
          <a:p>
            <a:pPr indent="355600" algn="just"/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b="1" dirty="0" smtClean="0">
                <a:solidFill>
                  <a:srgbClr val="FF0000"/>
                </a:solidFill>
              </a:rPr>
              <a:t>геометрическом пространстве</a:t>
            </a:r>
            <a:r>
              <a:rPr lang="ru-RU" dirty="0" smtClean="0">
                <a:solidFill>
                  <a:schemeClr val="tx1"/>
                </a:solidFill>
              </a:rPr>
              <a:t> наоборот: тела  формируются точками, линиями и поверхностями. Первоосновой геометрического пространства является </a:t>
            </a:r>
            <a:r>
              <a:rPr lang="ru-RU" b="1" i="1" u="sng" dirty="0" smtClean="0">
                <a:solidFill>
                  <a:schemeClr val="tx1"/>
                </a:solidFill>
              </a:rPr>
              <a:t>точка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/>
              <a:t> </a:t>
            </a:r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В первой книге </a:t>
            </a:r>
            <a:r>
              <a:rPr lang="ru-RU" b="1" dirty="0" smtClean="0">
                <a:solidFill>
                  <a:schemeClr val="tx1"/>
                </a:solidFill>
              </a:rPr>
              <a:t>Евклида</a:t>
            </a:r>
            <a:r>
              <a:rPr lang="ru-RU" dirty="0" smtClean="0">
                <a:solidFill>
                  <a:schemeClr val="tx1"/>
                </a:solidFill>
              </a:rPr>
              <a:t> «Начала» даются определения ряда геометрический понятий: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Точка</a:t>
            </a:r>
            <a:r>
              <a:rPr lang="ru-RU" dirty="0" smtClean="0">
                <a:solidFill>
                  <a:schemeClr val="tx1"/>
                </a:solidFill>
              </a:rPr>
              <a:t> есть то, что не имеет частей.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Линия</a:t>
            </a:r>
            <a:r>
              <a:rPr lang="ru-RU" dirty="0" smtClean="0">
                <a:solidFill>
                  <a:schemeClr val="tx1"/>
                </a:solidFill>
              </a:rPr>
              <a:t> есть длина без ширины.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Границы линии</a:t>
            </a:r>
            <a:r>
              <a:rPr lang="ru-RU" dirty="0" smtClean="0">
                <a:solidFill>
                  <a:schemeClr val="tx1"/>
                </a:solidFill>
              </a:rPr>
              <a:t> суть точки.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Прямая</a:t>
            </a:r>
            <a:r>
              <a:rPr lang="ru-RU" dirty="0" smtClean="0">
                <a:solidFill>
                  <a:schemeClr val="tx1"/>
                </a:solidFill>
              </a:rPr>
              <a:t> есть такая линия, которая одинаково расположена по отношению ко всем своим точкам.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Поверхность</a:t>
            </a:r>
            <a:r>
              <a:rPr lang="ru-RU" dirty="0" smtClean="0">
                <a:solidFill>
                  <a:schemeClr val="tx1"/>
                </a:solidFill>
              </a:rPr>
              <a:t> есть то, что имеет только длину и ширину.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Границы поверхности</a:t>
            </a:r>
            <a:r>
              <a:rPr lang="ru-RU" dirty="0" smtClean="0">
                <a:solidFill>
                  <a:schemeClr val="tx1"/>
                </a:solidFill>
              </a:rPr>
              <a:t> суть линии.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Плоскость</a:t>
            </a:r>
            <a:r>
              <a:rPr lang="ru-RU" dirty="0" smtClean="0">
                <a:solidFill>
                  <a:schemeClr val="tx1"/>
                </a:solidFill>
              </a:rPr>
              <a:t> есть поверхность, которая одинаково расположена по отношению ко всем прямым, на ней лежащим.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>
                <a:solidFill>
                  <a:srgbClr val="002060"/>
                </a:solidFill>
              </a:rPr>
            </a:fld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29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Инженерное геометрическое моделирование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786454"/>
          </a:xfr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55600" algn="just"/>
            <a:endParaRPr lang="ru-RU" sz="2800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</a:rPr>
              <a:t>Д. Гильберт</a:t>
            </a:r>
            <a:r>
              <a:rPr lang="ru-RU" dirty="0" smtClean="0">
                <a:solidFill>
                  <a:schemeClr val="tx1"/>
                </a:solidFill>
              </a:rPr>
              <a:t> в своем сочинении «Основания геометрии», вышедшие в 1899 г. предлагает полную версию аксиом Евклида. В отличие от «Начал» Евклида он предполагает, что существует лишь три группы предметов, называемых «</a:t>
            </a:r>
            <a:r>
              <a:rPr lang="ru-RU" b="1" i="1" dirty="0" smtClean="0">
                <a:solidFill>
                  <a:schemeClr val="tx1"/>
                </a:solidFill>
              </a:rPr>
              <a:t>точками</a:t>
            </a:r>
            <a:r>
              <a:rPr lang="ru-RU" dirty="0" smtClean="0">
                <a:solidFill>
                  <a:schemeClr val="tx1"/>
                </a:solidFill>
              </a:rPr>
              <a:t>», «</a:t>
            </a:r>
            <a:r>
              <a:rPr lang="ru-RU" b="1" i="1" dirty="0" smtClean="0">
                <a:solidFill>
                  <a:schemeClr val="tx1"/>
                </a:solidFill>
              </a:rPr>
              <a:t>прямыми</a:t>
            </a:r>
            <a:r>
              <a:rPr lang="ru-RU" dirty="0" smtClean="0">
                <a:solidFill>
                  <a:schemeClr val="tx1"/>
                </a:solidFill>
              </a:rPr>
              <a:t>», и «</a:t>
            </a:r>
            <a:r>
              <a:rPr lang="ru-RU" b="1" i="1" dirty="0" smtClean="0">
                <a:solidFill>
                  <a:schemeClr val="tx1"/>
                </a:solidFill>
              </a:rPr>
              <a:t>плоскостями</a:t>
            </a:r>
            <a:r>
              <a:rPr lang="ru-RU" dirty="0" smtClean="0">
                <a:solidFill>
                  <a:schemeClr val="tx1"/>
                </a:solidFill>
              </a:rPr>
              <a:t>». Точка, прямая, плоскость и расстояние между точками не имеют определения и остаются неопределяемыми геометрическими понятиями. 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rgbClr val="002060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 smtClean="0">
              <a:solidFill>
                <a:schemeClr val="tx1"/>
              </a:solidFill>
            </a:endParaRPr>
          </a:p>
          <a:p>
            <a:pPr indent="355600" algn="just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E183-AEFD-4D34-B6F4-2EA4DBA1ED44}" type="slidenum">
              <a:rPr lang="ru-RU" smtClean="0"/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256" y="188640"/>
            <a:ext cx="1173744" cy="7957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14121</Words>
  <Application>WPS Presentation</Application>
  <PresentationFormat>Экран (4:3)</PresentationFormat>
  <Paragraphs>489</Paragraphs>
  <Slides>36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44" baseType="lpstr">
      <vt:lpstr>Arial</vt:lpstr>
      <vt:lpstr>SimSun</vt:lpstr>
      <vt:lpstr>Wingdings</vt:lpstr>
      <vt:lpstr>Calibri</vt:lpstr>
      <vt:lpstr>Microsoft YaHei</vt:lpstr>
      <vt:lpstr>Arial Unicode MS</vt:lpstr>
      <vt:lpstr>Times New Roman</vt:lpstr>
      <vt:lpstr>Тема Office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 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 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  <vt:lpstr>Инженерное геометрическое моделирование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Инженерная графика</dc:title>
  <dc:creator>Виктор</dc:creator>
  <cp:lastModifiedBy>Виктор</cp:lastModifiedBy>
  <cp:revision>95</cp:revision>
  <dcterms:created xsi:type="dcterms:W3CDTF">2009-02-08T14:37:00Z</dcterms:created>
  <dcterms:modified xsi:type="dcterms:W3CDTF">2025-02-06T19:27:26Z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9E9DD0F7303642AC94E8C0E7090DD166_12</vt:lpwstr>
  </property>
  <property fmtid="{D5CDD505-2E9C-101B-9397-08002B2CF9AE}" pid="3" name="KSOProductBuildVer">
    <vt:lpwstr>1049-12.2.0.19805</vt:lpwstr>
  </property>
</Properties>
</file>