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6" r:id="rId3"/>
    <p:sldId id="290" r:id="rId4"/>
    <p:sldId id="291" r:id="rId5"/>
    <p:sldId id="292" r:id="rId6"/>
    <p:sldId id="293" r:id="rId7"/>
    <p:sldId id="294" r:id="rId8"/>
    <p:sldId id="295" r:id="rId9"/>
    <p:sldId id="257" r:id="rId10"/>
    <p:sldId id="261" r:id="rId11"/>
    <p:sldId id="258" r:id="rId12"/>
    <p:sldId id="262" r:id="rId13"/>
    <p:sldId id="260" r:id="rId14"/>
    <p:sldId id="259" r:id="rId15"/>
    <p:sldId id="269" r:id="rId16"/>
    <p:sldId id="268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-588" y="-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ОПЕРАЦИОННЫЕ СИСТЕМЫ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ИСтория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09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37" y="0"/>
            <a:ext cx="9876154" cy="6131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630" y="6266046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Академик Сергей Алексеевич Лебедев, один из основателей </a:t>
            </a:r>
            <a:r>
              <a:rPr lang="ru-RU" sz="2400" dirty="0" smtClean="0">
                <a:solidFill>
                  <a:schemeClr val="bg1"/>
                </a:solidFill>
              </a:rPr>
              <a:t>отечественной </a:t>
            </a:r>
            <a:r>
              <a:rPr lang="ru-RU" sz="2400" dirty="0" err="1">
                <a:solidFill>
                  <a:schemeClr val="bg1"/>
                </a:solidFill>
              </a:rPr>
              <a:t>инфоматики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8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7"/>
            <a:ext cx="9029864" cy="60246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11915" y="203469"/>
            <a:ext cx="28715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-apple-system"/>
              </a:rPr>
              <a:t>После перевода академика Лебедева в Москву к 1953 была завершена БЭСМ - большая электронная счётная машина, которая уже могла выполнять уже до 10 000 операций в секунду при энергопотреблении в 35 кВт на 5 </a:t>
            </a:r>
            <a:r>
              <a:rPr lang="ru-RU" sz="2400" dirty="0" smtClean="0">
                <a:solidFill>
                  <a:srgbClr val="111111"/>
                </a:solidFill>
                <a:latin typeface="-apple-system"/>
              </a:rPr>
              <a:t>000 </a:t>
            </a:r>
            <a:r>
              <a:rPr lang="ru-RU" sz="2400" dirty="0">
                <a:solidFill>
                  <a:srgbClr val="111111"/>
                </a:solidFill>
                <a:latin typeface="-apple-system"/>
              </a:rPr>
              <a:t>ламп</a:t>
            </a:r>
          </a:p>
          <a:p>
            <a:r>
              <a:rPr lang="ru-RU" sz="2400" dirty="0">
                <a:solidFill>
                  <a:srgbClr val="111111"/>
                </a:solidFill>
                <a:latin typeface="-apple-system"/>
              </a:rPr>
              <a:t>БЭСМ-2 </a:t>
            </a:r>
            <a:r>
              <a:rPr lang="ru-RU" sz="2400" dirty="0" smtClean="0">
                <a:solidFill>
                  <a:srgbClr val="111111"/>
                </a:solidFill>
                <a:latin typeface="-apple-system"/>
              </a:rPr>
              <a:t>– 20 000</a:t>
            </a:r>
            <a:endParaRPr lang="ru-RU" sz="2400" dirty="0">
              <a:solidFill>
                <a:srgbClr val="111111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4393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3672" y="0"/>
            <a:ext cx="28683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Из всех гражданских машин серии БЭСМ за сотню перевалила только серия БЭСМ-6, которых за 19 лет выпуска создали 355 штук. Да, были ещё серии пензенские «Урал», белорусские «Весна», «Минск», «Снег», ереванские «</a:t>
            </a:r>
            <a:r>
              <a:rPr lang="ru-RU" sz="2400" dirty="0" err="1"/>
              <a:t>Наири</a:t>
            </a:r>
            <a:r>
              <a:rPr lang="ru-RU" sz="2400" dirty="0"/>
              <a:t>», киевские «Мир»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0024" cy="5390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7226" y="5457525"/>
            <a:ext cx="1549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БЭСМ 6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0244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2" y="0"/>
            <a:ext cx="10911800" cy="613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649" y="5938787"/>
            <a:ext cx="11848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Супер</a:t>
            </a:r>
            <a:r>
              <a:rPr lang="ru-RU" sz="3200" dirty="0">
                <a:solidFill>
                  <a:schemeClr val="bg1"/>
                </a:solidFill>
              </a:rPr>
              <a:t>компьютер </a:t>
            </a:r>
            <a:r>
              <a:rPr lang="ru-RU" sz="3200" dirty="0" err="1">
                <a:solidFill>
                  <a:schemeClr val="bg1"/>
                </a:solidFill>
              </a:rPr>
              <a:t>Ростеха</a:t>
            </a:r>
            <a:r>
              <a:rPr lang="ru-RU" sz="3200" dirty="0">
                <a:solidFill>
                  <a:schemeClr val="bg1"/>
                </a:solidFill>
              </a:rPr>
              <a:t>, в основе которого лежат процессоры «Эльбрус-8С»</a:t>
            </a:r>
          </a:p>
        </p:txBody>
      </p:sp>
    </p:spTree>
    <p:extLst>
      <p:ext uri="{BB962C8B-B14F-4D97-AF65-F5344CB8AC3E}">
        <p14:creationId xmlns:p14="http://schemas.microsoft.com/office/powerpoint/2010/main" val="199761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47" y="0"/>
            <a:ext cx="6234101" cy="6101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5886" y="6198670"/>
            <a:ext cx="177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ЕС - 1035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0863" y="2136808"/>
            <a:ext cx="3368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ЕС ЭВМ разных было выпущено 17 тысяч штук</a:t>
            </a:r>
          </a:p>
        </p:txBody>
      </p:sp>
    </p:spTree>
    <p:extLst>
      <p:ext uri="{BB962C8B-B14F-4D97-AF65-F5344CB8AC3E}">
        <p14:creationId xmlns:p14="http://schemas.microsoft.com/office/powerpoint/2010/main" val="254050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636" y="172263"/>
            <a:ext cx="115118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333A4D"/>
                </a:solidFill>
                <a:latin typeface="var(--header-font)"/>
              </a:rPr>
              <a:t>История в датах</a:t>
            </a:r>
          </a:p>
          <a:p>
            <a:r>
              <a:rPr lang="ru-RU" sz="2400" b="1" dirty="0">
                <a:solidFill>
                  <a:srgbClr val="333A4D"/>
                </a:solidFill>
                <a:latin typeface="Roboto"/>
              </a:rPr>
              <a:t>1950 — </a:t>
            </a:r>
            <a:r>
              <a:rPr lang="en-US" sz="2400" b="1" dirty="0">
                <a:solidFill>
                  <a:srgbClr val="333A4D"/>
                </a:solidFill>
                <a:latin typeface="Roboto"/>
              </a:rPr>
              <a:t>Single user programmable </a:t>
            </a:r>
            <a:r>
              <a:rPr lang="en-US" sz="2400" b="1" dirty="0" smtClean="0">
                <a:solidFill>
                  <a:srgbClr val="333A4D"/>
                </a:solidFill>
                <a:latin typeface="Roboto"/>
              </a:rPr>
              <a:t>computer.</a:t>
            </a:r>
            <a:r>
              <a:rPr lang="ru-RU" sz="2400" b="1" dirty="0" smtClean="0">
                <a:solidFill>
                  <a:srgbClr val="333A4D"/>
                </a:solidFill>
                <a:latin typeface="Roboto"/>
              </a:rPr>
              <a:t> </a:t>
            </a:r>
            <a:r>
              <a:rPr lang="ru-RU" sz="2400" dirty="0" smtClean="0">
                <a:solidFill>
                  <a:srgbClr val="333A4D"/>
                </a:solidFill>
                <a:latin typeface="Roboto"/>
              </a:rPr>
              <a:t>Однопользовательский </a:t>
            </a:r>
            <a:r>
              <a:rPr lang="ru-RU" sz="2400" dirty="0">
                <a:solidFill>
                  <a:srgbClr val="333A4D"/>
                </a:solidFill>
                <a:latin typeface="Roboto"/>
              </a:rPr>
              <a:t>программируемый компьютер</a:t>
            </a:r>
            <a:r>
              <a:rPr lang="ru-RU" sz="2400" dirty="0" smtClean="0">
                <a:solidFill>
                  <a:srgbClr val="333A4D"/>
                </a:solidFill>
                <a:latin typeface="Roboto"/>
              </a:rPr>
              <a:t>.</a:t>
            </a:r>
          </a:p>
          <a:p>
            <a:endParaRPr lang="ru-RU" sz="2400" dirty="0">
              <a:solidFill>
                <a:srgbClr val="333A4D"/>
              </a:solidFill>
              <a:latin typeface="Roboto"/>
            </a:endParaRPr>
          </a:p>
          <a:p>
            <a:r>
              <a:rPr lang="ru-RU" sz="2400" b="1" dirty="0">
                <a:solidFill>
                  <a:srgbClr val="333A4D"/>
                </a:solidFill>
                <a:latin typeface="Roboto"/>
              </a:rPr>
              <a:t>1955 — Пакетная обработка (</a:t>
            </a:r>
            <a:r>
              <a:rPr lang="ru-RU" sz="2400" b="1" dirty="0" err="1">
                <a:solidFill>
                  <a:srgbClr val="333A4D"/>
                </a:solidFill>
                <a:latin typeface="Roboto"/>
              </a:rPr>
              <a:t>batch</a:t>
            </a:r>
            <a:r>
              <a:rPr lang="ru-RU" sz="2400" b="1" dirty="0">
                <a:solidFill>
                  <a:srgbClr val="333A4D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333A4D"/>
                </a:solidFill>
                <a:latin typeface="Roboto"/>
              </a:rPr>
              <a:t>processing</a:t>
            </a:r>
            <a:r>
              <a:rPr lang="ru-RU" sz="2400" b="1" dirty="0" smtClean="0">
                <a:solidFill>
                  <a:srgbClr val="333A4D"/>
                </a:solidFill>
                <a:latin typeface="Roboto"/>
              </a:rPr>
              <a:t>).</a:t>
            </a:r>
          </a:p>
          <a:p>
            <a:r>
              <a:rPr lang="en-US" b="1" dirty="0"/>
              <a:t>1965 — IBM </a:t>
            </a:r>
            <a:r>
              <a:rPr lang="en-US" b="1" dirty="0" smtClean="0"/>
              <a:t>System/360</a:t>
            </a:r>
            <a:endParaRPr lang="ru-RU" b="1" dirty="0" smtClean="0"/>
          </a:p>
          <a:p>
            <a:r>
              <a:rPr lang="en-US" b="1" dirty="0"/>
              <a:t>1959-1965 — Time-Sharing OS: CTSS (Compatible Time Sharing System</a:t>
            </a:r>
            <a:r>
              <a:rPr lang="en-US" b="1" dirty="0" smtClean="0"/>
              <a:t>)</a:t>
            </a:r>
            <a:r>
              <a:rPr lang="ru-RU" b="1" dirty="0"/>
              <a:t> ОС с разделением времени: CTSS (совместимая система с разделением времени)</a:t>
            </a:r>
            <a:endParaRPr lang="ru-RU" b="1" dirty="0" smtClean="0"/>
          </a:p>
          <a:p>
            <a:r>
              <a:rPr lang="en-US" b="1" dirty="0"/>
              <a:t>1963-1970 — Time-sharing OS: </a:t>
            </a:r>
            <a:r>
              <a:rPr lang="en-US" b="1" dirty="0" smtClean="0"/>
              <a:t>Multics</a:t>
            </a:r>
            <a:r>
              <a:rPr lang="ru-RU" b="1" dirty="0"/>
              <a:t>. ОС с разделением времени: </a:t>
            </a:r>
            <a:r>
              <a:rPr lang="ru-RU" b="1" dirty="0" err="1"/>
              <a:t>Multics</a:t>
            </a:r>
            <a:endParaRPr lang="en-US" dirty="0"/>
          </a:p>
          <a:p>
            <a:r>
              <a:rPr lang="en-US" sz="2400" dirty="0"/>
              <a:t/>
            </a:r>
            <a:br>
              <a:rPr lang="en-US" sz="2400" dirty="0"/>
            </a:br>
            <a:endParaRPr lang="ru-RU" sz="2400" b="1" dirty="0" smtClean="0">
              <a:solidFill>
                <a:srgbClr val="333A4D"/>
              </a:solidFill>
              <a:latin typeface="Roboto"/>
            </a:endParaRPr>
          </a:p>
          <a:p>
            <a:endParaRPr lang="ru-RU" sz="2400" b="1" dirty="0">
              <a:solidFill>
                <a:srgbClr val="333A4D"/>
              </a:solidFill>
              <a:latin typeface="Roboto"/>
            </a:endParaRPr>
          </a:p>
          <a:p>
            <a:endParaRPr lang="en-US" sz="2400" b="1" dirty="0">
              <a:solidFill>
                <a:srgbClr val="333A4D"/>
              </a:solidFill>
              <a:latin typeface="Roboto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232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33347" cy="4066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924" y="4158114"/>
            <a:ext cx="11916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Кен Томпсон и </a:t>
            </a:r>
            <a:r>
              <a:rPr lang="ru-RU" sz="3200" dirty="0" err="1"/>
              <a:t>Деннис</a:t>
            </a:r>
            <a:r>
              <a:rPr lang="ru-RU" sz="3200" dirty="0"/>
              <a:t> </a:t>
            </a:r>
            <a:r>
              <a:rPr lang="ru-RU" sz="3200" dirty="0" err="1"/>
              <a:t>Ритчи</a:t>
            </a:r>
            <a:r>
              <a:rPr lang="ru-RU" sz="3200" dirty="0"/>
              <a:t> (</a:t>
            </a:r>
            <a:r>
              <a:rPr lang="ru-RU" sz="3200" dirty="0" err="1"/>
              <a:t>Bell</a:t>
            </a:r>
            <a:r>
              <a:rPr lang="ru-RU" sz="3200" dirty="0"/>
              <a:t> </a:t>
            </a:r>
            <a:r>
              <a:rPr lang="ru-RU" sz="3200" dirty="0" err="1"/>
              <a:t>Labs</a:t>
            </a:r>
            <a:r>
              <a:rPr lang="ru-RU" sz="3200" dirty="0"/>
              <a:t>) разработали операционную систему </a:t>
            </a:r>
            <a:r>
              <a:rPr lang="ru-RU" sz="3200" dirty="0" err="1"/>
              <a:t>Unix</a:t>
            </a:r>
            <a:r>
              <a:rPr lang="ru-RU" sz="3200" dirty="0"/>
              <a:t>. Система написана на языке высокого уровня — языке С. </a:t>
            </a:r>
            <a:r>
              <a:rPr lang="ru-RU" sz="3200" dirty="0" err="1"/>
              <a:t>Unix</a:t>
            </a:r>
            <a:r>
              <a:rPr lang="ru-RU" sz="3200" dirty="0"/>
              <a:t> обладала простой оболочкой, которую можно было заменить на другую. Файловая система представляла </a:t>
            </a:r>
            <a:r>
              <a:rPr lang="ru-RU" sz="3200" dirty="0">
                <a:solidFill>
                  <a:schemeClr val="bg1"/>
                </a:solidFill>
              </a:rPr>
              <a:t>собой структуру-дерево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599" y="86628"/>
            <a:ext cx="37731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1969 </a:t>
            </a:r>
            <a:endParaRPr lang="ru-RU" sz="3200" b="1" dirty="0" smtClean="0"/>
          </a:p>
          <a:p>
            <a:pPr algn="ctr"/>
            <a:r>
              <a:rPr lang="en-US" sz="3200" b="1" dirty="0" smtClean="0"/>
              <a:t>Time-sharing </a:t>
            </a:r>
            <a:r>
              <a:rPr lang="en-US" sz="3200" b="1" dirty="0"/>
              <a:t>OS: </a:t>
            </a:r>
            <a:r>
              <a:rPr lang="en-US" sz="3200" b="1" dirty="0" smtClean="0"/>
              <a:t>Unix</a:t>
            </a:r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Режим </a:t>
            </a:r>
            <a:r>
              <a:rPr lang="ru-RU" sz="3200" b="1" dirty="0"/>
              <a:t>разделения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1594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0"/>
            <a:ext cx="10915048" cy="54575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920" y="6211669"/>
            <a:ext cx="1207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"/>
              </a:rPr>
              <a:t>IEEE разработал стандарт для </a:t>
            </a:r>
            <a:r>
              <a:rPr lang="ru-RU" dirty="0" err="1">
                <a:solidFill>
                  <a:schemeClr val="bg1"/>
                </a:solidFill>
                <a:latin typeface="Roboto"/>
              </a:rPr>
              <a:t>Unix</a:t>
            </a:r>
            <a:r>
              <a:rPr lang="ru-RU" dirty="0">
                <a:solidFill>
                  <a:schemeClr val="bg1"/>
                </a:solidFill>
                <a:latin typeface="Roboto"/>
              </a:rPr>
              <a:t> систем (POSIX), чтобы избежать хаоса. Этот стандарт представляет собой набор системных вызовов, который должен поддерживаться операционными системами </a:t>
            </a:r>
            <a:r>
              <a:rPr lang="ru-RU" dirty="0" err="1">
                <a:solidFill>
                  <a:schemeClr val="bg1"/>
                </a:solidFill>
                <a:latin typeface="Roboto"/>
              </a:rPr>
              <a:t>Unix</a:t>
            </a:r>
            <a:r>
              <a:rPr lang="ru-RU" dirty="0">
                <a:solidFill>
                  <a:schemeClr val="bg1"/>
                </a:solidFill>
                <a:latin typeface="Roboto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0425" y="5457524"/>
            <a:ext cx="711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Эволюция</a:t>
            </a:r>
            <a:r>
              <a:rPr lang="en-US" sz="3200" dirty="0" smtClean="0"/>
              <a:t> UNIX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4459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7488C3B-879E-4ED6-9DE3-1A3DCC2BD93D}"/>
              </a:ext>
            </a:extLst>
          </p:cNvPr>
          <p:cNvSpPr/>
          <p:nvPr/>
        </p:nvSpPr>
        <p:spPr>
          <a:xfrm>
            <a:off x="103695" y="951398"/>
            <a:ext cx="1208830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  <a:tabLst>
                <a:tab pos="6858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Любая хорошо организованная сложная система имеет понятную и рациональную структуру, то есть разделяется на части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модули, имеющие вполне законченное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назначение с четко оговоренными правилами взаимодействия. Ясное понимание роли каждого отдельного модуля существенно упрощает работу по модификации и развитию системы, а сложную систему без хорошей структуры чаще проще разработать заново, чем модернизировать. </a:t>
            </a:r>
          </a:p>
          <a:p>
            <a:pPr indent="342900" algn="just">
              <a:spcAft>
                <a:spcPts val="0"/>
              </a:spcAft>
              <a:tabLst>
                <a:tab pos="6858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Функциональная сложность операционной системы неизбежно приводит к слож­ности ее архитектуры, под которой понимают структурную организацию ОС на основе различных программных модулей. Обычно в состав ОС входят исполняемые и объектные модули стандартных для данной ОС форматов, библиотеки разных типов, модули исходного текста программ, программные модули специального формата (например, загрузчик ОС, драйверы ввода-вывода), конфигурационные файлы, файлы документации, модули справочной системы и т. д.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96343" y="150911"/>
            <a:ext cx="3964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АРХИТЕКТУРА ОС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87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s2">
            <a:extLst>
              <a:ext uri="{FF2B5EF4-FFF2-40B4-BE49-F238E27FC236}">
                <a16:creationId xmlns="" xmlns:a16="http://schemas.microsoft.com/office/drawing/2014/main" id="{4A4B4579-E37F-4604-9864-F7B2394503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5" y="914400"/>
            <a:ext cx="5561815" cy="56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75AF347-3506-4C8B-97F9-D7F9B1FEE487}"/>
              </a:ext>
            </a:extLst>
          </p:cNvPr>
          <p:cNvSpPr/>
          <p:nvPr/>
        </p:nvSpPr>
        <p:spPr>
          <a:xfrm>
            <a:off x="2575178" y="-84776"/>
            <a:ext cx="7910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Обобщенная структура управляющей программы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F18F493-C853-412A-8D4E-834595C7FCFC}"/>
              </a:ext>
            </a:extLst>
          </p:cNvPr>
          <p:cNvSpPr/>
          <p:nvPr/>
        </p:nvSpPr>
        <p:spPr>
          <a:xfrm>
            <a:off x="5822624" y="1451084"/>
            <a:ext cx="609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операционной системы входят следующие подсистемы: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процессами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основной памятью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внешней памятью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устройствами ввода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файлами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системы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Сетевая поддержка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Командный интерфейс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49453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76" y="111967"/>
            <a:ext cx="121080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Операционная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(ОС)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программа,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которая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возможность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рационального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оборудования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компьютера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удобным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пользователя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образом.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базовый комплекс компьютерных программ, обеспечивающий управление аппаратными средствами компьютера, работу с файлами, ввод и вывод данных, а также выполнение прикладных программ и утилит.</a:t>
            </a:r>
          </a:p>
        </p:txBody>
      </p:sp>
    </p:spTree>
    <p:extLst>
      <p:ext uri="{BB962C8B-B14F-4D97-AF65-F5344CB8AC3E}">
        <p14:creationId xmlns:p14="http://schemas.microsoft.com/office/powerpoint/2010/main" val="3373541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5C825AE-DEDC-4FC4-B828-0F608C25751A}"/>
              </a:ext>
            </a:extLst>
          </p:cNvPr>
          <p:cNvSpPr/>
          <p:nvPr/>
        </p:nvSpPr>
        <p:spPr>
          <a:xfrm>
            <a:off x="175967" y="1443841"/>
            <a:ext cx="118400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процессами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- это программа в стадии выполнения. Процессу необходимы определенные ресурсы, включая процессорное время, память, файлы и устройства ввода/вывода для выполнения своих задач. ОС отвечает за следующие действия в связи с управлением процессами: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и удаление процессов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приостановку и возобновление процессов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механизмов для синхронизации процессов;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механизмов для взаимодействия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4088062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93F330E-A9FE-4DF4-B0FB-1553D7F9D3F8}"/>
              </a:ext>
            </a:extLst>
          </p:cNvPr>
          <p:cNvSpPr/>
          <p:nvPr/>
        </p:nvSpPr>
        <p:spPr>
          <a:xfrm>
            <a:off x="0" y="801278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основной памятью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Память представляет собой большой массив слов или байт, каждый из которых имеет собственный адрес. Это хранилище данных, к которым обеспечивается быстрый доступ, распределенный между процессором и устройствами ввода/вывода. Основная память - энергозависимое устройство, которое теряет содержимое в случае выключения системы. ОС отвечает за следующие действия в связи с управлением памятью: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ведет учет того, какая часть памяти в настоящий момент занята;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принимает решение о загрузке процессов при освобождении пространства ОП;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распределяет и освобождает пространство ОП в соответствии с действующими стратегиями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1679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B02C044-BF86-41CA-B137-A2F37C79A98C}"/>
              </a:ext>
            </a:extLst>
          </p:cNvPr>
          <p:cNvSpPr/>
          <p:nvPr/>
        </p:nvSpPr>
        <p:spPr>
          <a:xfrm>
            <a:off x="109979" y="1348033"/>
            <a:ext cx="119720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внешней памятью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Поскольку основная память (первичная память) энергозависима и слишком мала для размещения всех данных и программ постоянно, ВС должна обеспечить вторичную память для сохранения основной памяти. Большинство современных ВС используют диски как средство оперативного хранения как программ, так и данных. ОС отвечает за следующие действия в связи с управлением внешней памятью: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свободным пространством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 памяти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диском.</a:t>
            </a:r>
          </a:p>
        </p:txBody>
      </p:sp>
    </p:spTree>
    <p:extLst>
      <p:ext uri="{BB962C8B-B14F-4D97-AF65-F5344CB8AC3E}">
        <p14:creationId xmlns:p14="http://schemas.microsoft.com/office/powerpoint/2010/main" val="2364320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AA2BDBF-8FC7-439F-BC0C-50FE8DC7B08F}"/>
              </a:ext>
            </a:extLst>
          </p:cNvPr>
          <p:cNvSpPr/>
          <p:nvPr/>
        </p:nvSpPr>
        <p:spPr>
          <a:xfrm>
            <a:off x="904973" y="1828799"/>
            <a:ext cx="93702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Подсистема управления устройствами ввода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вывода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Подсистема ввода/вывода состоит из: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кэширования - буферирования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общего интерфейса драйверов устройств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драйверов специализированных устройств.</a:t>
            </a:r>
          </a:p>
        </p:txBody>
      </p:sp>
    </p:spTree>
    <p:extLst>
      <p:ext uri="{BB962C8B-B14F-4D97-AF65-F5344CB8AC3E}">
        <p14:creationId xmlns:p14="http://schemas.microsoft.com/office/powerpoint/2010/main" val="1842075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91F9761-719E-481B-A75C-B0CCA7D61806}"/>
              </a:ext>
            </a:extLst>
          </p:cNvPr>
          <p:cNvSpPr/>
          <p:nvPr/>
        </p:nvSpPr>
        <p:spPr>
          <a:xfrm>
            <a:off x="150829" y="876693"/>
            <a:ext cx="11915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Подсистема управления файлами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Файл представляет собой набор взаимосвязанной информации, определенной при создании. Кроме собственно данных, файлы представляют программы, как в исходном, так и в объектном виде.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Подсистема ОС отвечает за следующие действия в связи с управлением файлами: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файлов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и удаление подкаталогов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поддержку операций для манипулирования с файлами и подкаталогами;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файлов во внешней памяти;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выгрузку файлов на другие внешние 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214522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808CFD3-31E9-4AF6-9B87-3AC62BC1CA00}"/>
              </a:ext>
            </a:extLst>
          </p:cNvPr>
          <p:cNvSpPr/>
          <p:nvPr/>
        </p:nvSpPr>
        <p:spPr>
          <a:xfrm>
            <a:off x="75414" y="1112363"/>
            <a:ext cx="120286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Защита системы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Защита системы предполагает наличие механизма для управления доступом программ, процессов и пользователей к системным и пользовательским ресурсам.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 защиты должен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различать авторизованное и не авторизованное использование;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элементы управления, которые будут задействованы;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средства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744688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187F091-584C-44E3-BB9D-412C302A2587}"/>
              </a:ext>
            </a:extLst>
          </p:cNvPr>
          <p:cNvSpPr/>
          <p:nvPr/>
        </p:nvSpPr>
        <p:spPr>
          <a:xfrm>
            <a:off x="103695" y="1517715"/>
            <a:ext cx="118023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Сетевое обеспечение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Распределенная система - набор процессоров, которые не распределяют память или каждый процессор имеет свою локальную память. Процессоры в системе соединены посредством компьютерной сети и обеспечивают пользователям доступ к различным системным ресурсам, позволяющим: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увеличить скорость вычислений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увеличить объем доступной информации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повысить надежность.</a:t>
            </a:r>
          </a:p>
        </p:txBody>
      </p:sp>
    </p:spTree>
    <p:extLst>
      <p:ext uri="{BB962C8B-B14F-4D97-AF65-F5344CB8AC3E}">
        <p14:creationId xmlns:p14="http://schemas.microsoft.com/office/powerpoint/2010/main" val="2720367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7004594-9EDE-4CFE-A0A5-114B4837CA72}"/>
              </a:ext>
            </a:extLst>
          </p:cNvPr>
          <p:cNvSpPr/>
          <p:nvPr/>
        </p:nvSpPr>
        <p:spPr>
          <a:xfrm>
            <a:off x="113121" y="603316"/>
            <a:ext cx="1200032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Сервисы операционных систем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программ - способность системы загружать программу в память и выполнять ее;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операции ввода/вывода. Поскольку пользовательские программы не могут исполнять операции ввода/вывода непосредственно, ОС должна обеспечивать некоторые средства для их выполнения;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манипуляции с файловой системой выражаются в обеспечении способности читать, писать, создавать и удалять файлы;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и обмен информацией между выполняющимися процессами на одном компьютере или на различных системах, связанных посредством сети, осуществляется через распределенную память или передачу сообщений;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обнаружение ошибок - гарантия правильности вычислений посредством обнаружения ошибок в процессоре, памяти, устройствах ввода/вывода или в пользовательских программах.</a:t>
            </a:r>
          </a:p>
          <a:p>
            <a:pPr indent="342900" algn="just">
              <a:spcAft>
                <a:spcPts val="0"/>
              </a:spcAft>
              <a:tabLst>
                <a:tab pos="6858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25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719F940-E66C-43BE-BAF6-B6443B0D5C00}"/>
              </a:ext>
            </a:extLst>
          </p:cNvPr>
          <p:cNvSpPr/>
          <p:nvPr/>
        </p:nvSpPr>
        <p:spPr>
          <a:xfrm>
            <a:off x="142973" y="1228397"/>
            <a:ext cx="119060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Ядро и вспомогательные модули ОС</a:t>
            </a:r>
          </a:p>
          <a:p>
            <a:pPr indent="342900" algn="just">
              <a:spcAft>
                <a:spcPts val="0"/>
              </a:spcAft>
              <a:tabLst>
                <a:tab pos="6858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  <a:tabLst>
                <a:tab pos="457200" algn="l"/>
                <a:tab pos="6858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общим подходом к структуризации операционной системы является разделение всех ее модулей на две группы: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  <a:tabLst>
                <a:tab pos="685800" algn="l"/>
              </a:tabLs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ядро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модули ОС, выполняющие основные функции;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  <a:tabLst>
                <a:tab pos="685800" algn="l"/>
              </a:tabLs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модули,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выполняющие вспомогательные функции ОС.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Модули ядра выполняют такие базовые функции ОС, как управление процессами, памятью, устройствами ввода-вывода и т. п. Ядро составляет сердцевину операционной системы. Без него ОС является полностью неработоспособной и не сможет выполнить ни одну из своих функций.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132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8EF7260-7B96-4017-A717-C441DE4BC068}"/>
              </a:ext>
            </a:extLst>
          </p:cNvPr>
          <p:cNvSpPr/>
          <p:nvPr/>
        </p:nvSpPr>
        <p:spPr>
          <a:xfrm>
            <a:off x="6026871" y="79751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Многослойная структура ОС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342900" algn="just">
              <a:spcAft>
                <a:spcPts val="0"/>
              </a:spcAft>
              <a:tabLst>
                <a:tab pos="6858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Вычислительную систему, работающую под управлением ОС на основе ядра, можно рассматривать как систему, состоящую из трех иерархически расположенных слоев: нижний слой образует аппаратура, промежуточный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ядро, а утилиты, обрабатывающие программы и приложения, составляют верхний слой системы.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9D4B1B0-C5CB-4CCB-9845-A3C21CD805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" y="1348033"/>
            <a:ext cx="5879184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96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45" y="0"/>
            <a:ext cx="120604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Понятие ОС. Основные функции ОС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  <a:p>
            <a:r>
              <a:rPr lang="ru-RU" sz="2400" b="1" dirty="0" smtClean="0"/>
              <a:t>Операционная</a:t>
            </a:r>
            <a:r>
              <a:rPr lang="ru-RU" sz="2400" dirty="0"/>
              <a:t> </a:t>
            </a:r>
            <a:r>
              <a:rPr lang="ru-RU" sz="2400" b="1" dirty="0" smtClean="0"/>
              <a:t>система</a:t>
            </a:r>
            <a:r>
              <a:rPr lang="ru-RU" sz="2400" dirty="0"/>
              <a:t>, сокр. </a:t>
            </a:r>
            <a:r>
              <a:rPr lang="ru-RU" sz="2400" b="1" dirty="0"/>
              <a:t>ОС</a:t>
            </a:r>
            <a:r>
              <a:rPr lang="ru-RU" dirty="0"/>
              <a:t> </a:t>
            </a:r>
            <a:r>
              <a:rPr lang="ru-RU" sz="2400" dirty="0"/>
              <a:t>(англ. </a:t>
            </a:r>
            <a:r>
              <a:rPr lang="ru-RU" sz="2400" dirty="0" err="1"/>
              <a:t>operating</a:t>
            </a:r>
            <a:r>
              <a:rPr lang="ru-RU" sz="2400" dirty="0"/>
              <a:t> </a:t>
            </a:r>
            <a:r>
              <a:rPr lang="ru-RU" sz="2400" dirty="0" err="1"/>
              <a:t>system</a:t>
            </a:r>
            <a:r>
              <a:rPr lang="ru-RU" sz="2400" dirty="0"/>
              <a:t>, OS) </a:t>
            </a:r>
            <a:r>
              <a:rPr lang="ru-RU" sz="2400" dirty="0" smtClean="0"/>
              <a:t>- комплекс </a:t>
            </a:r>
            <a:r>
              <a:rPr lang="ru-RU" sz="2400" dirty="0"/>
              <a:t>взаимосвязанных программ, предназначенных для управления ресурсами компьютера и организации взаимодействия с пользователем. </a:t>
            </a:r>
          </a:p>
          <a:p>
            <a:r>
              <a:rPr lang="ru-RU" sz="2400" dirty="0" smtClean="0"/>
              <a:t>Под </a:t>
            </a:r>
            <a:r>
              <a:rPr lang="ru-RU" sz="2400" dirty="0"/>
              <a:t>ОС </a:t>
            </a:r>
            <a:r>
              <a:rPr lang="ru-RU" sz="2400" dirty="0" smtClean="0"/>
              <a:t>понимают </a:t>
            </a:r>
            <a:r>
              <a:rPr lang="ru-RU" sz="2400" dirty="0"/>
              <a:t>комплект управляющих программ, которые вступают как интерфейс между аппаратурой </a:t>
            </a:r>
            <a:r>
              <a:rPr lang="ru-RU" sz="2400" dirty="0" smtClean="0"/>
              <a:t>компьютера и пользователем </a:t>
            </a:r>
            <a:r>
              <a:rPr lang="ru-RU" sz="2400" dirty="0"/>
              <a:t>и предназначены для наиболее эффективного использования ресурсов вычислительной системы</a:t>
            </a:r>
            <a:r>
              <a:rPr lang="ru-RU" sz="2400" dirty="0" smtClean="0"/>
              <a:t>,.</a:t>
            </a:r>
          </a:p>
          <a:p>
            <a:r>
              <a:rPr lang="ru-RU" sz="2400" dirty="0" smtClean="0"/>
              <a:t>Её </a:t>
            </a:r>
            <a:r>
              <a:rPr lang="ru-RU" sz="2400" dirty="0"/>
              <a:t>предназначения можно разделить на три основные составляющие:</a:t>
            </a:r>
          </a:p>
          <a:p>
            <a:r>
              <a:rPr lang="ru-RU" sz="2400" dirty="0"/>
              <a:t>1.       удобство: операционная система делает исполнение компьютера простым и удобным;</a:t>
            </a:r>
          </a:p>
          <a:p>
            <a:r>
              <a:rPr lang="ru-RU" sz="2400" dirty="0"/>
              <a:t>2.       эффективность: операционная система позволяет эффективно использовать ресурсы компьютерной системы;</a:t>
            </a:r>
          </a:p>
          <a:p>
            <a:r>
              <a:rPr lang="ru-RU" sz="2400" dirty="0"/>
              <a:t>3.       возможность развития: операционная система должна допускать разработку тестирования новых приложений и системных функций без нарушения нормального функционирования вычислительной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3124646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3DBFB4ED-80A1-4043-99AB-F34A58D1B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020197"/>
              </p:ext>
            </p:extLst>
          </p:nvPr>
        </p:nvGraphicFramePr>
        <p:xfrm>
          <a:off x="3085113" y="2852241"/>
          <a:ext cx="6659654" cy="2330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59654">
                  <a:extLst>
                    <a:ext uri="{9D8B030D-6E8A-4147-A177-3AD203B41FA5}">
                      <a16:colId xmlns="" xmlns:a16="http://schemas.microsoft.com/office/drawing/2014/main" val="3801543446"/>
                    </a:ext>
                  </a:extLst>
                </a:gridCol>
              </a:tblGrid>
              <a:tr h="4661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Средства аппаратной поддержки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4623701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Машинно-зависимые компоненты ядра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77078630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Базовые механизмы ядра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81940965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Менеджеры ресурсов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13926643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Интерфейс системных вызовов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62718263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79213AC-EA48-4BE8-A778-2765CAEEB774}"/>
              </a:ext>
            </a:extLst>
          </p:cNvPr>
          <p:cNvSpPr/>
          <p:nvPr/>
        </p:nvSpPr>
        <p:spPr>
          <a:xfrm>
            <a:off x="94268" y="958503"/>
            <a:ext cx="117363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Поскольку ядро представляет собой сложный многофункциональный комплекс, то многослойный подход обычно распространяется и на структуру ядра.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Ядро может состоять из следующих слоев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2B91647-6438-4DA6-82B5-BC63754888B4}"/>
              </a:ext>
            </a:extLst>
          </p:cNvPr>
          <p:cNvSpPr/>
          <p:nvPr/>
        </p:nvSpPr>
        <p:spPr>
          <a:xfrm>
            <a:off x="4472426" y="5183016"/>
            <a:ext cx="2778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ядра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5171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A7FE7FE-7820-4D5C-8AED-4D185D0BE03A}"/>
              </a:ext>
            </a:extLst>
          </p:cNvPr>
          <p:cNvSpPr/>
          <p:nvPr/>
        </p:nvSpPr>
        <p:spPr>
          <a:xfrm>
            <a:off x="3563266" y="491708"/>
            <a:ext cx="4752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Микроядерная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архитектура</a:t>
            </a:r>
            <a:endParaRPr lang="ru-RU" sz="2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79C0D91-810A-4151-AD6D-4FB5AE457CF5}"/>
              </a:ext>
            </a:extLst>
          </p:cNvPr>
          <p:cNvSpPr/>
          <p:nvPr/>
        </p:nvSpPr>
        <p:spPr>
          <a:xfrm>
            <a:off x="122548" y="1305342"/>
            <a:ext cx="119343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Суть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микроядерной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архитектуры состоит в следующем. В привилегированном режиме остается работать только очень небольшая часть ОС, называемая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микроядром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(рис. 3. 5. Микроядро защищено от остальных частей ОС и приложений. В состав микроядра обычно входят машинно-зависимые модули, а также модули, выполняющие базовые (но не все) функции ядра по управлению процессами, обработке прерываний, управлению виртуальной памятью, пересылке сообщений и управлению устройствами ввода-вывода, связанные с загрузкой или чтением регистров устройств. Набор функций микроядра обычно соответствует функциям слоя базовых механизмов обычного ядра. Такие функции операционной системы трудно, если не невозможно, выполнить в пространстве пользователя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9804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DBA52E4-988D-4336-8AFC-D386434E8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359"/>
            <a:ext cx="12049125" cy="414337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799392F-1B2A-46B7-8246-8C26D31A9BC8}"/>
              </a:ext>
            </a:extLst>
          </p:cNvPr>
          <p:cNvSpPr/>
          <p:nvPr/>
        </p:nvSpPr>
        <p:spPr>
          <a:xfrm>
            <a:off x="71438" y="1060663"/>
            <a:ext cx="12049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Перенос основного объема функций ядра в пользовательское пространство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5571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ACC0338-5A3F-41AC-9B90-4D2B7B4A6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45" y="1477063"/>
            <a:ext cx="10655945" cy="51782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5554E14-F149-444A-8E8E-A2AB02A4701B}"/>
              </a:ext>
            </a:extLst>
          </p:cNvPr>
          <p:cNvSpPr/>
          <p:nvPr/>
        </p:nvSpPr>
        <p:spPr>
          <a:xfrm>
            <a:off x="1193902" y="802792"/>
            <a:ext cx="9406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системного вызова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микроядерной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архитектуре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52756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3EF35A8-90F1-4AF2-A1E8-43355675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0" y="1904557"/>
            <a:ext cx="11812063" cy="463538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2018E76-488F-497A-A921-31D6E985D07A}"/>
              </a:ext>
            </a:extLst>
          </p:cNvPr>
          <p:cNvSpPr/>
          <p:nvPr/>
        </p:nvSpPr>
        <p:spPr>
          <a:xfrm>
            <a:off x="2112666" y="991327"/>
            <a:ext cx="821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Смена режимов при выполнении системного вызова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082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676" y="302359"/>
            <a:ext cx="118583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333333"/>
                </a:solidFill>
                <a:latin typeface="Helvetica Neue"/>
              </a:rPr>
              <a:t>Основными функциями ОС являются:</a:t>
            </a:r>
            <a:endParaRPr lang="ru-RU" sz="2000" dirty="0">
              <a:solidFill>
                <a:srgbClr val="333333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 Прием 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>от пользователя заданий или команд</a:t>
            </a: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 Прием и исполнение программных запросов на запуск, приостановку и остановку других программ.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 Загрузка в оперативную память подлежащих исполнению программ.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 Инициация программы (передача ей управления, в результате чего процессор исполняет программу).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 Идентификация всех программ и данных.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 Обеспечение работы системы управления файлами и СУБД. что увеличивает эффективность работы всего ПО.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 Обеспечения режима мультипрограммирования, т. е. выполнение 2 или более программ на 1 процессоре, воздающие видимость их одновременного исполнения.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 Управление операциями ввода/вывода.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 Удовлетворение жестким ограничениям в режиме реального времени.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 Распределение памяти, организация виртуальной памяти.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 Планирование и диспетчеризация задач в соответствии с заданными стратегией и дисциплинами обслуживания.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>Обмен сообщения</a:t>
            </a: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ми 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>и данными между выполняющимися программами</a:t>
            </a: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.</a:t>
            </a:r>
            <a:endParaRPr lang="ru-RU" sz="2000" dirty="0">
              <a:solidFill>
                <a:srgbClr val="333333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 Защита 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>программ от влияния друг на друга. обеспечение сохранности данных</a:t>
            </a: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.</a:t>
            </a:r>
            <a:endParaRPr lang="ru-RU" sz="2000" dirty="0">
              <a:solidFill>
                <a:srgbClr val="333333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Helvetica Neue"/>
              </a:rPr>
              <a:t> Предоставление </a:t>
            </a:r>
            <a:r>
              <a:rPr lang="ru-RU" sz="2000" dirty="0">
                <a:solidFill>
                  <a:schemeClr val="bg1"/>
                </a:solidFill>
                <a:latin typeface="Helvetica Neue"/>
              </a:rPr>
              <a:t>услуг на случай сбоя системы</a:t>
            </a:r>
            <a:r>
              <a:rPr lang="ru-RU" sz="2000" dirty="0" smtClean="0">
                <a:solidFill>
                  <a:schemeClr val="bg1"/>
                </a:solidFill>
                <a:latin typeface="Helvetica Neue"/>
              </a:rPr>
              <a:t>.</a:t>
            </a:r>
            <a:endParaRPr lang="ru-RU" sz="2000" dirty="0">
              <a:solidFill>
                <a:schemeClr val="bg1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Helvetica Neue"/>
              </a:rPr>
              <a:t> Обеспечение </a:t>
            </a:r>
            <a:r>
              <a:rPr lang="ru-RU" sz="2000" dirty="0">
                <a:solidFill>
                  <a:schemeClr val="bg1"/>
                </a:solidFill>
                <a:latin typeface="Helvetica Neue"/>
              </a:rPr>
              <a:t>работы систем программирования.</a:t>
            </a:r>
            <a:endParaRPr lang="ru-RU" sz="2000" b="0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9232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629" y="279133"/>
            <a:ext cx="118583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Основные функции ОС: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управление устройствами компьютера (ресурсами), т.е. согласованная работа всех аппаратных средств ПК: стандартизованный доступ к периферийным устройствам, управление оперативной памятью и др.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управление процессами, т.е. выполнение программ и их взаимодействие с устройствами компьютера.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управление доступом к данным на энергонезависимых носителях (таких как жесткий диск, компакт-диск и т.д.), как правило, с помощью файловой системы.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ведение файловой структуры.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пользовательский интерфейс, т.е. диалог с пользователем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5211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03" y="356135"/>
            <a:ext cx="1181982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Дополнительные функции: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параллельное или псевдопараллельное выполнение задач (многозадачность).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взаимодействие между процессами: обмен данными, взаимная синхронизация.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защита самой системы, а также пользовательских данных и программ от злонамеренных действий пользователей или приложений.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разграничение прав доступа и многопользовательский режим работы (аутентификация, авторизация).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22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629" y="317634"/>
            <a:ext cx="118294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В общем случае в состав ОС входят следующие модули</a:t>
            </a:r>
            <a:r>
              <a:rPr lang="ru-RU" sz="3200" b="1" dirty="0" smtClean="0"/>
              <a:t>:</a:t>
            </a:r>
          </a:p>
          <a:p>
            <a:pPr algn="ctr"/>
            <a:endParaRPr lang="ru-RU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Программный </a:t>
            </a:r>
            <a:r>
              <a:rPr lang="ru-RU" sz="3200" dirty="0"/>
              <a:t>модуль, управляющий файловой системой.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Командный процессор, выполняющий команды пользователя.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Драйверы устройств.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Программные модули, обеспечивающие графический пользовательский интерфейс.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Сервисные программы.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Справочная система.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22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" y="76857"/>
            <a:ext cx="12089331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ОС автономного компьютера обычно группируются в соответствии с типами локальных ресурсов, которыми управляет ОС.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Такие группы называют подсистемами.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важные из них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ingdings" panose="05000000000000000000" pitchFamily="2" charset="2"/>
                <a:cs typeface="Times New Roman" panose="02020603050405020304" pitchFamily="18" charset="0"/>
              </a:rPr>
              <a:t>ü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подсистема управления процессами,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ingdings" panose="05000000000000000000" pitchFamily="2" charset="2"/>
                <a:cs typeface="Times New Roman" panose="02020603050405020304" pitchFamily="18" charset="0"/>
              </a:rPr>
              <a:t>ü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подсистема управления памятью,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ingdings" panose="05000000000000000000" pitchFamily="2" charset="2"/>
                <a:cs typeface="Times New Roman" panose="02020603050405020304" pitchFamily="18" charset="0"/>
              </a:rPr>
              <a:t>ü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подсистема управления файлами,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ingdings" panose="05000000000000000000" pitchFamily="2" charset="2"/>
                <a:cs typeface="Times New Roman" panose="02020603050405020304" pitchFamily="18" charset="0"/>
              </a:rPr>
              <a:t>ü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подсистема управления внешними устройствами,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ingdings" panose="05000000000000000000" pitchFamily="2" charset="2"/>
                <a:cs typeface="Times New Roman" panose="02020603050405020304" pitchFamily="18" charset="0"/>
              </a:rPr>
              <a:t>ü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подсистема пользовательского интерфейса,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ingdings" panose="05000000000000000000" pitchFamily="2" charset="2"/>
                <a:cs typeface="Times New Roman" panose="02020603050405020304" pitchFamily="18" charset="0"/>
              </a:rPr>
              <a:t>ü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подсистема защиты данных и администрирования.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88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229" y="-649889"/>
            <a:ext cx="8734818" cy="6056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6056141"/>
            <a:ext cx="1193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Первая </a:t>
            </a:r>
            <a:r>
              <a:rPr lang="ru-RU" sz="2400" dirty="0">
                <a:solidFill>
                  <a:schemeClr val="bg1"/>
                </a:solidFill>
              </a:rPr>
              <a:t>советская ЭВМ МЭСМ. Все схемы данной машины находились не в стойках или шкафах, как это стало принято позже, а были развешаны по стенам помещения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5747" y="808522"/>
            <a:ext cx="28298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перевода академика Лебедева в Москву к 1953 была завершена БЭСМ - большая электронная счётная машина, которая уже могла выполнять уже до 10 000 операций в секунду при энергопотреблении в 35 кВт на 5 000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35992" y="104193"/>
            <a:ext cx="32822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Первая советская </a:t>
            </a:r>
            <a:r>
              <a:rPr lang="ru-RU" sz="2400" dirty="0"/>
              <a:t>ЭВМ </a:t>
            </a:r>
            <a:endParaRPr lang="ru-RU" sz="2400" dirty="0" smtClean="0"/>
          </a:p>
          <a:p>
            <a:r>
              <a:rPr lang="ru-RU" sz="2400" dirty="0" smtClean="0"/>
              <a:t>Разработка </a:t>
            </a:r>
            <a:r>
              <a:rPr lang="ru-RU" sz="2400" dirty="0"/>
              <a:t>киевского Института электротехники Академии наук УССР под руководством академика Сергея Лебедева под названием МЭСМ </a:t>
            </a:r>
            <a:r>
              <a:rPr lang="ru-RU" sz="2400" dirty="0" smtClean="0"/>
              <a:t>- </a:t>
            </a:r>
            <a:r>
              <a:rPr lang="ru-RU" sz="2400" dirty="0"/>
              <a:t>малая счётная электронная машина. </a:t>
            </a:r>
            <a:endParaRPr lang="ru-RU" sz="2400" dirty="0" smtClean="0"/>
          </a:p>
          <a:p>
            <a:r>
              <a:rPr lang="ru-RU" sz="2400" dirty="0" smtClean="0"/>
              <a:t>Выполняла </a:t>
            </a:r>
            <a:r>
              <a:rPr lang="ru-RU" sz="2400" dirty="0"/>
              <a:t>лишь 50 операций в секунду при 25 кВт потребления (6 000 вакуумных ламп)</a:t>
            </a:r>
          </a:p>
        </p:txBody>
      </p:sp>
    </p:spTree>
    <p:extLst>
      <p:ext uri="{BB962C8B-B14F-4D97-AF65-F5344CB8AC3E}">
        <p14:creationId xmlns:p14="http://schemas.microsoft.com/office/powerpoint/2010/main" val="347400482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349</TotalTime>
  <Words>1426</Words>
  <Application>Microsoft Office PowerPoint</Application>
  <PresentationFormat>Произвольный</PresentationFormat>
  <Paragraphs>173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Gallery</vt:lpstr>
      <vt:lpstr>ОПЕРАЦИОННЫЕ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СИСТЕМЫ</dc:title>
  <dc:creator>kis</dc:creator>
  <cp:lastModifiedBy>kis</cp:lastModifiedBy>
  <cp:revision>26</cp:revision>
  <dcterms:created xsi:type="dcterms:W3CDTF">2022-01-28T17:37:03Z</dcterms:created>
  <dcterms:modified xsi:type="dcterms:W3CDTF">2024-05-05T12:22:54Z</dcterms:modified>
</cp:coreProperties>
</file>